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9" r:id="rId2"/>
    <p:sldId id="260" r:id="rId3"/>
    <p:sldId id="261" r:id="rId4"/>
    <p:sldId id="262"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2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F9F1436-8747-43B9-AFDD-4D94E130D541}" type="datetimeFigureOut">
              <a:rPr lang="zh-CN" altLang="en-US"/>
              <a:t>2023-01-16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DBF83D9D-CCC3-4635-883C-B044B61EFD41}"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ChangeArrowheads="1" noTextEdit="1"/>
          </p:cNvSpPr>
          <p:nvPr>
            <p:ph type="sldImg" idx="4294967295"/>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3795" name="灯片编号占位符 3"/>
          <p:cNvSpPr>
            <a:spLocks noGrp="1" noChangeArrowheads="1"/>
          </p:cNvSpPr>
          <p:nvPr>
            <p:ph type="sldNum" sz="quarter" idx="5"/>
          </p:nvPr>
        </p:nvSpPr>
        <p:spPr bwMode="auto">
          <a:ln>
            <a:miter lim="800000"/>
          </a:ln>
        </p:spPr>
        <p:txBody>
          <a:bodyPr/>
          <a:lstStyle/>
          <a:p>
            <a:pPr>
              <a:defRPr/>
            </a:pPr>
            <a:fld id="{4F4B924B-B3D2-4835-A471-EAD67253ACDE}" type="slidenum">
              <a:rPr lang="zh-CN" altLang="en-US"/>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7" name="灯片编号占位符 14"/>
          <p:cNvSpPr>
            <a:spLocks noGrp="1"/>
          </p:cNvSpPr>
          <p:nvPr>
            <p:ph type="sldNum" sz="quarter" idx="12"/>
          </p:nvPr>
        </p:nvSpPr>
        <p:spPr>
          <a:xfrm>
            <a:off x="8229600" y="6473825"/>
            <a:ext cx="758825" cy="247650"/>
          </a:xfrm>
        </p:spPr>
        <p:txBody>
          <a:bodyPr/>
          <a:lstStyle>
            <a:lvl1pPr>
              <a:defRPr/>
            </a:lvl1pPr>
          </a:lstStyle>
          <a:p>
            <a:pPr>
              <a:defRPr/>
            </a:pPr>
            <a:fld id="{F7F2FA48-A495-47DA-8A1C-9FD32300BDF4}"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674D5F27-E149-4056-A57A-8B3045C615B3}"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8"/>
            <a:ext cx="18288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549278"/>
            <a:ext cx="6248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DE827C72-6F07-47EF-B0AA-9072F6AF3429}"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lang="zh-CN" altLang="en-US" smtClean="0"/>
              <a:t>单击此处编辑母版标题样式</a:t>
            </a:r>
            <a:endParaRPr lang="en-US"/>
          </a:p>
        </p:txBody>
      </p:sp>
      <p:sp>
        <p:nvSpPr>
          <p:cNvPr id="27" name="内容占位符 26"/>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4"/>
          <p:cNvSpPr>
            <a:spLocks noGrp="1"/>
          </p:cNvSpPr>
          <p:nvPr>
            <p:ph type="dt" sz="half" idx="10"/>
          </p:nvPr>
        </p:nvSpPr>
        <p:spPr/>
        <p:txBody>
          <a:bodyPr/>
          <a:lstStyle>
            <a:lvl1pPr>
              <a:defRPr/>
            </a:lvl1pPr>
          </a:lstStyle>
          <a:p>
            <a:pPr>
              <a:defRPr/>
            </a:pPr>
            <a:endParaRPr lang="en-US" altLang="zh-CN"/>
          </a:p>
        </p:txBody>
      </p:sp>
      <p:sp>
        <p:nvSpPr>
          <p:cNvPr id="5" name="页脚占位符 18"/>
          <p:cNvSpPr>
            <a:spLocks noGrp="1"/>
          </p:cNvSpPr>
          <p:nvPr>
            <p:ph type="ftr" sz="quarter" idx="11"/>
          </p:nvPr>
        </p:nvSpPr>
        <p:spPr>
          <a:xfrm>
            <a:off x="3581400" y="76200"/>
            <a:ext cx="2895600" cy="288925"/>
          </a:xfrm>
        </p:spPr>
        <p:txBody>
          <a:bodyPr/>
          <a:lstStyle>
            <a:lvl1pPr>
              <a:defRPr/>
            </a:lvl1pPr>
          </a:lstStyle>
          <a:p>
            <a:pPr>
              <a:defRPr/>
            </a:pPr>
            <a:endParaRPr lang="en-US" altLang="zh-CN"/>
          </a:p>
        </p:txBody>
      </p:sp>
      <p:sp>
        <p:nvSpPr>
          <p:cNvPr id="6" name="灯片编号占位符 15"/>
          <p:cNvSpPr>
            <a:spLocks noGrp="1"/>
          </p:cNvSpPr>
          <p:nvPr>
            <p:ph type="sldNum" sz="quarter" idx="12"/>
          </p:nvPr>
        </p:nvSpPr>
        <p:spPr>
          <a:xfrm>
            <a:off x="8229600" y="6473825"/>
            <a:ext cx="758825" cy="247650"/>
          </a:xfrm>
        </p:spPr>
        <p:txBody>
          <a:bodyPr/>
          <a:lstStyle>
            <a:lvl1pPr>
              <a:defRPr/>
            </a:lvl1pPr>
          </a:lstStyle>
          <a:p>
            <a:pPr>
              <a:defRPr/>
            </a:pPr>
            <a:fld id="{B0CF5F0D-4224-4405-9603-5157EEAB2EAB}"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8" name="标题 7"/>
          <p:cNvSpPr>
            <a:spLocks noGrp="1"/>
          </p:cNvSpPr>
          <p:nvPr>
            <p:ph type="title"/>
          </p:nvPr>
        </p:nvSpPr>
        <p:spPr>
          <a:xfrm>
            <a:off x="180475" y="2947087"/>
            <a:ext cx="8686800" cy="1184825"/>
          </a:xfrm>
        </p:spPr>
        <p:txBody>
          <a:bodyPr rtlCol="0" anchor="t"/>
          <a:lstStyle>
            <a:lvl1pPr algn="r">
              <a:defRPr/>
            </a:lvl1pPr>
          </a:lstStyle>
          <a:p>
            <a:r>
              <a:rPr lang="zh-CN" altLang="en-US" smtClean="0"/>
              <a:t>单击此处编辑母版标题样式</a:t>
            </a:r>
            <a:endParaRPr lang="en-US"/>
          </a:p>
        </p:txBody>
      </p:sp>
      <p:sp>
        <p:nvSpPr>
          <p:cNvPr id="5" name="日期占位符 18"/>
          <p:cNvSpPr>
            <a:spLocks noGrp="1"/>
          </p:cNvSpPr>
          <p:nvPr>
            <p:ph type="dt" sz="half" idx="10"/>
          </p:nvPr>
        </p:nvSpPr>
        <p:spPr/>
        <p:txBody>
          <a:bodyPr/>
          <a:lstStyle>
            <a:lvl1pPr>
              <a:defRPr/>
            </a:lvl1pPr>
          </a:lstStyle>
          <a:p>
            <a:pPr>
              <a:defRPr/>
            </a:pPr>
            <a:endParaRPr lang="en-US" altLang="zh-CN"/>
          </a:p>
        </p:txBody>
      </p:sp>
      <p:sp>
        <p:nvSpPr>
          <p:cNvPr id="7" name="页脚占位符 10"/>
          <p:cNvSpPr>
            <a:spLocks noGrp="1"/>
          </p:cNvSpPr>
          <p:nvPr>
            <p:ph type="ftr" sz="quarter" idx="11"/>
          </p:nvPr>
        </p:nvSpPr>
        <p:spPr/>
        <p:txBody>
          <a:bodyPr/>
          <a:lstStyle>
            <a:lvl1pPr>
              <a:defRPr/>
            </a:lvl1pPr>
          </a:lstStyle>
          <a:p>
            <a:pPr>
              <a:defRPr/>
            </a:pPr>
            <a:endParaRPr lang="en-US" altLang="zh-CN"/>
          </a:p>
        </p:txBody>
      </p:sp>
      <p:sp>
        <p:nvSpPr>
          <p:cNvPr id="9" name="灯片编号占位符 15"/>
          <p:cNvSpPr>
            <a:spLocks noGrp="1"/>
          </p:cNvSpPr>
          <p:nvPr>
            <p:ph type="sldNum" sz="quarter" idx="12"/>
          </p:nvPr>
        </p:nvSpPr>
        <p:spPr/>
        <p:txBody>
          <a:bodyPr/>
          <a:lstStyle>
            <a:lvl1pPr>
              <a:defRPr/>
            </a:lvl1pPr>
          </a:lstStyle>
          <a:p>
            <a:pPr>
              <a:defRPr/>
            </a:pPr>
            <a:fld id="{5E04D528-2099-4BEA-8FF5-A7B9C6490679}" type="slidenum">
              <a:rPr lang="en-US" altLang="zh-CN"/>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ED78AB6A-AF32-4DFC-B6F5-62CCFAAF3A54}"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ea typeface="宋体" panose="02010600030101010101" pitchFamily="2" charset="-122"/>
            </a:endParaRPr>
          </a:p>
        </p:txBody>
      </p:sp>
      <p:sp>
        <p:nvSpPr>
          <p:cNvPr id="29" name="标题 28"/>
          <p:cNvSpPr>
            <a:spLocks noGrp="1"/>
          </p:cNvSpPr>
          <p:nvPr>
            <p:ph type="title"/>
          </p:nvPr>
        </p:nvSpPr>
        <p:spPr>
          <a:xfrm>
            <a:off x="304800" y="5410200"/>
            <a:ext cx="8610600" cy="882650"/>
          </a:xfrm>
        </p:spPr>
        <p:txBody>
          <a:bodyPr/>
          <a:lstStyle>
            <a:lvl1pPr>
              <a:defRPr/>
            </a:lvl1pPr>
          </a:lstStyle>
          <a:p>
            <a:r>
              <a:rPr lang="zh-CN" altLang="en-US" smtClean="0"/>
              <a:t>单击此处编辑母版标题样式</a:t>
            </a:r>
            <a:endParaRPr lang="en-US"/>
          </a:p>
        </p:txBody>
      </p:sp>
      <p:sp>
        <p:nvSpPr>
          <p:cNvPr id="13" name="文本占位符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内容占位符 3"/>
          <p:cNvSpPr>
            <a:spLocks noGrp="1"/>
          </p:cNvSpPr>
          <p:nvPr>
            <p:ph sz="quarter" idx="2"/>
          </p:nvPr>
        </p:nvSpPr>
        <p:spPr>
          <a:xfrm>
            <a:off x="281445" y="1316039"/>
            <a:ext cx="429055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28" name="内容占位符 27"/>
          <p:cNvSpPr>
            <a:spLocks noGrp="1"/>
          </p:cNvSpPr>
          <p:nvPr>
            <p:ph sz="quarter" idx="4"/>
          </p:nvPr>
        </p:nvSpPr>
        <p:spPr>
          <a:xfrm>
            <a:off x="4648730" y="1316039"/>
            <a:ext cx="428853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9"/>
          <p:cNvSpPr>
            <a:spLocks noGrp="1"/>
          </p:cNvSpPr>
          <p:nvPr>
            <p:ph type="dt" sz="half" idx="10"/>
          </p:nvPr>
        </p:nvSpPr>
        <p:spPr/>
        <p:txBody>
          <a:bodyPr/>
          <a:lstStyle>
            <a:lvl1pPr>
              <a:defRPr/>
            </a:lvl1pPr>
          </a:lstStyle>
          <a:p>
            <a:pPr>
              <a:defRPr/>
            </a:pPr>
            <a:endParaRPr lang="en-US" altLang="zh-CN"/>
          </a:p>
        </p:txBody>
      </p:sp>
      <p:sp>
        <p:nvSpPr>
          <p:cNvPr id="9" name="页脚占位符 5"/>
          <p:cNvSpPr>
            <a:spLocks noGrp="1"/>
          </p:cNvSpPr>
          <p:nvPr>
            <p:ph type="ftr" sz="quarter" idx="11"/>
          </p:nvPr>
        </p:nvSpPr>
        <p:spPr/>
        <p:txBody>
          <a:bodyPr/>
          <a:lstStyle>
            <a:lvl1pPr>
              <a:defRPr/>
            </a:lvl1pPr>
          </a:lstStyle>
          <a:p>
            <a:pPr>
              <a:defRPr/>
            </a:pPr>
            <a:endParaRPr lang="en-US" altLang="zh-CN"/>
          </a:p>
        </p:txBody>
      </p:sp>
      <p:sp>
        <p:nvSpPr>
          <p:cNvPr id="10" name="灯片编号占位符 6"/>
          <p:cNvSpPr>
            <a:spLocks noGrp="1"/>
          </p:cNvSpPr>
          <p:nvPr>
            <p:ph type="sldNum" sz="quarter" idx="12"/>
          </p:nvPr>
        </p:nvSpPr>
        <p:spPr>
          <a:xfrm>
            <a:off x="8229600" y="6477000"/>
            <a:ext cx="762000" cy="247650"/>
          </a:xfrm>
        </p:spPr>
        <p:txBody>
          <a:bodyPr/>
          <a:lstStyle>
            <a:lvl1pPr>
              <a:defRPr/>
            </a:lvl1pPr>
          </a:lstStyle>
          <a:p>
            <a:pPr>
              <a:defRPr/>
            </a:pPr>
            <a:fld id="{F872A5DF-58D4-4BA4-B175-84265ACA5836}"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3" name="日期占位符 10"/>
          <p:cNvSpPr>
            <a:spLocks noGrp="1"/>
          </p:cNvSpPr>
          <p:nvPr>
            <p:ph type="dt" sz="half" idx="10"/>
          </p:nvPr>
        </p:nvSpPr>
        <p:spPr/>
        <p:txBody>
          <a:bodyPr/>
          <a:lstStyle>
            <a:lvl1pPr>
              <a:defRPr/>
            </a:lvl1pPr>
          </a:lstStyle>
          <a:p>
            <a:pPr>
              <a:defRPr/>
            </a:pPr>
            <a:endParaRPr lang="en-US" altLang="zh-CN"/>
          </a:p>
        </p:txBody>
      </p:sp>
      <p:sp>
        <p:nvSpPr>
          <p:cNvPr id="4" name="页脚占位符 27"/>
          <p:cNvSpPr>
            <a:spLocks noGrp="1"/>
          </p:cNvSpPr>
          <p:nvPr>
            <p:ph type="ftr" sz="quarter" idx="11"/>
          </p:nvPr>
        </p:nvSpPr>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a:lvl1pPr>
          </a:lstStyle>
          <a:p>
            <a:pPr>
              <a:defRPr/>
            </a:pPr>
            <a:fld id="{E0739C28-126B-43A2-AAB9-5C1AF64EB0B1}"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06FD5FCE-746E-40AB-A942-CE2FB3F2E7E7}"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ea typeface="宋体" panose="02010600030101010101" pitchFamily="2" charset="-122"/>
            </a:endParaRPr>
          </a:p>
        </p:txBody>
      </p:sp>
      <p:sp>
        <p:nvSpPr>
          <p:cNvPr id="12" name="标题 11"/>
          <p:cNvSpPr>
            <a:spLocks noGrp="1"/>
          </p:cNvSpPr>
          <p:nvPr>
            <p:ph type="title"/>
          </p:nvPr>
        </p:nvSpPr>
        <p:spPr>
          <a:xfrm>
            <a:off x="457200" y="5486400"/>
            <a:ext cx="8458200" cy="520700"/>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24"/>
          <p:cNvSpPr>
            <a:spLocks noGrp="1"/>
          </p:cNvSpPr>
          <p:nvPr>
            <p:ph type="dt" sz="half" idx="10"/>
          </p:nvPr>
        </p:nvSpPr>
        <p:spPr/>
        <p:txBody>
          <a:bodyPr/>
          <a:lstStyle>
            <a:lvl1pPr>
              <a:defRPr/>
            </a:lvl1pPr>
          </a:lstStyle>
          <a:p>
            <a:pPr>
              <a:defRPr/>
            </a:pPr>
            <a:endParaRPr lang="en-US" altLang="zh-CN"/>
          </a:p>
        </p:txBody>
      </p:sp>
      <p:sp>
        <p:nvSpPr>
          <p:cNvPr id="7" name="页脚占位符 28"/>
          <p:cNvSpPr>
            <a:spLocks noGrp="1"/>
          </p:cNvSpPr>
          <p:nvPr>
            <p:ph type="ftr" sz="quarter" idx="11"/>
          </p:nvPr>
        </p:nvSpPr>
        <p:spPr/>
        <p:txBody>
          <a:bodyPr/>
          <a:lstStyle>
            <a:lvl1pPr>
              <a:defRPr/>
            </a:lvl1pPr>
          </a:lstStyle>
          <a:p>
            <a:pPr>
              <a:defRPr/>
            </a:pPr>
            <a:endParaRPr lang="en-US" altLang="zh-CN"/>
          </a:p>
        </p:txBody>
      </p:sp>
      <p:sp>
        <p:nvSpPr>
          <p:cNvPr id="8" name="灯片编号占位符 6"/>
          <p:cNvSpPr>
            <a:spLocks noGrp="1"/>
          </p:cNvSpPr>
          <p:nvPr>
            <p:ph type="sldNum" sz="quarter" idx="12"/>
          </p:nvPr>
        </p:nvSpPr>
        <p:spPr/>
        <p:txBody>
          <a:bodyPr/>
          <a:lstStyle>
            <a:lvl1pPr>
              <a:defRPr/>
            </a:lvl1pPr>
          </a:lstStyle>
          <a:p>
            <a:pPr>
              <a:defRPr/>
            </a:pPr>
            <a:fld id="{2726F22D-4418-48F5-AF66-98693F7A5706}"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17" name="标题 16"/>
          <p:cNvSpPr>
            <a:spLocks noGrp="1"/>
          </p:cNvSpPr>
          <p:nvPr>
            <p:ph type="title"/>
          </p:nvPr>
        </p:nvSpPr>
        <p:spPr>
          <a:xfrm>
            <a:off x="381000" y="4993760"/>
            <a:ext cx="5867400" cy="522288"/>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421CBA03-35D6-4E41-AF59-0A233CC96B40}"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9" name="文本占位符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panose="020B0604020202020204" pitchFamily="34" charset="0"/>
                <a:ea typeface="宋体" panose="02010600030101010101" pitchFamily="2" charset="-122"/>
              </a:defRPr>
            </a:lvl1pPr>
          </a:lstStyle>
          <a:p>
            <a:pPr>
              <a:defRPr/>
            </a:pPr>
            <a:endParaRPr lang="en-US" altLang="zh-CN"/>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ea typeface="宋体" panose="02010600030101010101" pitchFamily="2" charset="-122"/>
              </a:defRPr>
            </a:lvl1pPr>
          </a:lstStyle>
          <a:p>
            <a:pPr>
              <a:defRPr/>
            </a:pPr>
            <a:endParaRPr lang="en-US" altLang="zh-CN"/>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ea typeface="宋体" panose="02010600030101010101" pitchFamily="2" charset="-122"/>
              </a:defRPr>
            </a:lvl1pPr>
          </a:lstStyle>
          <a:p>
            <a:pPr>
              <a:defRPr/>
            </a:pPr>
            <a:fld id="{D73D8D3D-8CFA-4B11-A645-7F42D139C71B}" type="slidenum">
              <a:rPr lang="en-US" altLang="zh-CN"/>
              <a:t>‹#›</a:t>
            </a:fld>
            <a:endParaRPr lang="en-US" altLang="zh-CN"/>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lang="zh-CN" altLang="en-US" smtClean="0"/>
              <a:t>单击此处编辑母版标题样式</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2pPr>
      <a:lvl3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3pPr>
      <a:lvl4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4pPr>
      <a:lvl5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5pPr>
      <a:lvl6pPr marL="4572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6pPr>
      <a:lvl7pPr marL="9144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7pPr>
      <a:lvl8pPr marL="13716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8pPr>
      <a:lvl9pPr marL="18288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038600" y="2185851"/>
            <a:ext cx="5054237" cy="1846263"/>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800" dirty="0">
                <a:latin typeface="Times New Roman" panose="02020603050405020304" pitchFamily="18" charset="0"/>
                <a:ea typeface="黑体" panose="02010609060101010101" pitchFamily="49" charset="-122"/>
              </a:rPr>
              <a:t>Unit3 </a:t>
            </a:r>
          </a:p>
          <a:p>
            <a:pPr algn="ctr" eaLnBrk="1" hangingPunct="1"/>
            <a:r>
              <a:rPr lang="en-US" altLang="zh-CN" sz="3800" dirty="0">
                <a:latin typeface="Times New Roman" panose="02020603050405020304" pitchFamily="18" charset="0"/>
                <a:ea typeface="黑体" panose="02010609060101010101" pitchFamily="49" charset="-122"/>
              </a:rPr>
              <a:t>I am more outgoing than my sister.</a:t>
            </a:r>
          </a:p>
        </p:txBody>
      </p:sp>
      <p:sp>
        <p:nvSpPr>
          <p:cNvPr id="7171" name="TextBox 5"/>
          <p:cNvSpPr txBox="1">
            <a:spLocks noChangeArrowheads="1"/>
          </p:cNvSpPr>
          <p:nvPr/>
        </p:nvSpPr>
        <p:spPr bwMode="auto">
          <a:xfrm>
            <a:off x="4013018" y="4407353"/>
            <a:ext cx="5105400" cy="5238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800" dirty="0" smtClean="0">
                <a:latin typeface="Times New Roman" panose="02020603050405020304" pitchFamily="18" charset="0"/>
                <a:ea typeface="黑体" panose="02010609060101010101" pitchFamily="49" charset="-122"/>
              </a:rPr>
              <a:t>Section </a:t>
            </a:r>
            <a:r>
              <a:rPr lang="en-US" altLang="zh-CN" sz="2800" dirty="0">
                <a:latin typeface="Times New Roman" panose="02020603050405020304" pitchFamily="18" charset="0"/>
                <a:ea typeface="黑体" panose="02010609060101010101" pitchFamily="49" charset="-122"/>
              </a:rPr>
              <a:t>B</a:t>
            </a:r>
            <a:r>
              <a:rPr lang="zh-CN" altLang="en-US" sz="2800" dirty="0" smtClean="0">
                <a:latin typeface="Times New Roman" panose="02020603050405020304" pitchFamily="18" charset="0"/>
                <a:ea typeface="黑体" panose="02010609060101010101" pitchFamily="49" charset="-122"/>
              </a:rPr>
              <a:t>（第</a:t>
            </a:r>
            <a:r>
              <a:rPr lang="en-US" altLang="zh-CN" sz="2800" dirty="0" smtClean="0">
                <a:latin typeface="Times New Roman" panose="02020603050405020304" pitchFamily="18" charset="0"/>
                <a:ea typeface="黑体" panose="02010609060101010101" pitchFamily="49" charset="-122"/>
              </a:rPr>
              <a:t>2</a:t>
            </a:r>
            <a:r>
              <a:rPr lang="zh-CN" altLang="en-US" sz="2800" dirty="0" smtClean="0">
                <a:latin typeface="Times New Roman" panose="02020603050405020304" pitchFamily="18" charset="0"/>
                <a:ea typeface="黑体" panose="02010609060101010101" pitchFamily="49" charset="-122"/>
              </a:rPr>
              <a:t>课时）</a:t>
            </a:r>
            <a:endParaRPr lang="en-US" altLang="zh-CN" sz="2800" dirty="0">
              <a:latin typeface="Times New Roman" panose="02020603050405020304" pitchFamily="18" charset="0"/>
              <a:ea typeface="黑体" panose="02010609060101010101" pitchFamily="49" charset="-122"/>
            </a:endParaRPr>
          </a:p>
        </p:txBody>
      </p:sp>
      <p:sp>
        <p:nvSpPr>
          <p:cNvPr id="7172" name="Text Box 2"/>
          <p:cNvSpPr txBox="1">
            <a:spLocks noChangeArrowheads="1"/>
          </p:cNvSpPr>
          <p:nvPr/>
        </p:nvSpPr>
        <p:spPr bwMode="auto">
          <a:xfrm>
            <a:off x="2651760" y="793479"/>
            <a:ext cx="3962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dirty="0">
                <a:solidFill>
                  <a:srgbClr val="000000"/>
                </a:solidFill>
                <a:latin typeface="Times New Roman" panose="02020603050405020304" pitchFamily="18" charset="0"/>
                <a:ea typeface="黑体" panose="02010609060101010101" pitchFamily="49" charset="-122"/>
              </a:rPr>
              <a:t>人教版八年级上册</a:t>
            </a:r>
            <a:endParaRPr lang="en-US" altLang="zh-CN" sz="3600" dirty="0">
              <a:solidFill>
                <a:srgbClr val="000000"/>
              </a:solidFill>
              <a:latin typeface="Times New Roman" panose="02020603050405020304" pitchFamily="18" charset="0"/>
              <a:ea typeface="黑体" panose="02010609060101010101" pitchFamily="49" charset="-122"/>
            </a:endParaRPr>
          </a:p>
        </p:txBody>
      </p:sp>
      <p:pic>
        <p:nvPicPr>
          <p:cNvPr id="7173" name="Picture 3" descr="C:\Users\Administrator\Desktop\QQ截图20170830150859.jpg"/>
          <p:cNvPicPr>
            <a:picLocks noChangeAspect="1" noChangeArrowheads="1"/>
          </p:cNvPicPr>
          <p:nvPr/>
        </p:nvPicPr>
        <p:blipFill>
          <a:blip r:embed="rId2"/>
          <a:srcRect/>
          <a:stretch>
            <a:fillRect/>
          </a:stretch>
        </p:blipFill>
        <p:spPr bwMode="auto">
          <a:xfrm>
            <a:off x="0" y="2150994"/>
            <a:ext cx="403860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0" y="5930693"/>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8" descr="C:\Users\Administrator\Desktop\课件图标\f74b2f1bb2ee1ebb1dec2549dd8fb51b.png"/>
          <p:cNvPicPr>
            <a:picLocks noChangeAspect="1" noChangeArrowheads="1"/>
          </p:cNvPicPr>
          <p:nvPr/>
        </p:nvPicPr>
        <p:blipFill>
          <a:blip r:embed="rId2"/>
          <a:srcRect/>
          <a:stretch>
            <a:fillRect/>
          </a:stretch>
        </p:blipFill>
        <p:spPr bwMode="auto">
          <a:xfrm>
            <a:off x="304800" y="1828800"/>
            <a:ext cx="7772400"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5"/>
          <p:cNvSpPr>
            <a:spLocks noChangeArrowheads="1"/>
          </p:cNvSpPr>
          <p:nvPr/>
        </p:nvSpPr>
        <p:spPr bwMode="auto">
          <a:xfrm>
            <a:off x="381000" y="593725"/>
            <a:ext cx="838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495300" algn="l"/>
                <a:tab pos="5273675" algn="r"/>
              </a:tabLst>
            </a:pPr>
            <a:r>
              <a:rPr lang="en-US" altLang="zh-CN" sz="2800" b="1">
                <a:latin typeface="Times New Roman" panose="02020603050405020304" pitchFamily="18" charset="0"/>
                <a:ea typeface="黑体" panose="02010609060101010101" pitchFamily="49" charset="-122"/>
              </a:rPr>
              <a:t>2d   How do you and your friends compare with    </a:t>
            </a:r>
          </a:p>
          <a:p>
            <a:pPr>
              <a:tabLst>
                <a:tab pos="495300" algn="l"/>
                <a:tab pos="5273675" algn="r"/>
              </a:tabLst>
            </a:pPr>
            <a:r>
              <a:rPr lang="en-US" altLang="zh-CN" sz="2800" b="1">
                <a:latin typeface="Times New Roman" panose="02020603050405020304" pitchFamily="18" charset="0"/>
                <a:ea typeface="黑体" panose="02010609060101010101" pitchFamily="49" charset="-122"/>
              </a:rPr>
              <a:t> the people in the article? Write five sentences.</a:t>
            </a:r>
          </a:p>
        </p:txBody>
      </p:sp>
      <p:sp>
        <p:nvSpPr>
          <p:cNvPr id="17412" name="Text Box 6"/>
          <p:cNvSpPr txBox="1">
            <a:spLocks noChangeArrowheads="1"/>
          </p:cNvSpPr>
          <p:nvPr/>
        </p:nvSpPr>
        <p:spPr bwMode="auto">
          <a:xfrm>
            <a:off x="685800" y="2033588"/>
            <a:ext cx="7086600" cy="386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2800">
                <a:solidFill>
                  <a:srgbClr val="0000FF"/>
                </a:solidFill>
                <a:latin typeface="Times New Roman" panose="02020603050405020304" pitchFamily="18" charset="0"/>
                <a:ea typeface="黑体" panose="02010609060101010101" pitchFamily="49" charset="-122"/>
              </a:rPr>
              <a:t> I’m different from Jeff because I'm louder than the other kids in my class. </a:t>
            </a:r>
          </a:p>
          <a:p>
            <a:pPr>
              <a:lnSpc>
                <a:spcPct val="125000"/>
              </a:lnSpc>
            </a:pPr>
            <a:r>
              <a:rPr lang="en-US" altLang="zh-CN" sz="2800">
                <a:solidFill>
                  <a:srgbClr val="0000FF"/>
                </a:solidFill>
                <a:latin typeface="Times New Roman" panose="02020603050405020304" pitchFamily="18" charset="0"/>
                <a:ea typeface="黑体" panose="02010609060101010101" pitchFamily="49" charset="-122"/>
              </a:rPr>
              <a:t>My best friend is similar to Larry because she’s less hard-working than me.</a:t>
            </a:r>
          </a:p>
          <a:p>
            <a:pPr>
              <a:lnSpc>
                <a:spcPct val="125000"/>
              </a:lnSpc>
            </a:pPr>
            <a:r>
              <a:rPr lang="en-US" altLang="zh-CN" sz="2800">
                <a:latin typeface="Times New Roman" panose="02020603050405020304" pitchFamily="18" charset="0"/>
                <a:ea typeface="黑体" panose="02010609060101010101" pitchFamily="49" charset="-122"/>
              </a:rPr>
              <a:t>__________________________________________________________________________________________________________________</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ChangeArrowheads="1"/>
          </p:cNvSpPr>
          <p:nvPr/>
        </p:nvSpPr>
        <p:spPr bwMode="auto">
          <a:xfrm>
            <a:off x="457200" y="685800"/>
            <a:ext cx="7388225" cy="954088"/>
          </a:xfrm>
          <a:prstGeom prst="rect">
            <a:avLst/>
          </a:prstGeom>
          <a:solidFill>
            <a:schemeClr val="accent2">
              <a:lumMod val="20000"/>
              <a:lumOff val="80000"/>
            </a:schemeClr>
          </a:solidFill>
          <a:ln w="9525">
            <a:noFill/>
            <a:miter lim="800000"/>
          </a:ln>
        </p:spPr>
        <p:txBody>
          <a:bodyPr wrap="none">
            <a:spAutoFit/>
          </a:bodyPr>
          <a:lstStyle/>
          <a:p>
            <a:pPr marL="342900" indent="-342900">
              <a:buFontTx/>
              <a:buAutoNum type="arabicPeriod"/>
              <a:defRPr/>
            </a:pPr>
            <a:r>
              <a:rPr lang="en-US" altLang="zh-CN" sz="2800" dirty="0">
                <a:latin typeface="Times New Roman" panose="02020603050405020304"/>
                <a:ea typeface="黑体" panose="02010609060101010101" pitchFamily="49" charset="-122"/>
              </a:rPr>
              <a:t>I’m similar to Jeff because I like reading books </a:t>
            </a:r>
          </a:p>
          <a:p>
            <a:pPr marL="342900" indent="-342900">
              <a:defRPr/>
            </a:pPr>
            <a:r>
              <a:rPr lang="en-US" altLang="zh-CN" sz="2800" dirty="0">
                <a:latin typeface="Times New Roman" panose="02020603050405020304"/>
                <a:ea typeface="黑体" panose="02010609060101010101" pitchFamily="49" charset="-122"/>
              </a:rPr>
              <a:t>and works harder in class.</a:t>
            </a:r>
          </a:p>
        </p:txBody>
      </p:sp>
      <p:sp>
        <p:nvSpPr>
          <p:cNvPr id="105476" name="Rectangle 4"/>
          <p:cNvSpPr>
            <a:spLocks noChangeArrowheads="1"/>
          </p:cNvSpPr>
          <p:nvPr/>
        </p:nvSpPr>
        <p:spPr bwMode="auto">
          <a:xfrm>
            <a:off x="457200" y="1752600"/>
            <a:ext cx="7467600" cy="954088"/>
          </a:xfrm>
          <a:prstGeom prst="rect">
            <a:avLst/>
          </a:prstGeom>
          <a:solidFill>
            <a:schemeClr val="accent6">
              <a:lumMod val="20000"/>
              <a:lumOff val="80000"/>
            </a:schemeClr>
          </a:solidFill>
          <a:ln w="9525">
            <a:noFill/>
            <a:miter lim="800000"/>
          </a:ln>
        </p:spPr>
        <p:txBody>
          <a:bodyPr>
            <a:spAutoFit/>
          </a:bodyPr>
          <a:lstStyle/>
          <a:p>
            <a:pPr>
              <a:defRPr/>
            </a:pPr>
            <a:r>
              <a:rPr lang="en-US" altLang="zh-CN" sz="2800" dirty="0">
                <a:latin typeface="Times New Roman" panose="02020603050405020304"/>
                <a:ea typeface="黑体" panose="02010609060101010101" pitchFamily="49" charset="-122"/>
              </a:rPr>
              <a:t>2. My friend is similar to Carol because she always </a:t>
            </a:r>
          </a:p>
          <a:p>
            <a:pPr>
              <a:defRPr/>
            </a:pPr>
            <a:r>
              <a:rPr lang="en-US" altLang="zh-CN" sz="2800" dirty="0">
                <a:latin typeface="Times New Roman" panose="02020603050405020304"/>
                <a:ea typeface="黑体" panose="02010609060101010101" pitchFamily="49" charset="-122"/>
              </a:rPr>
              <a:t>makes me laugh.</a:t>
            </a:r>
          </a:p>
        </p:txBody>
      </p:sp>
      <p:sp>
        <p:nvSpPr>
          <p:cNvPr id="105477" name="Rectangle 5"/>
          <p:cNvSpPr>
            <a:spLocks noChangeArrowheads="1"/>
          </p:cNvSpPr>
          <p:nvPr/>
        </p:nvSpPr>
        <p:spPr bwMode="auto">
          <a:xfrm>
            <a:off x="457200" y="2819400"/>
            <a:ext cx="7391400" cy="954088"/>
          </a:xfrm>
          <a:prstGeom prst="rect">
            <a:avLst/>
          </a:prstGeom>
          <a:solidFill>
            <a:schemeClr val="tx2">
              <a:lumMod val="20000"/>
              <a:lumOff val="80000"/>
            </a:schemeClr>
          </a:solidFill>
          <a:ln w="9525">
            <a:noFill/>
            <a:miter lim="800000"/>
          </a:ln>
        </p:spPr>
        <p:txBody>
          <a:bodyPr>
            <a:spAutoFit/>
          </a:bodyPr>
          <a:lstStyle/>
          <a:p>
            <a:pPr>
              <a:defRPr/>
            </a:pPr>
            <a:r>
              <a:rPr lang="en-US" altLang="zh-CN" sz="2800" dirty="0">
                <a:latin typeface="Times New Roman" panose="02020603050405020304"/>
                <a:ea typeface="黑体" panose="02010609060101010101" pitchFamily="49" charset="-122"/>
              </a:rPr>
              <a:t>3. I’m different from Huang Lei because I think </a:t>
            </a:r>
          </a:p>
          <a:p>
            <a:pPr>
              <a:defRPr/>
            </a:pPr>
            <a:r>
              <a:rPr lang="en-US" altLang="zh-CN" sz="2800" dirty="0">
                <a:latin typeface="Times New Roman" panose="02020603050405020304"/>
                <a:ea typeface="黑体" panose="02010609060101010101" pitchFamily="49" charset="-122"/>
              </a:rPr>
              <a:t>my best friends should be the same as me.</a:t>
            </a:r>
          </a:p>
        </p:txBody>
      </p:sp>
      <p:sp>
        <p:nvSpPr>
          <p:cNvPr id="105478" name="Rectangle 6"/>
          <p:cNvSpPr>
            <a:spLocks noChangeArrowheads="1"/>
          </p:cNvSpPr>
          <p:nvPr/>
        </p:nvSpPr>
        <p:spPr bwMode="auto">
          <a:xfrm>
            <a:off x="457200" y="3886200"/>
            <a:ext cx="7391400" cy="1212850"/>
          </a:xfrm>
          <a:prstGeom prst="rect">
            <a:avLst/>
          </a:prstGeom>
          <a:solidFill>
            <a:schemeClr val="accent1">
              <a:lumMod val="20000"/>
              <a:lumOff val="80000"/>
            </a:schemeClr>
          </a:solidFill>
          <a:ln w="9525">
            <a:noFill/>
            <a:miter lim="800000"/>
          </a:ln>
        </p:spPr>
        <p:txBody>
          <a:bodyPr>
            <a:spAutoFit/>
          </a:bodyPr>
          <a:lstStyle/>
          <a:p>
            <a:pPr>
              <a:lnSpc>
                <a:spcPct val="130000"/>
              </a:lnSpc>
              <a:defRPr/>
            </a:pPr>
            <a:r>
              <a:rPr lang="en-US" altLang="zh-CN" sz="2800" dirty="0">
                <a:latin typeface="Times New Roman" panose="02020603050405020304"/>
                <a:ea typeface="黑体" panose="02010609060101010101" pitchFamily="49" charset="-122"/>
              </a:rPr>
              <a:t>4. My friend is similar to Yuan Li because she is             quiet and like studying. </a:t>
            </a:r>
          </a:p>
        </p:txBody>
      </p:sp>
      <p:sp>
        <p:nvSpPr>
          <p:cNvPr id="105479" name="Rectangle 7"/>
          <p:cNvSpPr>
            <a:spLocks noChangeArrowheads="1"/>
          </p:cNvSpPr>
          <p:nvPr/>
        </p:nvSpPr>
        <p:spPr bwMode="auto">
          <a:xfrm>
            <a:off x="398463" y="5181600"/>
            <a:ext cx="7373937" cy="12128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800">
                <a:latin typeface="Times New Roman" panose="02020603050405020304" pitchFamily="18" charset="0"/>
                <a:ea typeface="黑体" panose="02010609060101010101" pitchFamily="49" charset="-122"/>
              </a:rPr>
              <a:t>5. I’m similar to Carol because I’m funnier than</a:t>
            </a:r>
          </a:p>
          <a:p>
            <a:pPr>
              <a:lnSpc>
                <a:spcPct val="130000"/>
              </a:lnSpc>
            </a:pPr>
            <a:r>
              <a:rPr lang="en-US" altLang="zh-CN" sz="2800">
                <a:latin typeface="Times New Roman" panose="02020603050405020304" pitchFamily="18" charset="0"/>
                <a:ea typeface="黑体" panose="02010609060101010101" pitchFamily="49" charset="-122"/>
              </a:rPr>
              <a:t>any other kids and I make my friends laugh.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5475"/>
                                        </p:tgtEl>
                                        <p:attrNameLst>
                                          <p:attrName>style.visibility</p:attrName>
                                        </p:attrNameLst>
                                      </p:cBhvr>
                                      <p:to>
                                        <p:strVal val="visible"/>
                                      </p:to>
                                    </p:set>
                                    <p:animEffect transition="in" filter="box(in)">
                                      <p:cBhvr>
                                        <p:cTn id="7" dur="500"/>
                                        <p:tgtEl>
                                          <p:spTgt spid="10547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5476"/>
                                        </p:tgtEl>
                                        <p:attrNameLst>
                                          <p:attrName>style.visibility</p:attrName>
                                        </p:attrNameLst>
                                      </p:cBhvr>
                                      <p:to>
                                        <p:strVal val="visible"/>
                                      </p:to>
                                    </p:set>
                                    <p:animEffect transition="in" filter="box(in)">
                                      <p:cBhvr>
                                        <p:cTn id="12" dur="500"/>
                                        <p:tgtEl>
                                          <p:spTgt spid="10547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5477"/>
                                        </p:tgtEl>
                                        <p:attrNameLst>
                                          <p:attrName>style.visibility</p:attrName>
                                        </p:attrNameLst>
                                      </p:cBhvr>
                                      <p:to>
                                        <p:strVal val="visible"/>
                                      </p:to>
                                    </p:set>
                                    <p:animEffect transition="in" filter="box(in)">
                                      <p:cBhvr>
                                        <p:cTn id="17" dur="500"/>
                                        <p:tgtEl>
                                          <p:spTgt spid="10547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5478"/>
                                        </p:tgtEl>
                                        <p:attrNameLst>
                                          <p:attrName>style.visibility</p:attrName>
                                        </p:attrNameLst>
                                      </p:cBhvr>
                                      <p:to>
                                        <p:strVal val="visible"/>
                                      </p:to>
                                    </p:set>
                                    <p:animEffect transition="in" filter="box(in)">
                                      <p:cBhvr>
                                        <p:cTn id="22" dur="500"/>
                                        <p:tgtEl>
                                          <p:spTgt spid="10547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5479"/>
                                        </p:tgtEl>
                                        <p:attrNameLst>
                                          <p:attrName>style.visibility</p:attrName>
                                        </p:attrNameLst>
                                      </p:cBhvr>
                                      <p:to>
                                        <p:strVal val="visible"/>
                                      </p:to>
                                    </p:set>
                                    <p:animEffect transition="in" filter="box(in)">
                                      <p:cBhvr>
                                        <p:cTn id="27" dur="500"/>
                                        <p:tgtEl>
                                          <p:spTgt spid="105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nimBg="1"/>
      <p:bldP spid="105476" grpId="0" animBg="1"/>
      <p:bldP spid="105477" grpId="0" animBg="1"/>
      <p:bldP spid="105478" grpId="0" animBg="1"/>
      <p:bldP spid="10547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228600" y="609600"/>
            <a:ext cx="8610600"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20000"/>
              </a:lnSpc>
              <a:tabLst>
                <a:tab pos="495300" algn="l"/>
                <a:tab pos="2778125" algn="l"/>
                <a:tab pos="5273675" algn="r"/>
              </a:tabLst>
            </a:pPr>
            <a:r>
              <a:rPr lang="en-US" altLang="zh-CN" sz="2800" b="1">
                <a:latin typeface="Times New Roman" panose="02020603050405020304" pitchFamily="18" charset="0"/>
                <a:ea typeface="黑体" panose="02010609060101010101" pitchFamily="49" charset="-122"/>
              </a:rPr>
              <a:t>2e Which saying is your favorite? Which friend do you think about when you read this saying? Why? Tell your partner about it.</a:t>
            </a:r>
          </a:p>
        </p:txBody>
      </p:sp>
      <p:pic>
        <p:nvPicPr>
          <p:cNvPr id="35843" name="Picture 4"/>
          <p:cNvPicPr>
            <a:picLocks noChangeAspect="1" noChangeArrowheads="1"/>
          </p:cNvPicPr>
          <p:nvPr/>
        </p:nvPicPr>
        <p:blipFill>
          <a:blip r:embed="rId2" cstate="email"/>
          <a:srcRect/>
          <a:stretch>
            <a:fillRect/>
          </a:stretch>
        </p:blipFill>
        <p:spPr bwMode="auto">
          <a:xfrm>
            <a:off x="6324600" y="2438400"/>
            <a:ext cx="2517321" cy="381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9460" name="TextBox 4"/>
          <p:cNvSpPr txBox="1">
            <a:spLocks noChangeArrowheads="1"/>
          </p:cNvSpPr>
          <p:nvPr/>
        </p:nvSpPr>
        <p:spPr bwMode="auto">
          <a:xfrm>
            <a:off x="381000" y="2362200"/>
            <a:ext cx="5715000" cy="3452813"/>
          </a:xfrm>
          <a:prstGeom prst="rect">
            <a:avLst/>
          </a:prstGeom>
          <a:noFill/>
          <a:ln w="9525">
            <a:solidFill>
              <a:srgbClr val="FFC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tabLst>
                <a:tab pos="495300" algn="l"/>
                <a:tab pos="2778125" algn="l"/>
                <a:tab pos="5273675" algn="r"/>
              </a:tabLst>
              <a:defRPr>
                <a:solidFill>
                  <a:schemeClr val="tx1"/>
                </a:solidFill>
                <a:latin typeface="Arial" panose="020B0604020202020204" pitchFamily="34" charset="0"/>
                <a:ea typeface="宋体" panose="02010600030101010101" pitchFamily="2" charset="-122"/>
              </a:defRPr>
            </a:lvl1pPr>
            <a:lvl2pPr marL="742950" indent="-285750" eaLnBrk="0" hangingPunct="0">
              <a:tabLst>
                <a:tab pos="495300" algn="l"/>
                <a:tab pos="2778125" algn="l"/>
                <a:tab pos="5273675" algn="r"/>
              </a:tabLst>
              <a:defRPr>
                <a:solidFill>
                  <a:schemeClr val="tx1"/>
                </a:solidFill>
                <a:latin typeface="Arial" panose="020B0604020202020204" pitchFamily="34" charset="0"/>
                <a:ea typeface="宋体" panose="02010600030101010101" pitchFamily="2" charset="-122"/>
              </a:defRPr>
            </a:lvl2pPr>
            <a:lvl3pPr marL="1143000" indent="-228600" eaLnBrk="0" hangingPunct="0">
              <a:tabLst>
                <a:tab pos="495300" algn="l"/>
                <a:tab pos="2778125" algn="l"/>
                <a:tab pos="5273675" algn="r"/>
              </a:tabLst>
              <a:defRPr>
                <a:solidFill>
                  <a:schemeClr val="tx1"/>
                </a:solidFill>
                <a:latin typeface="Arial" panose="020B0604020202020204" pitchFamily="34" charset="0"/>
                <a:ea typeface="宋体" panose="02010600030101010101" pitchFamily="2" charset="-122"/>
              </a:defRPr>
            </a:lvl3pPr>
            <a:lvl4pPr marL="1600200" indent="-228600" eaLnBrk="0" hangingPunct="0">
              <a:tabLst>
                <a:tab pos="495300" algn="l"/>
                <a:tab pos="2778125" algn="l"/>
                <a:tab pos="5273675" algn="r"/>
              </a:tabLst>
              <a:defRPr>
                <a:solidFill>
                  <a:schemeClr val="tx1"/>
                </a:solidFill>
                <a:latin typeface="Arial" panose="020B0604020202020204" pitchFamily="34" charset="0"/>
                <a:ea typeface="宋体" panose="02010600030101010101" pitchFamily="2" charset="-122"/>
              </a:defRPr>
            </a:lvl4pPr>
            <a:lvl5pPr marL="2057400" indent="-228600" eaLnBrk="0" hangingPunct="0">
              <a:tabLst>
                <a:tab pos="495300" algn="l"/>
                <a:tab pos="2778125" algn="l"/>
                <a:tab pos="5273675" algn="r"/>
              </a:tabLst>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tabLst>
                <a:tab pos="495300" algn="l"/>
                <a:tab pos="2778125" algn="l"/>
                <a:tab pos="5273675" algn="r"/>
              </a:tabLs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tabLst>
                <a:tab pos="495300" algn="l"/>
                <a:tab pos="2778125" algn="l"/>
                <a:tab pos="5273675" algn="r"/>
              </a:tabLs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tabLst>
                <a:tab pos="495300" algn="l"/>
                <a:tab pos="2778125" algn="l"/>
                <a:tab pos="5273675" algn="r"/>
              </a:tabLs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tabLst>
                <a:tab pos="495300" algn="l"/>
                <a:tab pos="2778125" algn="l"/>
                <a:tab pos="5273675" algn="r"/>
              </a:tabLst>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a:latin typeface="Times New Roman" panose="02020603050405020304" pitchFamily="18" charset="0"/>
                <a:ea typeface="黑体" panose="02010609060101010101" pitchFamily="49" charset="-122"/>
              </a:rPr>
              <a:t>1.A good friend is like a mirror.</a:t>
            </a:r>
          </a:p>
          <a:p>
            <a:pPr>
              <a:lnSpc>
                <a:spcPct val="130000"/>
              </a:lnSpc>
            </a:pPr>
            <a:r>
              <a:rPr lang="en-US" altLang="zh-CN" sz="2400" b="1">
                <a:latin typeface="Times New Roman" panose="02020603050405020304" pitchFamily="18" charset="0"/>
                <a:ea typeface="黑体" panose="02010609060101010101" pitchFamily="49" charset="-122"/>
              </a:rPr>
              <a:t>2. Friends are like books—you don’t need a lot of them as long as they’re good.</a:t>
            </a:r>
          </a:p>
          <a:p>
            <a:pPr>
              <a:lnSpc>
                <a:spcPct val="130000"/>
              </a:lnSpc>
            </a:pPr>
            <a:r>
              <a:rPr lang="en-US" altLang="zh-CN" sz="2400" b="1">
                <a:latin typeface="Times New Roman" panose="02020603050405020304" pitchFamily="18" charset="0"/>
                <a:ea typeface="黑体" panose="02010609060101010101" pitchFamily="49" charset="-122"/>
              </a:rPr>
              <a:t>3. My best friend helps to bring out the best in me.</a:t>
            </a:r>
          </a:p>
          <a:p>
            <a:pPr>
              <a:lnSpc>
                <a:spcPct val="130000"/>
              </a:lnSpc>
            </a:pPr>
            <a:r>
              <a:rPr lang="en-US" altLang="zh-CN" sz="2400" b="1">
                <a:latin typeface="Times New Roman" panose="02020603050405020304" pitchFamily="18" charset="0"/>
                <a:ea typeface="黑体" panose="02010609060101010101" pitchFamily="49" charset="-122"/>
              </a:rPr>
              <a:t>4. A true friend reaches for your hand and  touches your heart.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ChangeArrowheads="1"/>
          </p:cNvSpPr>
          <p:nvPr/>
        </p:nvSpPr>
        <p:spPr bwMode="auto">
          <a:xfrm>
            <a:off x="838200" y="1752600"/>
            <a:ext cx="7416800" cy="3452813"/>
          </a:xfrm>
          <a:prstGeom prst="rect">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a:spAutoFit/>
          </a:bodyPr>
          <a:lstStyle/>
          <a:p>
            <a:pPr>
              <a:lnSpc>
                <a:spcPct val="130000"/>
              </a:lnSpc>
              <a:defRPr/>
            </a:pPr>
            <a:r>
              <a:rPr lang="en-US" altLang="zh-CN" sz="2800" dirty="0">
                <a:solidFill>
                  <a:schemeClr val="tx1"/>
                </a:solidFill>
                <a:latin typeface="Times New Roman" panose="02020603050405020304"/>
                <a:ea typeface="黑体" panose="02010609060101010101" pitchFamily="49" charset="-122"/>
              </a:rPr>
              <a:t>My favorite saying is “A true friend reaches for your hand and touches your heart.” It makes me think about my best friend, Wu Zhou. He helps me with my English for three years. I was bad in English three years ago. But now I’m interested in it with his help.</a:t>
            </a:r>
          </a:p>
        </p:txBody>
      </p:sp>
      <p:sp>
        <p:nvSpPr>
          <p:cNvPr id="3" name="同侧圆角矩形 2"/>
          <p:cNvSpPr/>
          <p:nvPr/>
        </p:nvSpPr>
        <p:spPr>
          <a:xfrm>
            <a:off x="457200" y="685800"/>
            <a:ext cx="1828800" cy="685800"/>
          </a:xfrm>
          <a:prstGeom prst="round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3200" b="1" dirty="0">
                <a:solidFill>
                  <a:schemeClr val="tx1"/>
                </a:solidFill>
              </a:rPr>
              <a:t>Example </a:t>
            </a:r>
            <a:endParaRPr lang="zh-CN" altLang="en-US" sz="32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randombar(horizontal)">
                                      <p:cBhvr>
                                        <p:cTn id="7" dur="5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0" y="685800"/>
            <a:ext cx="2362200" cy="64611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a:t>问题探究</a:t>
            </a:r>
          </a:p>
        </p:txBody>
      </p:sp>
      <p:sp>
        <p:nvSpPr>
          <p:cNvPr id="21507" name="TextBox 2"/>
          <p:cNvSpPr txBox="1">
            <a:spLocks noChangeArrowheads="1"/>
          </p:cNvSpPr>
          <p:nvPr/>
        </p:nvSpPr>
        <p:spPr bwMode="auto">
          <a:xfrm>
            <a:off x="0" y="1447800"/>
            <a:ext cx="8867775" cy="48307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a:t>▲</a:t>
            </a:r>
            <a:r>
              <a:rPr lang="en-US" altLang="zh-CN" sz="2800"/>
              <a:t>It’s necessary to do sth.</a:t>
            </a:r>
          </a:p>
          <a:p>
            <a:pPr eaLnBrk="1" hangingPunct="1"/>
            <a:r>
              <a:rPr lang="zh-CN" altLang="en-US" sz="2800"/>
              <a:t>意为“没有必要做某事”。</a:t>
            </a:r>
            <a:r>
              <a:rPr lang="en-US" altLang="zh-CN" sz="2800"/>
              <a:t>It</a:t>
            </a:r>
            <a:r>
              <a:rPr lang="zh-CN" altLang="en-US" sz="2800"/>
              <a:t>是形式主语，其句型是</a:t>
            </a:r>
            <a:r>
              <a:rPr lang="en-US" altLang="zh-CN" sz="2800"/>
              <a:t>It is/ was + </a:t>
            </a:r>
            <a:r>
              <a:rPr lang="zh-CN" altLang="en-US" sz="2800"/>
              <a:t>形容词</a:t>
            </a:r>
            <a:r>
              <a:rPr lang="en-US" altLang="zh-CN" sz="2800"/>
              <a:t>+</a:t>
            </a:r>
            <a:r>
              <a:rPr lang="zh-CN" altLang="en-US" sz="2800"/>
              <a:t>动词不定式，常用来说明一般的情况，或某一次具体的动作。</a:t>
            </a:r>
            <a:endParaRPr lang="en-US" altLang="zh-CN" sz="2800"/>
          </a:p>
          <a:p>
            <a:pPr eaLnBrk="1" hangingPunct="1"/>
            <a:r>
              <a:rPr lang="zh-CN" altLang="en-US" sz="2800"/>
              <a:t>导练：</a:t>
            </a:r>
            <a:r>
              <a:rPr lang="en-US" altLang="zh-CN" sz="2800"/>
              <a:t>It’s necessary </a:t>
            </a:r>
            <a:r>
              <a:rPr lang="en-US" altLang="zh-CN" sz="2800" u="sng"/>
              <a:t>to study</a:t>
            </a:r>
            <a:r>
              <a:rPr lang="en-US" altLang="zh-CN" sz="2800"/>
              <a:t>(study) English well.</a:t>
            </a:r>
          </a:p>
          <a:p>
            <a:pPr eaLnBrk="1" hangingPunct="1"/>
            <a:r>
              <a:rPr lang="zh-CN" altLang="en-US" sz="2800"/>
              <a:t>▲ </a:t>
            </a:r>
            <a:r>
              <a:rPr lang="en-US" altLang="zh-CN" sz="2800"/>
              <a:t>as long as</a:t>
            </a:r>
          </a:p>
          <a:p>
            <a:pPr eaLnBrk="1" hangingPunct="1"/>
            <a:r>
              <a:rPr lang="en-US" altLang="zh-CN" sz="2800"/>
              <a:t>as long as</a:t>
            </a:r>
            <a:r>
              <a:rPr lang="zh-CN" altLang="en-US" sz="2800"/>
              <a:t>是一个短语连词，引导一个条件状语从句，表示“只要</a:t>
            </a:r>
            <a:r>
              <a:rPr lang="en-US" altLang="zh-CN" sz="2800"/>
              <a:t>…..</a:t>
            </a:r>
            <a:r>
              <a:rPr lang="zh-CN" altLang="en-US" sz="2800"/>
              <a:t>”如：</a:t>
            </a:r>
            <a:r>
              <a:rPr lang="en-US" altLang="zh-CN" sz="2800"/>
              <a:t>He can talk about this as long as you want.</a:t>
            </a:r>
            <a:r>
              <a:rPr lang="zh-CN" altLang="en-US" sz="2800"/>
              <a:t>只要你想，你就可以谈论此事。</a:t>
            </a:r>
            <a:endParaRPr lang="en-US" altLang="zh-CN" sz="2800"/>
          </a:p>
          <a:p>
            <a:pPr eaLnBrk="1" hangingPunct="1"/>
            <a:r>
              <a:rPr lang="en-US" altLang="zh-CN" sz="2800"/>
              <a:t>I’ll come as long as you are happy. </a:t>
            </a:r>
            <a:r>
              <a:rPr lang="zh-CN" altLang="en-US" sz="2800"/>
              <a:t>只要你开心，我就会来。</a:t>
            </a:r>
            <a:endParaRPr lang="en-US" altLang="zh-CN" sz="280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
          <p:cNvSpPr>
            <a:spLocks noChangeArrowheads="1"/>
          </p:cNvSpPr>
          <p:nvPr/>
        </p:nvSpPr>
        <p:spPr bwMode="auto">
          <a:xfrm>
            <a:off x="685800" y="1997075"/>
            <a:ext cx="8077200" cy="338613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t>▲比较级前的修饰语</a:t>
            </a:r>
            <a:endParaRPr lang="en-US" altLang="zh-CN" sz="2800"/>
          </a:p>
          <a:p>
            <a:r>
              <a:rPr lang="zh-CN" altLang="en-US" sz="2800"/>
              <a:t>比较级前的修饰语可以表示比较的程度，常见的有：</a:t>
            </a:r>
            <a:r>
              <a:rPr lang="en-US" altLang="zh-CN" sz="2800"/>
              <a:t>even</a:t>
            </a:r>
            <a:r>
              <a:rPr lang="zh-CN" altLang="en-US" sz="2800"/>
              <a:t>，</a:t>
            </a:r>
            <a:r>
              <a:rPr lang="en-US" altLang="zh-CN" sz="2800"/>
              <a:t>a little , a bit, much, a lot, far</a:t>
            </a:r>
            <a:r>
              <a:rPr lang="zh-CN" altLang="en-US" sz="2800"/>
              <a:t>等</a:t>
            </a:r>
            <a:endParaRPr lang="en-US" altLang="zh-CN" sz="2800"/>
          </a:p>
          <a:p>
            <a:r>
              <a:rPr lang="zh-CN" altLang="en-US" sz="2800"/>
              <a:t>导练：</a:t>
            </a:r>
            <a:r>
              <a:rPr lang="en-US" altLang="zh-CN" sz="2800"/>
              <a:t>1</a:t>
            </a:r>
            <a:r>
              <a:rPr lang="zh-CN" altLang="en-US" sz="2800"/>
              <a:t>这本书比那本书有趣得多。</a:t>
            </a:r>
            <a:endParaRPr lang="en-US" altLang="zh-CN" sz="2800"/>
          </a:p>
          <a:p>
            <a:r>
              <a:rPr lang="en-US" altLang="zh-CN" sz="2800"/>
              <a:t>This book is </a:t>
            </a:r>
            <a:r>
              <a:rPr lang="en-US" altLang="zh-CN" sz="2800" u="sng"/>
              <a:t>a lot more interesting </a:t>
            </a:r>
            <a:r>
              <a:rPr lang="en-US" altLang="zh-CN" sz="2800"/>
              <a:t>than that one.</a:t>
            </a:r>
          </a:p>
          <a:p>
            <a:r>
              <a:rPr lang="en-US" altLang="zh-CN" sz="2800"/>
              <a:t>2.</a:t>
            </a:r>
            <a:r>
              <a:rPr lang="zh-CN" altLang="en-US" sz="2800"/>
              <a:t>我们的生活将来会更好的。</a:t>
            </a:r>
            <a:endParaRPr lang="en-US" altLang="zh-CN" sz="2800"/>
          </a:p>
          <a:p>
            <a:r>
              <a:rPr lang="en-US" altLang="zh-CN" sz="2800"/>
              <a:t>Our life will be </a:t>
            </a:r>
            <a:r>
              <a:rPr lang="en-US" altLang="zh-CN" sz="2800" u="sng"/>
              <a:t>even</a:t>
            </a:r>
            <a:r>
              <a:rPr lang="en-US" altLang="zh-CN" sz="2800"/>
              <a:t> </a:t>
            </a:r>
            <a:r>
              <a:rPr lang="en-US" altLang="zh-CN" sz="2800" u="sng"/>
              <a:t>better</a:t>
            </a:r>
            <a:r>
              <a:rPr lang="en-US" altLang="zh-CN" sz="2800"/>
              <a:t> in the future.</a:t>
            </a:r>
          </a:p>
          <a:p>
            <a:endParaRPr lang="zh-CN" alt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5"/>
          <p:cNvSpPr>
            <a:spLocks noChangeArrowheads="1" noChangeShapeType="1" noTextEdit="1"/>
          </p:cNvSpPr>
          <p:nvPr/>
        </p:nvSpPr>
        <p:spPr bwMode="auto">
          <a:xfrm>
            <a:off x="2987675" y="76200"/>
            <a:ext cx="3097213" cy="909638"/>
          </a:xfrm>
          <a:prstGeom prst="rect">
            <a:avLst/>
          </a:prstGeom>
        </p:spPr>
        <p:txBody>
          <a:bodyPr wrap="none" fromWordArt="1">
            <a:prstTxWarp prst="textWave4">
              <a:avLst>
                <a:gd name="adj1" fmla="val 6250"/>
                <a:gd name="adj2" fmla="val 0"/>
              </a:avLst>
            </a:prstTxWarp>
          </a:bodyPr>
          <a:lstStyle/>
          <a:p>
            <a:pPr algn="ctr"/>
            <a:endParaRPr lang="zh-CN" altLang="en-US" sz="4000" b="1" kern="10">
              <a:ln w="9525">
                <a:solidFill>
                  <a:srgbClr val="000000"/>
                </a:solidFill>
                <a:round/>
              </a:ln>
              <a:solidFill>
                <a:srgbClr val="CC0000"/>
              </a:solidFill>
              <a:latin typeface="黑体" panose="02010609060101010101" pitchFamily="49" charset="-122"/>
              <a:ea typeface="黑体" panose="02010609060101010101" pitchFamily="49" charset="-122"/>
            </a:endParaRPr>
          </a:p>
        </p:txBody>
      </p:sp>
      <p:sp>
        <p:nvSpPr>
          <p:cNvPr id="13" name="同侧圆角矩形 12"/>
          <p:cNvSpPr/>
          <p:nvPr/>
        </p:nvSpPr>
        <p:spPr>
          <a:xfrm>
            <a:off x="381000" y="609600"/>
            <a:ext cx="1905000" cy="685800"/>
          </a:xfrm>
          <a:prstGeom prst="round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200" b="1" dirty="0">
                <a:solidFill>
                  <a:schemeClr val="tx1"/>
                </a:solidFill>
              </a:rPr>
              <a:t>课堂评价</a:t>
            </a:r>
            <a:endParaRPr lang="en-US" altLang="zh-CN" sz="3200" b="1" dirty="0">
              <a:solidFill>
                <a:schemeClr val="tx1"/>
              </a:solidFill>
            </a:endParaRPr>
          </a:p>
        </p:txBody>
      </p:sp>
      <p:sp>
        <p:nvSpPr>
          <p:cNvPr id="23556" name="Rectangle 1"/>
          <p:cNvSpPr>
            <a:spLocks noChangeArrowheads="1"/>
          </p:cNvSpPr>
          <p:nvPr/>
        </p:nvSpPr>
        <p:spPr bwMode="auto">
          <a:xfrm>
            <a:off x="381000" y="1301750"/>
            <a:ext cx="9144000" cy="586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lnSpc>
                <a:spcPct val="130000"/>
              </a:lnSpc>
            </a:pPr>
            <a:r>
              <a:rPr lang="en-US" altLang="zh-CN" sz="3200" b="1">
                <a:latin typeface="Times New Roman" panose="02020603050405020304" pitchFamily="18" charset="0"/>
                <a:ea typeface="黑体" panose="02010609060101010101" pitchFamily="49" charset="-122"/>
              </a:rPr>
              <a:t>Fill in the blanks.</a:t>
            </a:r>
          </a:p>
          <a:p>
            <a:pPr eaLnBrk="0" hangingPunct="0">
              <a:lnSpc>
                <a:spcPct val="130000"/>
              </a:lnSpc>
            </a:pPr>
            <a:r>
              <a:rPr lang="en-US" altLang="zh-CN" sz="3200">
                <a:latin typeface="Times New Roman" panose="02020603050405020304" pitchFamily="18" charset="0"/>
                <a:ea typeface="黑体" panose="02010609060101010101" pitchFamily="49" charset="-122"/>
              </a:rPr>
              <a:t>1</a:t>
            </a:r>
            <a:r>
              <a:rPr lang="en-US" altLang="zh-CN" sz="2800">
                <a:latin typeface="Times New Roman" panose="02020603050405020304" pitchFamily="18" charset="0"/>
                <a:ea typeface="黑体" panose="02010609060101010101" pitchFamily="49" charset="-122"/>
              </a:rPr>
              <a:t>.I like to have friends who __________ like me. (be)</a:t>
            </a:r>
          </a:p>
          <a:p>
            <a:pPr eaLnBrk="0" hangingPunct="0">
              <a:lnSpc>
                <a:spcPct val="130000"/>
              </a:lnSpc>
            </a:pPr>
            <a:r>
              <a:rPr lang="en-US" altLang="zh-CN" sz="2800">
                <a:latin typeface="Times New Roman" panose="02020603050405020304" pitchFamily="18" charset="0"/>
                <a:ea typeface="黑体" panose="02010609060101010101" pitchFamily="49" charset="-122"/>
              </a:rPr>
              <a:t>2. There are some __________ , though. (different)</a:t>
            </a:r>
          </a:p>
          <a:p>
            <a:pPr eaLnBrk="0" hangingPunct="0">
              <a:lnSpc>
                <a:spcPct val="130000"/>
              </a:lnSpc>
            </a:pPr>
            <a:r>
              <a:rPr lang="en-US" altLang="zh-CN" sz="2800">
                <a:latin typeface="Times New Roman" panose="02020603050405020304" pitchFamily="18" charset="0"/>
                <a:ea typeface="黑体" panose="02010609060101010101" pitchFamily="49" charset="-122"/>
              </a:rPr>
              <a:t>3. It’s not __________ to be the same.  (</a:t>
            </a:r>
            <a:r>
              <a:rPr lang="zh-CN" altLang="en-US" sz="2800">
                <a:latin typeface="Times New Roman" panose="02020603050405020304" pitchFamily="18" charset="0"/>
                <a:ea typeface="黑体" panose="02010609060101010101" pitchFamily="49" charset="-122"/>
              </a:rPr>
              <a:t>必要的，必需的</a:t>
            </a:r>
            <a:r>
              <a:rPr lang="en-US" altLang="zh-CN" sz="2800">
                <a:latin typeface="Times New Roman" panose="02020603050405020304" pitchFamily="18" charset="0"/>
                <a:ea typeface="黑体" panose="02010609060101010101" pitchFamily="49" charset="-122"/>
              </a:rPr>
              <a:t>)</a:t>
            </a:r>
          </a:p>
          <a:p>
            <a:pPr eaLnBrk="0" hangingPunct="0">
              <a:lnSpc>
                <a:spcPct val="130000"/>
              </a:lnSpc>
            </a:pPr>
            <a:r>
              <a:rPr lang="en-US" altLang="zh-CN" sz="2800">
                <a:latin typeface="Times New Roman" panose="02020603050405020304" pitchFamily="18" charset="0"/>
                <a:ea typeface="黑体" panose="02010609060101010101" pitchFamily="49" charset="-122"/>
              </a:rPr>
              <a:t>4. He always __________ me in tennis. (</a:t>
            </a:r>
            <a:r>
              <a:rPr lang="zh-CN" altLang="en-US" sz="2800">
                <a:latin typeface="Times New Roman" panose="02020603050405020304" pitchFamily="18" charset="0"/>
                <a:ea typeface="黑体" panose="02010609060101010101" pitchFamily="49" charset="-122"/>
              </a:rPr>
              <a:t>打败</a:t>
            </a:r>
            <a:r>
              <a:rPr lang="en-US" altLang="zh-CN" sz="2800">
                <a:latin typeface="Times New Roman" panose="02020603050405020304" pitchFamily="18" charset="0"/>
                <a:ea typeface="黑体" panose="02010609060101010101" pitchFamily="49" charset="-122"/>
              </a:rPr>
              <a:t>)</a:t>
            </a:r>
          </a:p>
          <a:p>
            <a:pPr eaLnBrk="0" hangingPunct="0">
              <a:lnSpc>
                <a:spcPct val="130000"/>
              </a:lnSpc>
            </a:pPr>
            <a:r>
              <a:rPr lang="en-US" altLang="zh-CN" sz="2800">
                <a:latin typeface="Times New Roman" panose="02020603050405020304" pitchFamily="18" charset="0"/>
                <a:ea typeface="黑体" panose="02010609060101010101" pitchFamily="49" charset="-122"/>
              </a:rPr>
              <a:t>5. I don’t really ________ if my friends are the same</a:t>
            </a:r>
          </a:p>
          <a:p>
            <a:pPr eaLnBrk="0" hangingPunct="0">
              <a:lnSpc>
                <a:spcPct val="130000"/>
              </a:lnSpc>
            </a:pPr>
            <a:r>
              <a:rPr lang="en-US" altLang="zh-CN" sz="2800">
                <a:latin typeface="Times New Roman" panose="02020603050405020304" pitchFamily="18" charset="0"/>
                <a:ea typeface="黑体" panose="02010609060101010101" pitchFamily="49" charset="-122"/>
              </a:rPr>
              <a:t>as me.(</a:t>
            </a:r>
            <a:r>
              <a:rPr lang="zh-CN" altLang="en-US" sz="2800">
                <a:latin typeface="Times New Roman" panose="02020603050405020304" pitchFamily="18" charset="0"/>
                <a:ea typeface="黑体" panose="02010609060101010101" pitchFamily="49" charset="-122"/>
              </a:rPr>
              <a:t>对</a:t>
            </a:r>
            <a:r>
              <a:rPr lang="en-US" altLang="zh-CN" sz="2800">
                <a:latin typeface="Times New Roman" panose="02020603050405020304" pitchFamily="18" charset="0"/>
                <a:ea typeface="黑体" panose="02010609060101010101" pitchFamily="49" charset="-122"/>
              </a:rPr>
              <a:t>……</a:t>
            </a:r>
            <a:r>
              <a:rPr lang="zh-CN" altLang="en-US" sz="2800">
                <a:latin typeface="Times New Roman" panose="02020603050405020304" pitchFamily="18" charset="0"/>
                <a:ea typeface="黑体" panose="02010609060101010101" pitchFamily="49" charset="-122"/>
              </a:rPr>
              <a:t>在意</a:t>
            </a:r>
            <a:r>
              <a:rPr lang="en-US" altLang="zh-CN" sz="2800">
                <a:latin typeface="Times New Roman" panose="02020603050405020304" pitchFamily="18" charset="0"/>
                <a:ea typeface="黑体" panose="02010609060101010101" pitchFamily="49" charset="-122"/>
              </a:rPr>
              <a:t>)</a:t>
            </a:r>
          </a:p>
          <a:p>
            <a:pPr eaLnBrk="0" hangingPunct="0">
              <a:lnSpc>
                <a:spcPct val="130000"/>
              </a:lnSpc>
            </a:pPr>
            <a:r>
              <a:rPr lang="en-US" altLang="zh-CN" sz="2800">
                <a:latin typeface="Times New Roman" panose="02020603050405020304" pitchFamily="18" charset="0"/>
                <a:ea typeface="黑体" panose="02010609060101010101" pitchFamily="49" charset="-122"/>
              </a:rPr>
              <a:t>6.I think differences are not __________ in a friendship. </a:t>
            </a:r>
          </a:p>
          <a:p>
            <a:pPr eaLnBrk="0" hangingPunct="0">
              <a:lnSpc>
                <a:spcPct val="130000"/>
              </a:lnSpc>
            </a:pPr>
            <a:r>
              <a:rPr lang="en-US" altLang="zh-CN" sz="2800">
                <a:latin typeface="Times New Roman" panose="02020603050405020304" pitchFamily="18" charset="0"/>
                <a:ea typeface="黑体" panose="02010609060101010101" pitchFamily="49" charset="-122"/>
              </a:rPr>
              <a:t> (</a:t>
            </a:r>
            <a:r>
              <a:rPr lang="zh-CN" altLang="en-US" sz="2800">
                <a:latin typeface="Times New Roman" panose="02020603050405020304" pitchFamily="18" charset="0"/>
                <a:ea typeface="黑体" panose="02010609060101010101" pitchFamily="49" charset="-122"/>
              </a:rPr>
              <a:t>重要的</a:t>
            </a:r>
            <a:r>
              <a:rPr lang="en-US" altLang="zh-CN" sz="2800">
                <a:latin typeface="Times New Roman" panose="02020603050405020304" pitchFamily="18" charset="0"/>
                <a:ea typeface="黑体" panose="02010609060101010101" pitchFamily="49" charset="-122"/>
              </a:rPr>
              <a:t>) </a:t>
            </a:r>
          </a:p>
          <a:p>
            <a:pPr eaLnBrk="0" hangingPunct="0">
              <a:lnSpc>
                <a:spcPct val="130000"/>
              </a:lnSpc>
            </a:pPr>
            <a:endParaRPr lang="en-US" altLang="zh-CN" sz="3200">
              <a:latin typeface="Times New Roman" panose="02020603050405020304" pitchFamily="18" charset="0"/>
              <a:ea typeface="黑体" panose="02010609060101010101" pitchFamily="49" charset="-122"/>
            </a:endParaRPr>
          </a:p>
        </p:txBody>
      </p:sp>
      <p:sp>
        <p:nvSpPr>
          <p:cNvPr id="20" name="TextBox 19"/>
          <p:cNvSpPr txBox="1">
            <a:spLocks noChangeArrowheads="1"/>
          </p:cNvSpPr>
          <p:nvPr/>
        </p:nvSpPr>
        <p:spPr bwMode="auto">
          <a:xfrm>
            <a:off x="3101975" y="2667000"/>
            <a:ext cx="1851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rPr>
              <a:t>differences</a:t>
            </a:r>
            <a:endParaRPr lang="zh-CN" altLang="en-US" sz="2800" b="1">
              <a:solidFill>
                <a:srgbClr val="FF0000"/>
              </a:solidFill>
              <a:latin typeface="Times New Roman" panose="02020603050405020304" pitchFamily="18" charset="0"/>
              <a:ea typeface="黑体" panose="02010609060101010101" pitchFamily="49" charset="-122"/>
            </a:endParaRPr>
          </a:p>
        </p:txBody>
      </p:sp>
      <p:sp>
        <p:nvSpPr>
          <p:cNvPr id="21" name="TextBox 20"/>
          <p:cNvSpPr txBox="1">
            <a:spLocks noChangeArrowheads="1"/>
          </p:cNvSpPr>
          <p:nvPr/>
        </p:nvSpPr>
        <p:spPr bwMode="auto">
          <a:xfrm>
            <a:off x="5029200" y="2057400"/>
            <a:ext cx="674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rPr>
              <a:t>are</a:t>
            </a:r>
            <a:endParaRPr lang="zh-CN" altLang="en-US" sz="2800" b="1">
              <a:solidFill>
                <a:srgbClr val="FF0000"/>
              </a:solidFill>
              <a:latin typeface="Times New Roman" panose="02020603050405020304" pitchFamily="18" charset="0"/>
              <a:ea typeface="黑体" panose="02010609060101010101" pitchFamily="49" charset="-122"/>
            </a:endParaRPr>
          </a:p>
        </p:txBody>
      </p:sp>
      <p:sp>
        <p:nvSpPr>
          <p:cNvPr id="22" name="TextBox 21"/>
          <p:cNvSpPr txBox="1">
            <a:spLocks noChangeArrowheads="1"/>
          </p:cNvSpPr>
          <p:nvPr/>
        </p:nvSpPr>
        <p:spPr bwMode="auto">
          <a:xfrm>
            <a:off x="1924050" y="3200400"/>
            <a:ext cx="1657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rPr>
              <a:t>necessary</a:t>
            </a:r>
            <a:endParaRPr lang="zh-CN" altLang="en-US" sz="2800" b="1">
              <a:solidFill>
                <a:srgbClr val="FF0000"/>
              </a:solidFill>
              <a:latin typeface="Times New Roman" panose="02020603050405020304" pitchFamily="18" charset="0"/>
              <a:ea typeface="黑体" panose="02010609060101010101" pitchFamily="49" charset="-122"/>
            </a:endParaRPr>
          </a:p>
        </p:txBody>
      </p:sp>
      <p:sp>
        <p:nvSpPr>
          <p:cNvPr id="23" name="TextBox 22"/>
          <p:cNvSpPr txBox="1">
            <a:spLocks noChangeArrowheads="1"/>
          </p:cNvSpPr>
          <p:nvPr/>
        </p:nvSpPr>
        <p:spPr bwMode="auto">
          <a:xfrm>
            <a:off x="2667000" y="3733800"/>
            <a:ext cx="9826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rPr>
              <a:t>beats</a:t>
            </a:r>
            <a:endParaRPr lang="zh-CN" altLang="en-US" sz="2800" b="1">
              <a:solidFill>
                <a:srgbClr val="FF0000"/>
              </a:solidFill>
              <a:latin typeface="Times New Roman" panose="02020603050405020304" pitchFamily="18" charset="0"/>
              <a:ea typeface="黑体" panose="02010609060101010101" pitchFamily="49" charset="-122"/>
            </a:endParaRPr>
          </a:p>
        </p:txBody>
      </p:sp>
      <p:sp>
        <p:nvSpPr>
          <p:cNvPr id="24" name="TextBox 23"/>
          <p:cNvSpPr txBox="1">
            <a:spLocks noChangeArrowheads="1"/>
          </p:cNvSpPr>
          <p:nvPr/>
        </p:nvSpPr>
        <p:spPr bwMode="auto">
          <a:xfrm>
            <a:off x="3124200" y="4343400"/>
            <a:ext cx="833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rPr>
              <a:t>care</a:t>
            </a:r>
            <a:endParaRPr lang="zh-CN" altLang="en-US" sz="2800" b="1">
              <a:solidFill>
                <a:srgbClr val="FF0000"/>
              </a:solidFill>
              <a:latin typeface="Times New Roman" panose="02020603050405020304" pitchFamily="18" charset="0"/>
              <a:ea typeface="黑体" panose="02010609060101010101" pitchFamily="49" charset="-122"/>
            </a:endParaRPr>
          </a:p>
        </p:txBody>
      </p:sp>
      <p:sp>
        <p:nvSpPr>
          <p:cNvPr id="25" name="TextBox 24"/>
          <p:cNvSpPr txBox="1">
            <a:spLocks noChangeArrowheads="1"/>
          </p:cNvSpPr>
          <p:nvPr/>
        </p:nvSpPr>
        <p:spPr bwMode="auto">
          <a:xfrm>
            <a:off x="4581525" y="5419725"/>
            <a:ext cx="1743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rPr>
              <a:t>important</a:t>
            </a:r>
            <a:endParaRPr lang="zh-CN" altLang="en-US" sz="28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withEffect" nodePh="1">
                                  <p:stCondLst>
                                    <p:cond delay="0"/>
                                  </p:stCondLst>
                                  <p:endCondLst>
                                    <p:cond delay="0"/>
                                    <p:cond evt="begin" delay="0">
                                      <p:tn val="5"/>
                                    </p:cond>
                                  </p:endCondLst>
                                  <p:childTnLst>
                                    <p:set>
                                      <p:cBhvr>
                                        <p:cTn id="6" dur="1" fill="hold">
                                          <p:stCondLst>
                                            <p:cond delay="0"/>
                                          </p:stCondLst>
                                        </p:cTn>
                                        <p:tgtEl>
                                          <p:spTgt spid="39938"/>
                                        </p:tgtEl>
                                        <p:attrNameLst>
                                          <p:attrName>style.visibility</p:attrName>
                                        </p:attrNameLst>
                                      </p:cBhvr>
                                      <p:to>
                                        <p:strVal val="visible"/>
                                      </p:to>
                                    </p:set>
                                    <p:animEffect transition="in" filter="blinds(horizontal)">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strips(down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Lef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strips(downLeft)">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strips(downLeft)">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strips(downLeft)">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p:bldP spid="20" grpId="0"/>
      <p:bldP spid="21" grpId="0"/>
      <p:bldP spid="22" grpId="0"/>
      <p:bldP spid="23" grpId="0"/>
      <p:bldP spid="24"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同侧圆角矩形 1"/>
          <p:cNvSpPr/>
          <p:nvPr/>
        </p:nvSpPr>
        <p:spPr>
          <a:xfrm>
            <a:off x="457200" y="685800"/>
            <a:ext cx="1905000" cy="685800"/>
          </a:xfrm>
          <a:prstGeom prst="round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3200" b="1" dirty="0">
                <a:solidFill>
                  <a:schemeClr val="tx1"/>
                </a:solidFill>
              </a:rPr>
              <a:t>Summary </a:t>
            </a:r>
            <a:endParaRPr lang="zh-CN" altLang="en-US" sz="3200" b="1" dirty="0">
              <a:solidFill>
                <a:schemeClr val="tx1"/>
              </a:solidFill>
            </a:endParaRPr>
          </a:p>
        </p:txBody>
      </p:sp>
      <p:sp>
        <p:nvSpPr>
          <p:cNvPr id="3" name="对角圆角矩形 2"/>
          <p:cNvSpPr/>
          <p:nvPr/>
        </p:nvSpPr>
        <p:spPr>
          <a:xfrm>
            <a:off x="685800" y="1981200"/>
            <a:ext cx="7162800" cy="3581400"/>
          </a:xfrm>
          <a:prstGeom prst="round2DiagRect">
            <a:avLst/>
          </a:prstGeom>
          <a:solidFill>
            <a:schemeClr val="accent1">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580" name="Rectangle 1"/>
          <p:cNvSpPr>
            <a:spLocks noChangeArrowheads="1"/>
          </p:cNvSpPr>
          <p:nvPr/>
        </p:nvSpPr>
        <p:spPr bwMode="auto">
          <a:xfrm>
            <a:off x="914400" y="2171700"/>
            <a:ext cx="6629400" cy="332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66700" eaLnBrk="0" hangingPunct="0">
              <a:lnSpc>
                <a:spcPct val="150000"/>
              </a:lnSpc>
            </a:pPr>
            <a:r>
              <a:rPr lang="en-US" altLang="zh-CN" sz="2800" dirty="0">
                <a:latin typeface="Times New Roman" panose="02020603050405020304" pitchFamily="18" charset="0"/>
              </a:rPr>
              <a:t>For me, a good friend  </a:t>
            </a:r>
            <a:r>
              <a:rPr lang="en-US" altLang="zh-CN" sz="2800" dirty="0">
                <a:latin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rPr>
              <a:t> </a:t>
            </a:r>
          </a:p>
          <a:p>
            <a:pPr indent="266700" eaLnBrk="0" hangingPunct="0">
              <a:lnSpc>
                <a:spcPct val="150000"/>
              </a:lnSpc>
            </a:pPr>
            <a:r>
              <a:rPr lang="en-US" altLang="zh-CN" sz="2800" dirty="0">
                <a:latin typeface="Times New Roman" panose="02020603050405020304" pitchFamily="18" charset="0"/>
              </a:rPr>
              <a:t>I think friends </a:t>
            </a:r>
            <a:r>
              <a:rPr lang="en-US" altLang="zh-CN" sz="2800" dirty="0">
                <a:latin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rPr>
              <a:t> </a:t>
            </a:r>
          </a:p>
          <a:p>
            <a:pPr indent="266700" eaLnBrk="0" hangingPunct="0">
              <a:lnSpc>
                <a:spcPct val="150000"/>
              </a:lnSpc>
            </a:pPr>
            <a:r>
              <a:rPr lang="en-US" altLang="zh-CN" sz="2800" dirty="0">
                <a:latin typeface="Times New Roman" panose="02020603050405020304" pitchFamily="18" charset="0"/>
              </a:rPr>
              <a:t>I don’t really care if my friends </a:t>
            </a:r>
            <a:r>
              <a:rPr lang="en-US" altLang="zh-CN" sz="2800" dirty="0">
                <a:latin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rPr>
              <a:t> </a:t>
            </a:r>
          </a:p>
          <a:p>
            <a:pPr indent="266700" eaLnBrk="0" hangingPunct="0">
              <a:lnSpc>
                <a:spcPct val="150000"/>
              </a:lnSpc>
            </a:pPr>
            <a:r>
              <a:rPr lang="en-US" altLang="zh-CN" sz="2800" dirty="0">
                <a:latin typeface="Times New Roman" panose="02020603050405020304" pitchFamily="18" charset="0"/>
              </a:rPr>
              <a:t>That’s not very important for me.</a:t>
            </a:r>
          </a:p>
          <a:p>
            <a:pPr indent="266700" eaLnBrk="0" hangingPunct="0">
              <a:lnSpc>
                <a:spcPct val="150000"/>
              </a:lnSpc>
            </a:pPr>
            <a:r>
              <a:rPr lang="en-US" altLang="zh-CN" sz="2800" dirty="0">
                <a:latin typeface="Times New Roman" panose="02020603050405020304" pitchFamily="18" charset="0"/>
              </a:rPr>
              <a:t> It’s not necessary to be the same. </a:t>
            </a:r>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2"/>
          <p:cNvSpPr>
            <a:spLocks noChangeArrowheads="1" noChangeShapeType="1" noTextEdit="1"/>
          </p:cNvSpPr>
          <p:nvPr/>
        </p:nvSpPr>
        <p:spPr bwMode="auto">
          <a:xfrm>
            <a:off x="3276600" y="668338"/>
            <a:ext cx="2530475" cy="1008062"/>
          </a:xfrm>
          <a:prstGeom prst="rect">
            <a:avLst/>
          </a:prstGeom>
        </p:spPr>
        <p:txBody>
          <a:bodyPr wrap="none" fromWordArt="1">
            <a:prstTxWarp prst="textCascadeUp">
              <a:avLst>
                <a:gd name="adj" fmla="val 44444"/>
              </a:avLst>
            </a:prstTxWarp>
            <a:scene3d>
              <a:camera prst="legacyPerspectiveFront">
                <a:rot lat="20519995" lon="1080000" rev="0"/>
              </a:camera>
              <a:lightRig rig="legacyFlat3" dir="r"/>
            </a:scene3d>
            <a:sp3d extrusionH="430200" prstMaterial="legacyMatte">
              <a:extrusionClr>
                <a:srgbClr val="FF6600"/>
              </a:extrusionClr>
            </a:sp3d>
          </a:bodyPr>
          <a:lstStyle/>
          <a:p>
            <a:pPr algn="ctr"/>
            <a:r>
              <a:rPr lang="en-US" altLang="zh-CN"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Homework</a:t>
            </a:r>
            <a:endParaRPr lang="zh-CN" altLang="en-US"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
        <p:nvSpPr>
          <p:cNvPr id="25603" name="Text Box 3"/>
          <p:cNvSpPr txBox="1">
            <a:spLocks noChangeArrowheads="1"/>
          </p:cNvSpPr>
          <p:nvPr/>
        </p:nvSpPr>
        <p:spPr bwMode="auto">
          <a:xfrm>
            <a:off x="755650" y="1844675"/>
            <a:ext cx="7775575"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000" b="1" dirty="0">
              <a:latin typeface="宋体" panose="02010600030101010101" pitchFamily="2" charset="-122"/>
              <a:sym typeface="宋体" panose="02010600030101010101" pitchFamily="2" charset="-122"/>
            </a:endParaRPr>
          </a:p>
          <a:p>
            <a:pPr eaLnBrk="1" hangingPunct="1">
              <a:lnSpc>
                <a:spcPct val="120000"/>
              </a:lnSpc>
            </a:pPr>
            <a:r>
              <a:rPr lang="en-US" altLang="zh-CN" sz="2800" b="1" dirty="0">
                <a:latin typeface="Times New Roman" panose="02020603050405020304" pitchFamily="18" charset="0"/>
                <a:ea typeface="黑体" panose="02010609060101010101" pitchFamily="49" charset="-122"/>
              </a:rPr>
              <a:t>Make a survey of your friends or families</a:t>
            </a:r>
          </a:p>
          <a:p>
            <a:pPr eaLnBrk="1" hangingPunct="1">
              <a:lnSpc>
                <a:spcPct val="120000"/>
              </a:lnSpc>
            </a:pPr>
            <a:r>
              <a:rPr lang="en-US" altLang="zh-CN" sz="2800" b="1" dirty="0">
                <a:latin typeface="Times New Roman" panose="02020603050405020304" pitchFamily="18" charset="0"/>
                <a:ea typeface="黑体" panose="02010609060101010101" pitchFamily="49" charset="-122"/>
              </a:rPr>
              <a:t> and find out their differences</a:t>
            </a:r>
            <a:r>
              <a:rPr lang="en-US" altLang="zh-CN" sz="2800" b="1" i="1" dirty="0">
                <a:latin typeface="Times New Roman" panose="02020603050405020304" pitchFamily="18" charset="0"/>
                <a:ea typeface="黑体" panose="02010609060101010101" pitchFamily="49" charset="-122"/>
              </a:rPr>
              <a:t>(talented/ </a:t>
            </a:r>
          </a:p>
          <a:p>
            <a:pPr eaLnBrk="1" hangingPunct="1">
              <a:lnSpc>
                <a:spcPct val="120000"/>
              </a:lnSpc>
            </a:pPr>
            <a:r>
              <a:rPr lang="en-US" altLang="zh-CN" sz="2800" b="1" i="1" dirty="0">
                <a:latin typeface="Times New Roman" panose="02020603050405020304" pitchFamily="18" charset="0"/>
                <a:ea typeface="黑体" panose="02010609060101010101" pitchFamily="49" charset="-122"/>
              </a:rPr>
              <a:t>smarter/ …).</a:t>
            </a:r>
            <a:r>
              <a:rPr lang="en-US" altLang="zh-CN" sz="2800" b="1" dirty="0">
                <a:latin typeface="Times New Roman" panose="02020603050405020304" pitchFamily="18" charset="0"/>
                <a:ea typeface="黑体" panose="02010609060101010101" pitchFamily="49" charset="-122"/>
              </a:rPr>
              <a:t>And then give a report for </a:t>
            </a:r>
          </a:p>
          <a:p>
            <a:pPr eaLnBrk="1" hangingPunct="1">
              <a:lnSpc>
                <a:spcPct val="120000"/>
              </a:lnSpc>
            </a:pPr>
            <a:r>
              <a:rPr lang="en-US" altLang="zh-CN" sz="2800" b="1" dirty="0">
                <a:latin typeface="Times New Roman" panose="02020603050405020304" pitchFamily="18" charset="0"/>
                <a:ea typeface="黑体" panose="02010609060101010101" pitchFamily="49" charset="-122"/>
              </a:rPr>
              <a:t>the next class.</a:t>
            </a:r>
            <a:endParaRPr lang="zh-CN" altLang="en-US" sz="2800" b="1" dirty="0">
              <a:latin typeface="Times New Roman" panose="02020603050405020304" pitchFamily="18" charset="0"/>
              <a:ea typeface="黑体" panose="02010609060101010101" pitchFamily="49"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04800" y="1495425"/>
            <a:ext cx="8610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1.</a:t>
            </a:r>
            <a:r>
              <a:rPr lang="zh-CN" altLang="en-US" sz="2400" dirty="0">
                <a:solidFill>
                  <a:srgbClr val="000000"/>
                </a:solidFill>
                <a:latin typeface="Times New Roman" panose="02020603050405020304" pitchFamily="18" charset="0"/>
                <a:ea typeface="黑体" panose="02010609060101010101" pitchFamily="49" charset="-122"/>
              </a:rPr>
              <a:t>能掌握以下单词和短语：</a:t>
            </a:r>
            <a:r>
              <a:rPr lang="en-US" altLang="zh-CN" sz="2400" dirty="0">
                <a:solidFill>
                  <a:srgbClr val="000000"/>
                </a:solidFill>
                <a:latin typeface="Times New Roman" panose="02020603050405020304" pitchFamily="18" charset="0"/>
                <a:ea typeface="黑体" panose="02010609060101010101" pitchFamily="49" charset="-122"/>
              </a:rPr>
              <a:t> mirror, kid, as long as, necessary, be different from, bring out, grade</a:t>
            </a:r>
            <a:r>
              <a:rPr lang="zh-CN" altLang="en-US" sz="2400" dirty="0">
                <a:solidFill>
                  <a:srgbClr val="000000"/>
                </a:solidFill>
                <a:latin typeface="Times New Roman" panose="02020603050405020304" pitchFamily="18" charset="0"/>
                <a:ea typeface="黑体" panose="02010609060101010101" pitchFamily="49" charset="-122"/>
              </a:rPr>
              <a:t>等。</a:t>
            </a:r>
            <a:endParaRPr lang="en-US" altLang="zh-CN" sz="2400" dirty="0">
              <a:solidFill>
                <a:srgbClr val="000000"/>
              </a:solidFill>
              <a:latin typeface="Times New Roman" panose="02020603050405020304" pitchFamily="18" charset="0"/>
              <a:ea typeface="黑体" panose="02010609060101010101" pitchFamily="49" charset="-122"/>
            </a:endParaRPr>
          </a:p>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2.</a:t>
            </a:r>
            <a:r>
              <a:rPr lang="zh-CN" altLang="en-US" sz="2400" dirty="0">
                <a:solidFill>
                  <a:srgbClr val="000000"/>
                </a:solidFill>
                <a:latin typeface="Times New Roman" panose="02020603050405020304" pitchFamily="18" charset="0"/>
                <a:ea typeface="黑体" panose="02010609060101010101" pitchFamily="49" charset="-122"/>
              </a:rPr>
              <a:t>能运用所学的语句或固定表达方式表述自己的交友观点：</a:t>
            </a:r>
            <a:endParaRPr lang="en-US" altLang="zh-CN" sz="2400" dirty="0">
              <a:solidFill>
                <a:srgbClr val="000000"/>
              </a:solidFill>
              <a:latin typeface="Times New Roman" panose="02020603050405020304" pitchFamily="18" charset="0"/>
              <a:ea typeface="黑体" panose="02010609060101010101" pitchFamily="49" charset="-122"/>
            </a:endParaRPr>
          </a:p>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I think friends…</a:t>
            </a:r>
          </a:p>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I don’t care if my friends… </a:t>
            </a:r>
          </a:p>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That’s not very important for me. </a:t>
            </a:r>
          </a:p>
          <a:p>
            <a:pPr eaLnBrk="1" hangingPunct="1">
              <a:lnSpc>
                <a:spcPct val="150000"/>
              </a:lnSpc>
            </a:pPr>
            <a:r>
              <a:rPr lang="en-US" altLang="zh-CN" sz="2400" dirty="0">
                <a:solidFill>
                  <a:srgbClr val="000000"/>
                </a:solidFill>
                <a:latin typeface="Times New Roman" panose="02020603050405020304" pitchFamily="18" charset="0"/>
                <a:ea typeface="黑体" panose="02010609060101010101" pitchFamily="49" charset="-122"/>
              </a:rPr>
              <a:t>3.</a:t>
            </a:r>
            <a:r>
              <a:rPr lang="zh-CN" altLang="en-US" sz="2400" dirty="0">
                <a:solidFill>
                  <a:srgbClr val="000000"/>
                </a:solidFill>
                <a:latin typeface="Times New Roman" panose="02020603050405020304" pitchFamily="18" charset="0"/>
                <a:ea typeface="黑体" panose="02010609060101010101" pitchFamily="49" charset="-122"/>
              </a:rPr>
              <a:t>用所学表述人物个性特征及行为习惯的形容词和副词，描述朋友及他人，并能获取文本有效信息。</a:t>
            </a:r>
          </a:p>
        </p:txBody>
      </p:sp>
      <p:sp>
        <p:nvSpPr>
          <p:cNvPr id="3" name="矩形 2"/>
          <p:cNvSpPr/>
          <p:nvPr/>
        </p:nvSpPr>
        <p:spPr>
          <a:xfrm>
            <a:off x="3505200" y="609600"/>
            <a:ext cx="2038350" cy="646113"/>
          </a:xfrm>
          <a:prstGeom prst="rect">
            <a:avLst/>
          </a:prstGeom>
          <a:solidFill>
            <a:srgbClr val="669900"/>
          </a:solidFill>
        </p:spPr>
        <p:txBody>
          <a:bodyPr wrap="none">
            <a:spAutoFit/>
          </a:bodyPr>
          <a:lstStyle/>
          <a:p>
            <a:pPr defTabSz="912495">
              <a:defRPr/>
            </a:pPr>
            <a:r>
              <a:rPr lang="zh-CN" altLang="en-US" sz="3600" b="1" dirty="0">
                <a:latin typeface="+mn-ea"/>
                <a:ea typeface="宋体" panose="02010600030101010101" pitchFamily="2" charset="-122"/>
              </a:rPr>
              <a:t>学习目标</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05200" y="609600"/>
            <a:ext cx="2038350" cy="646113"/>
          </a:xfrm>
          <a:prstGeom prst="rect">
            <a:avLst/>
          </a:prstGeom>
          <a:solidFill>
            <a:srgbClr val="669900"/>
          </a:solidFill>
        </p:spPr>
        <p:txBody>
          <a:bodyPr wrap="none">
            <a:spAutoFit/>
          </a:bodyPr>
          <a:lstStyle/>
          <a:p>
            <a:pPr defTabSz="912495">
              <a:defRPr/>
            </a:pPr>
            <a:r>
              <a:rPr lang="zh-CN" altLang="en-US" sz="3600" b="1" dirty="0">
                <a:latin typeface="+mn-ea"/>
                <a:ea typeface="宋体" panose="02010600030101010101" pitchFamily="2" charset="-122"/>
              </a:rPr>
              <a:t>自学互研</a:t>
            </a:r>
          </a:p>
        </p:txBody>
      </p:sp>
      <p:sp>
        <p:nvSpPr>
          <p:cNvPr id="4" name="矩形 3"/>
          <p:cNvSpPr/>
          <p:nvPr/>
        </p:nvSpPr>
        <p:spPr>
          <a:xfrm>
            <a:off x="609600" y="914400"/>
            <a:ext cx="1831975" cy="584200"/>
          </a:xfrm>
          <a:prstGeom prst="rect">
            <a:avLst/>
          </a:prstGeom>
          <a:solidFill>
            <a:srgbClr val="99CC00"/>
          </a:solidFill>
        </p:spPr>
        <p:txBody>
          <a:bodyPr wrap="none">
            <a:spAutoFit/>
          </a:bodyPr>
          <a:lstStyle/>
          <a:p>
            <a:pPr defTabSz="912495">
              <a:defRPr/>
            </a:pPr>
            <a:r>
              <a:rPr lang="zh-CN" altLang="en-US" sz="3200" b="1" dirty="0">
                <a:latin typeface="+mn-ea"/>
                <a:ea typeface="宋体" panose="02010600030101010101" pitchFamily="2" charset="-122"/>
              </a:rPr>
              <a:t>新词自查</a:t>
            </a:r>
          </a:p>
        </p:txBody>
      </p:sp>
      <p:sp>
        <p:nvSpPr>
          <p:cNvPr id="9220" name="矩形 4"/>
          <p:cNvSpPr>
            <a:spLocks noChangeArrowheads="1"/>
          </p:cNvSpPr>
          <p:nvPr/>
        </p:nvSpPr>
        <p:spPr bwMode="auto">
          <a:xfrm>
            <a:off x="762000" y="1524000"/>
            <a:ext cx="4852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dirty="0">
                <a:latin typeface="黑体" panose="02010609060101010101" pitchFamily="49" charset="-122"/>
                <a:ea typeface="黑体" panose="02010609060101010101" pitchFamily="49" charset="-122"/>
              </a:rPr>
              <a:t>根据句意及汉语提示完成句子</a:t>
            </a:r>
          </a:p>
        </p:txBody>
      </p:sp>
      <p:sp>
        <p:nvSpPr>
          <p:cNvPr id="9221" name="TextBox 5"/>
          <p:cNvSpPr txBox="1">
            <a:spLocks noChangeArrowheads="1"/>
          </p:cNvSpPr>
          <p:nvPr/>
        </p:nvSpPr>
        <p:spPr bwMode="auto">
          <a:xfrm>
            <a:off x="546100" y="1981200"/>
            <a:ext cx="859790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600" dirty="0">
                <a:latin typeface="Times New Roman" panose="02020603050405020304" pitchFamily="18" charset="0"/>
              </a:rPr>
              <a:t>1. Mr. Wang is more ______(</a:t>
            </a:r>
            <a:r>
              <a:rPr lang="zh-CN" altLang="en-US" sz="2600" dirty="0">
                <a:latin typeface="Times New Roman" panose="02020603050405020304" pitchFamily="18" charset="0"/>
              </a:rPr>
              <a:t>严肃的</a:t>
            </a:r>
            <a:r>
              <a:rPr lang="en-US" altLang="zh-CN" sz="2600" dirty="0">
                <a:latin typeface="Times New Roman" panose="02020603050405020304" pitchFamily="18" charset="0"/>
              </a:rPr>
              <a:t>) than any other </a:t>
            </a:r>
          </a:p>
          <a:p>
            <a:pPr eaLnBrk="1" hangingPunct="1"/>
            <a:r>
              <a:rPr lang="en-US" altLang="zh-CN" sz="2600" dirty="0">
                <a:latin typeface="Times New Roman" panose="02020603050405020304" pitchFamily="18" charset="0"/>
              </a:rPr>
              <a:t>    teacher, we are all afraid of him.</a:t>
            </a:r>
          </a:p>
          <a:p>
            <a:pPr eaLnBrk="1" hangingPunct="1"/>
            <a:r>
              <a:rPr lang="en-US" altLang="zh-CN" sz="2600" dirty="0">
                <a:latin typeface="Times New Roman" panose="02020603050405020304" pitchFamily="18" charset="0"/>
              </a:rPr>
              <a:t>2. The apples on the tree are too tall. I can’t </a:t>
            </a:r>
            <a:r>
              <a:rPr lang="en-US" altLang="zh-CN" sz="2600" dirty="0">
                <a:solidFill>
                  <a:srgbClr val="FF0000"/>
                </a:solidFill>
                <a:latin typeface="Times New Roman" panose="02020603050405020304" pitchFamily="18" charset="0"/>
              </a:rPr>
              <a:t>reach</a:t>
            </a:r>
            <a:r>
              <a:rPr lang="en-US" altLang="zh-CN" sz="2600" dirty="0">
                <a:latin typeface="Times New Roman" panose="02020603050405020304" pitchFamily="18" charset="0"/>
              </a:rPr>
              <a:t> (</a:t>
            </a:r>
            <a:r>
              <a:rPr lang="zh-CN" altLang="en-US" sz="2600" dirty="0">
                <a:latin typeface="Times New Roman" panose="02020603050405020304" pitchFamily="18" charset="0"/>
              </a:rPr>
              <a:t>够到</a:t>
            </a:r>
            <a:r>
              <a:rPr lang="en-US" altLang="zh-CN" sz="2600" dirty="0">
                <a:latin typeface="Times New Roman" panose="02020603050405020304" pitchFamily="18" charset="0"/>
              </a:rPr>
              <a:t>) </a:t>
            </a:r>
          </a:p>
          <a:p>
            <a:pPr eaLnBrk="1" hangingPunct="1"/>
            <a:r>
              <a:rPr lang="en-US" altLang="zh-CN" sz="2600" dirty="0">
                <a:latin typeface="Times New Roman" panose="02020603050405020304" pitchFamily="18" charset="0"/>
              </a:rPr>
              <a:t>    them.</a:t>
            </a:r>
          </a:p>
          <a:p>
            <a:pPr eaLnBrk="1" hangingPunct="1"/>
            <a:r>
              <a:rPr lang="en-US" altLang="zh-CN" sz="2600" dirty="0">
                <a:latin typeface="Times New Roman" panose="02020603050405020304" pitchFamily="18" charset="0"/>
              </a:rPr>
              <a:t>3. Liu Xiang and Yao Ming are </a:t>
            </a:r>
            <a:r>
              <a:rPr lang="en-US" altLang="zh-CN" sz="2600" dirty="0">
                <a:solidFill>
                  <a:srgbClr val="FF0000"/>
                </a:solidFill>
                <a:latin typeface="Times New Roman" panose="02020603050405020304" pitchFamily="18" charset="0"/>
              </a:rPr>
              <a:t>both</a:t>
            </a:r>
            <a:r>
              <a:rPr lang="en-US" altLang="zh-CN" sz="2600" dirty="0">
                <a:latin typeface="Times New Roman" panose="02020603050405020304" pitchFamily="18" charset="0"/>
              </a:rPr>
              <a:t> (</a:t>
            </a:r>
            <a:r>
              <a:rPr lang="zh-CN" altLang="en-US" sz="2600" dirty="0">
                <a:latin typeface="Times New Roman" panose="02020603050405020304" pitchFamily="18" charset="0"/>
              </a:rPr>
              <a:t>两个都</a:t>
            </a:r>
            <a:r>
              <a:rPr lang="en-US" altLang="zh-CN" sz="2600" dirty="0">
                <a:latin typeface="Times New Roman" panose="02020603050405020304" pitchFamily="18" charset="0"/>
              </a:rPr>
              <a:t>) famous </a:t>
            </a:r>
          </a:p>
          <a:p>
            <a:pPr eaLnBrk="1" hangingPunct="1"/>
            <a:r>
              <a:rPr lang="en-US" altLang="zh-CN" sz="2600" dirty="0">
                <a:latin typeface="Times New Roman" panose="02020603050405020304" pitchFamily="18" charset="0"/>
              </a:rPr>
              <a:t>    sport stars.</a:t>
            </a:r>
          </a:p>
          <a:p>
            <a:pPr eaLnBrk="1" hangingPunct="1"/>
            <a:r>
              <a:rPr lang="en-US" altLang="zh-CN" sz="2600" dirty="0">
                <a:latin typeface="Times New Roman" panose="02020603050405020304" pitchFamily="18" charset="0"/>
              </a:rPr>
              <a:t>4. You can see yourself in the </a:t>
            </a:r>
            <a:r>
              <a:rPr lang="en-US" altLang="zh-CN" sz="2600" dirty="0">
                <a:solidFill>
                  <a:srgbClr val="FF0000"/>
                </a:solidFill>
                <a:latin typeface="Times New Roman" panose="02020603050405020304" pitchFamily="18" charset="0"/>
              </a:rPr>
              <a:t>mirror</a:t>
            </a:r>
            <a:r>
              <a:rPr lang="en-US" altLang="zh-CN" sz="2600" dirty="0">
                <a:latin typeface="Times New Roman" panose="02020603050405020304" pitchFamily="18" charset="0"/>
              </a:rPr>
              <a:t> (</a:t>
            </a:r>
            <a:r>
              <a:rPr lang="zh-CN" altLang="en-US" sz="2600" dirty="0">
                <a:latin typeface="Times New Roman" panose="02020603050405020304" pitchFamily="18" charset="0"/>
              </a:rPr>
              <a:t>镜子</a:t>
            </a:r>
            <a:r>
              <a:rPr lang="en-US" altLang="zh-CN" sz="2600" dirty="0">
                <a:latin typeface="Times New Roman" panose="02020603050405020304" pitchFamily="18" charset="0"/>
              </a:rPr>
              <a:t>).</a:t>
            </a:r>
          </a:p>
          <a:p>
            <a:pPr eaLnBrk="1" hangingPunct="1"/>
            <a:r>
              <a:rPr lang="en-US" altLang="zh-CN" sz="2600" dirty="0">
                <a:latin typeface="Times New Roman" panose="02020603050405020304" pitchFamily="18" charset="0"/>
              </a:rPr>
              <a:t>5. It is </a:t>
            </a:r>
            <a:r>
              <a:rPr lang="en-US" altLang="zh-CN" sz="2600" dirty="0">
                <a:solidFill>
                  <a:srgbClr val="FF0000"/>
                </a:solidFill>
                <a:latin typeface="Times New Roman" panose="02020603050405020304" pitchFamily="18" charset="0"/>
              </a:rPr>
              <a:t>necessary</a:t>
            </a:r>
            <a:r>
              <a:rPr lang="en-US" altLang="zh-CN" sz="2600" dirty="0">
                <a:latin typeface="Times New Roman" panose="02020603050405020304" pitchFamily="18" charset="0"/>
              </a:rPr>
              <a:t> (</a:t>
            </a:r>
            <a:r>
              <a:rPr lang="zh-CN" altLang="en-US" sz="2600" dirty="0">
                <a:latin typeface="Times New Roman" panose="02020603050405020304" pitchFamily="18" charset="0"/>
              </a:rPr>
              <a:t>有必要的</a:t>
            </a:r>
            <a:r>
              <a:rPr lang="en-US" altLang="zh-CN" sz="2600" dirty="0">
                <a:latin typeface="Times New Roman" panose="02020603050405020304" pitchFamily="18" charset="0"/>
              </a:rPr>
              <a:t>) to learn a foreign language.</a:t>
            </a:r>
          </a:p>
          <a:p>
            <a:pPr eaLnBrk="1" hangingPunct="1"/>
            <a:r>
              <a:rPr lang="en-US" altLang="zh-CN" sz="2600" dirty="0">
                <a:latin typeface="Times New Roman" panose="02020603050405020304" pitchFamily="18" charset="0"/>
              </a:rPr>
              <a:t>6. My mother understands me. She always </a:t>
            </a:r>
            <a:r>
              <a:rPr lang="en-US" altLang="zh-CN" sz="2600" dirty="0">
                <a:solidFill>
                  <a:srgbClr val="FF0000"/>
                </a:solidFill>
                <a:latin typeface="Times New Roman" panose="02020603050405020304" pitchFamily="18" charset="0"/>
              </a:rPr>
              <a:t>touch</a:t>
            </a:r>
            <a:r>
              <a:rPr lang="en-US" altLang="zh-CN" sz="2600" dirty="0">
                <a:latin typeface="Times New Roman" panose="02020603050405020304" pitchFamily="18" charset="0"/>
              </a:rPr>
              <a:t> (</a:t>
            </a:r>
            <a:r>
              <a:rPr lang="zh-CN" altLang="en-US" sz="2600" dirty="0">
                <a:latin typeface="Times New Roman" panose="02020603050405020304" pitchFamily="18" charset="0"/>
              </a:rPr>
              <a:t>抓住</a:t>
            </a:r>
            <a:r>
              <a:rPr lang="en-US" altLang="zh-CN" sz="2600" dirty="0">
                <a:latin typeface="Times New Roman" panose="02020603050405020304" pitchFamily="18" charset="0"/>
              </a:rPr>
              <a:t>)</a:t>
            </a:r>
          </a:p>
          <a:p>
            <a:pPr eaLnBrk="1" hangingPunct="1"/>
            <a:r>
              <a:rPr lang="en-US" altLang="zh-CN" sz="2600" dirty="0">
                <a:latin typeface="Times New Roman" panose="02020603050405020304" pitchFamily="18" charset="0"/>
              </a:rPr>
              <a:t>    my heart.</a:t>
            </a:r>
          </a:p>
          <a:p>
            <a:pPr eaLnBrk="1" hangingPunct="1"/>
            <a:r>
              <a:rPr lang="en-US" altLang="zh-CN" sz="2600" dirty="0">
                <a:latin typeface="Times New Roman" panose="02020603050405020304" pitchFamily="18" charset="0"/>
              </a:rPr>
              <a:t>7. You should </a:t>
            </a:r>
            <a:r>
              <a:rPr lang="en-US" altLang="zh-CN" sz="2600" dirty="0">
                <a:solidFill>
                  <a:srgbClr val="FF0000"/>
                </a:solidFill>
                <a:latin typeface="Times New Roman" panose="02020603050405020304" pitchFamily="18" charset="0"/>
              </a:rPr>
              <a:t>share</a:t>
            </a:r>
            <a:r>
              <a:rPr lang="en-US" altLang="zh-CN" sz="2600" dirty="0">
                <a:latin typeface="Times New Roman" panose="02020603050405020304" pitchFamily="18" charset="0"/>
              </a:rPr>
              <a:t> (</a:t>
            </a:r>
            <a:r>
              <a:rPr lang="zh-CN" altLang="en-US" sz="2600" dirty="0">
                <a:latin typeface="Times New Roman" panose="02020603050405020304" pitchFamily="18" charset="0"/>
              </a:rPr>
              <a:t>分享</a:t>
            </a:r>
            <a:r>
              <a:rPr lang="en-US" altLang="zh-CN" sz="2600" dirty="0">
                <a:latin typeface="Times New Roman" panose="02020603050405020304" pitchFamily="18" charset="0"/>
              </a:rPr>
              <a:t>) your toys with your friends. </a:t>
            </a:r>
            <a:endParaRPr lang="en-US" altLang="zh-CN" sz="2600" dirty="0">
              <a:latin typeface="Times New Roman" panose="02020603050405020304" pitchFamily="18" charset="0"/>
              <a:cs typeface="Times New Roman" panose="02020603050405020304" pitchFamily="18" charset="0"/>
            </a:endParaRPr>
          </a:p>
        </p:txBody>
      </p:sp>
      <p:cxnSp>
        <p:nvCxnSpPr>
          <p:cNvPr id="7" name="直接连接符 6"/>
          <p:cNvCxnSpPr/>
          <p:nvPr/>
        </p:nvCxnSpPr>
        <p:spPr>
          <a:xfrm>
            <a:off x="3429000" y="2438400"/>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400800" y="3276600"/>
            <a:ext cx="762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800600" y="4038600"/>
            <a:ext cx="609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572000" y="4800600"/>
            <a:ext cx="838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524000" y="52578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324600" y="5638800"/>
            <a:ext cx="762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2514600" y="6400800"/>
            <a:ext cx="762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6400800" y="289560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矩形 21"/>
          <p:cNvSpPr/>
          <p:nvPr/>
        </p:nvSpPr>
        <p:spPr>
          <a:xfrm>
            <a:off x="4800600" y="3657600"/>
            <a:ext cx="609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矩形 22"/>
          <p:cNvSpPr/>
          <p:nvPr/>
        </p:nvSpPr>
        <p:spPr>
          <a:xfrm>
            <a:off x="4572000" y="441960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矩形 23"/>
          <p:cNvSpPr/>
          <p:nvPr/>
        </p:nvSpPr>
        <p:spPr>
          <a:xfrm>
            <a:off x="1524000" y="4876800"/>
            <a:ext cx="1371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矩形 24"/>
          <p:cNvSpPr/>
          <p:nvPr/>
        </p:nvSpPr>
        <p:spPr>
          <a:xfrm>
            <a:off x="6248400" y="525780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6" name="矩形 25"/>
          <p:cNvSpPr/>
          <p:nvPr/>
        </p:nvSpPr>
        <p:spPr>
          <a:xfrm>
            <a:off x="2514600" y="6019800"/>
            <a:ext cx="762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7" name="TextBox 26"/>
          <p:cNvSpPr txBox="1">
            <a:spLocks noChangeArrowheads="1"/>
          </p:cNvSpPr>
          <p:nvPr/>
        </p:nvSpPr>
        <p:spPr bwMode="auto">
          <a:xfrm>
            <a:off x="3352800" y="1981200"/>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FF0000"/>
                </a:solidFill>
              </a:rPr>
              <a:t>serious</a:t>
            </a:r>
            <a:endParaRPr lang="zh-CN" altLang="en-US" sz="24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1"/>
                                        </p:tgtEl>
                                      </p:cBhvr>
                                    </p:animEffect>
                                    <p:set>
                                      <p:cBhvr>
                                        <p:cTn id="12" dur="1" fill="hold">
                                          <p:stCondLst>
                                            <p:cond delay="499"/>
                                          </p:stCondLst>
                                        </p:cTn>
                                        <p:tgtEl>
                                          <p:spTgt spid="2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22"/>
                                        </p:tgtEl>
                                      </p:cBhvr>
                                    </p:animEffect>
                                    <p:set>
                                      <p:cBhvr>
                                        <p:cTn id="17" dur="1" fill="hold">
                                          <p:stCondLst>
                                            <p:cond delay="499"/>
                                          </p:stCondLst>
                                        </p:cTn>
                                        <p:tgtEl>
                                          <p:spTgt spid="2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23"/>
                                        </p:tgtEl>
                                      </p:cBhvr>
                                    </p:animEffect>
                                    <p:set>
                                      <p:cBhvr>
                                        <p:cTn id="22" dur="1" fill="hold">
                                          <p:stCondLst>
                                            <p:cond delay="499"/>
                                          </p:stCondLst>
                                        </p:cTn>
                                        <p:tgtEl>
                                          <p:spTgt spid="2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24"/>
                                        </p:tgtEl>
                                      </p:cBhvr>
                                    </p:animEffect>
                                    <p:set>
                                      <p:cBhvr>
                                        <p:cTn id="27" dur="1" fill="hold">
                                          <p:stCondLst>
                                            <p:cond delay="499"/>
                                          </p:stCondLst>
                                        </p:cTn>
                                        <p:tgtEl>
                                          <p:spTgt spid="2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25"/>
                                        </p:tgtEl>
                                      </p:cBhvr>
                                    </p:animEffect>
                                    <p:set>
                                      <p:cBhvr>
                                        <p:cTn id="32" dur="1" fill="hold">
                                          <p:stCondLst>
                                            <p:cond delay="499"/>
                                          </p:stCondLst>
                                        </p:cTn>
                                        <p:tgtEl>
                                          <p:spTgt spid="2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0" nodeType="clickEffect">
                                  <p:stCondLst>
                                    <p:cond delay="0"/>
                                  </p:stCondLst>
                                  <p:childTnLst>
                                    <p:animEffect transition="out" filter="blinds(horizontal)">
                                      <p:cBhvr>
                                        <p:cTn id="36" dur="500"/>
                                        <p:tgtEl>
                                          <p:spTgt spid="26"/>
                                        </p:tgtEl>
                                      </p:cBhvr>
                                    </p:animEffect>
                                    <p:set>
                                      <p:cBhvr>
                                        <p:cTn id="37"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Users\Administrator\Desktop\课件图标\fa02ebc8a5734e506c8651e4be7b388b.png"/>
          <p:cNvPicPr>
            <a:picLocks noChangeAspect="1" noChangeArrowheads="1"/>
          </p:cNvPicPr>
          <p:nvPr/>
        </p:nvPicPr>
        <p:blipFill>
          <a:blip r:embed="rId2" cstate="email"/>
          <a:srcRect/>
          <a:stretch>
            <a:fillRect/>
          </a:stretch>
        </p:blipFill>
        <p:spPr bwMode="auto">
          <a:xfrm>
            <a:off x="228600" y="1524000"/>
            <a:ext cx="8686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内容占位符 2"/>
          <p:cNvSpPr>
            <a:spLocks noGrp="1"/>
          </p:cNvSpPr>
          <p:nvPr>
            <p:ph idx="4294967295"/>
          </p:nvPr>
        </p:nvSpPr>
        <p:spPr>
          <a:xfrm>
            <a:off x="1219200" y="2438400"/>
            <a:ext cx="7010400" cy="2743200"/>
          </a:xfrm>
        </p:spPr>
        <p:txBody>
          <a:bodyPr/>
          <a:lstStyle/>
          <a:p>
            <a:pPr marL="170180" indent="-170180" defTabSz="683895" eaLnBrk="1" hangingPunct="1">
              <a:lnSpc>
                <a:spcPct val="150000"/>
              </a:lnSpc>
              <a:buFontTx/>
              <a:buNone/>
              <a:defRPr/>
            </a:pPr>
            <a:r>
              <a:rPr lang="en-US" altLang="zh-CN" sz="2800" b="1" dirty="0" smtClean="0">
                <a:latin typeface="Times New Roman" panose="02020603050405020304"/>
                <a:ea typeface="黑体" panose="02010609060101010101" pitchFamily="49" charset="-122"/>
              </a:rPr>
              <a:t>Example:     </a:t>
            </a:r>
          </a:p>
          <a:p>
            <a:pPr marL="0" indent="0" defTabSz="683895" eaLnBrk="1" hangingPunct="1">
              <a:lnSpc>
                <a:spcPct val="150000"/>
              </a:lnSpc>
              <a:spcBef>
                <a:spcPts val="0"/>
              </a:spcBef>
              <a:buFontTx/>
              <a:buNone/>
              <a:defRPr/>
            </a:pPr>
            <a:r>
              <a:rPr lang="en-US" altLang="zh-CN" sz="2800" dirty="0" smtClean="0">
                <a:latin typeface="Times New Roman" panose="02020603050405020304"/>
                <a:ea typeface="黑体" panose="02010609060101010101" pitchFamily="49" charset="-122"/>
              </a:rPr>
              <a:t>Jack is my best friend. He is taller than me. But </a:t>
            </a:r>
          </a:p>
          <a:p>
            <a:pPr marL="0" indent="0" defTabSz="683895" eaLnBrk="1" hangingPunct="1">
              <a:lnSpc>
                <a:spcPct val="150000"/>
              </a:lnSpc>
              <a:spcBef>
                <a:spcPts val="0"/>
              </a:spcBef>
              <a:buFontTx/>
              <a:buNone/>
              <a:defRPr/>
            </a:pPr>
            <a:r>
              <a:rPr lang="en-US" altLang="zh-CN" sz="2800" dirty="0" smtClean="0">
                <a:latin typeface="Times New Roman" panose="02020603050405020304"/>
                <a:ea typeface="黑体" panose="02010609060101010101" pitchFamily="49" charset="-122"/>
              </a:rPr>
              <a:t>he is as friendly as me. He works harder than me, so he always helps me with my study.</a:t>
            </a:r>
          </a:p>
        </p:txBody>
      </p:sp>
      <p:sp>
        <p:nvSpPr>
          <p:cNvPr id="4" name="同侧圆角矩形 3"/>
          <p:cNvSpPr/>
          <p:nvPr/>
        </p:nvSpPr>
        <p:spPr>
          <a:xfrm>
            <a:off x="2743200" y="990600"/>
            <a:ext cx="4841966" cy="685800"/>
          </a:xfrm>
          <a:prstGeom prst="round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2800" b="1" dirty="0">
                <a:solidFill>
                  <a:schemeClr val="tx1"/>
                </a:solidFill>
              </a:rPr>
              <a:t>Talk about your friends</a:t>
            </a:r>
            <a:endParaRPr lang="zh-CN" altLang="en-US" sz="2800" b="1" dirty="0">
              <a:solidFill>
                <a:schemeClr val="tx1"/>
              </a:solidFill>
            </a:endParaRPr>
          </a:p>
        </p:txBody>
      </p:sp>
      <p:sp>
        <p:nvSpPr>
          <p:cNvPr id="5" name="矩形 4"/>
          <p:cNvSpPr/>
          <p:nvPr/>
        </p:nvSpPr>
        <p:spPr>
          <a:xfrm>
            <a:off x="533400" y="635000"/>
            <a:ext cx="1831975" cy="584200"/>
          </a:xfrm>
          <a:prstGeom prst="rect">
            <a:avLst/>
          </a:prstGeom>
          <a:solidFill>
            <a:srgbClr val="99CC00"/>
          </a:solidFill>
        </p:spPr>
        <p:txBody>
          <a:bodyPr wrap="none">
            <a:spAutoFit/>
          </a:bodyPr>
          <a:lstStyle/>
          <a:p>
            <a:pPr defTabSz="912495">
              <a:defRPr/>
            </a:pPr>
            <a:r>
              <a:rPr lang="zh-CN" altLang="en-US" sz="3200" b="1" dirty="0">
                <a:latin typeface="+mn-ea"/>
                <a:ea typeface="宋体" panose="02010600030101010101" pitchFamily="2" charset="-122"/>
              </a:rPr>
              <a:t>情景导入</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ipe(down)">
                                      <p:cBhvr>
                                        <p:cTn id="7" dur="500"/>
                                        <p:tgtEl>
                                          <p:spTgt spid="512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wipe(down)">
                                      <p:cBhvr>
                                        <p:cTn id="10" dur="500"/>
                                        <p:tgtEl>
                                          <p:spTgt spid="512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Effect transition="in" filter="wipe(down)">
                                      <p:cBhvr>
                                        <p:cTn id="13" dur="500"/>
                                        <p:tgtEl>
                                          <p:spTgt spid="512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wipe(down)">
                                      <p:cBhvr>
                                        <p:cTn id="16"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ChangeArrowheads="1"/>
          </p:cNvSpPr>
          <p:nvPr/>
        </p:nvSpPr>
        <p:spPr bwMode="auto">
          <a:xfrm>
            <a:off x="304800" y="533400"/>
            <a:ext cx="7666038"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nSpc>
                <a:spcPct val="120000"/>
              </a:lnSpc>
              <a:tabLst>
                <a:tab pos="495300" algn="l"/>
                <a:tab pos="5273675" algn="r"/>
              </a:tabLst>
            </a:pPr>
            <a:r>
              <a:rPr lang="en-US" altLang="zh-CN" sz="2800" b="1">
                <a:latin typeface="Times New Roman" panose="02020603050405020304" pitchFamily="18" charset="0"/>
                <a:ea typeface="黑体" panose="02010609060101010101" pitchFamily="49" charset="-122"/>
              </a:rPr>
              <a:t>2a  Write the comparative forms of the following </a:t>
            </a:r>
          </a:p>
          <a:p>
            <a:pPr>
              <a:lnSpc>
                <a:spcPct val="120000"/>
              </a:lnSpc>
              <a:tabLst>
                <a:tab pos="495300" algn="l"/>
                <a:tab pos="5273675" algn="r"/>
              </a:tabLst>
            </a:pPr>
            <a:r>
              <a:rPr lang="en-US" altLang="zh-CN" sz="2800" b="1">
                <a:latin typeface="Times New Roman" panose="02020603050405020304" pitchFamily="18" charset="0"/>
                <a:ea typeface="黑体" panose="02010609060101010101" pitchFamily="49" charset="-122"/>
              </a:rPr>
              <a:t>adjectives. Then use them to write five sentences </a:t>
            </a:r>
          </a:p>
          <a:p>
            <a:pPr>
              <a:lnSpc>
                <a:spcPct val="120000"/>
              </a:lnSpc>
              <a:tabLst>
                <a:tab pos="495300" algn="l"/>
                <a:tab pos="5273675" algn="r"/>
              </a:tabLst>
            </a:pPr>
            <a:r>
              <a:rPr lang="en-US" altLang="zh-CN" sz="2800" b="1">
                <a:latin typeface="Times New Roman" panose="02020603050405020304" pitchFamily="18" charset="0"/>
                <a:ea typeface="黑体" panose="02010609060101010101" pitchFamily="49" charset="-122"/>
              </a:rPr>
              <a:t>about you and your friends.</a:t>
            </a:r>
          </a:p>
        </p:txBody>
      </p:sp>
      <p:sp>
        <p:nvSpPr>
          <p:cNvPr id="12291" name="Text Box 9"/>
          <p:cNvSpPr txBox="1">
            <a:spLocks noChangeArrowheads="1"/>
          </p:cNvSpPr>
          <p:nvPr/>
        </p:nvSpPr>
        <p:spPr bwMode="auto">
          <a:xfrm>
            <a:off x="381000" y="2209800"/>
            <a:ext cx="8001000" cy="2940050"/>
          </a:xfrm>
          <a:prstGeom prst="rect">
            <a:avLst/>
          </a:prstGeom>
          <a:noFill/>
          <a:ln w="9525">
            <a:solidFill>
              <a:srgbClr val="00B05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5000"/>
              </a:lnSpc>
            </a:pPr>
            <a:r>
              <a:rPr lang="en-US" altLang="zh-CN" sz="2800" b="1">
                <a:latin typeface="Times New Roman" panose="02020603050405020304" pitchFamily="18" charset="0"/>
                <a:ea typeface="黑体" panose="02010609060101010101" pitchFamily="49" charset="-122"/>
              </a:rPr>
              <a:t>popular__________         funny ________ </a:t>
            </a:r>
          </a:p>
          <a:p>
            <a:pPr>
              <a:lnSpc>
                <a:spcPct val="135000"/>
              </a:lnSpc>
            </a:pPr>
            <a:r>
              <a:rPr lang="en-US" altLang="zh-CN" sz="2800" b="1">
                <a:latin typeface="Times New Roman" panose="02020603050405020304" pitchFamily="18" charset="0"/>
                <a:ea typeface="黑体" panose="02010609060101010101" pitchFamily="49" charset="-122"/>
              </a:rPr>
              <a:t>quiet ________                 friendly ________ </a:t>
            </a:r>
          </a:p>
          <a:p>
            <a:pPr>
              <a:lnSpc>
                <a:spcPct val="135000"/>
              </a:lnSpc>
            </a:pPr>
            <a:r>
              <a:rPr lang="en-US" altLang="zh-CN" sz="2800" b="1">
                <a:latin typeface="Times New Roman" panose="02020603050405020304" pitchFamily="18" charset="0"/>
                <a:ea typeface="黑体" panose="02010609060101010101" pitchFamily="49" charset="-122"/>
              </a:rPr>
              <a:t> shy ________                   serious ________ </a:t>
            </a:r>
          </a:p>
          <a:p>
            <a:pPr>
              <a:lnSpc>
                <a:spcPct val="135000"/>
              </a:lnSpc>
            </a:pPr>
            <a:r>
              <a:rPr lang="en-US" altLang="zh-CN" sz="2800" b="1">
                <a:latin typeface="Times New Roman" panose="02020603050405020304" pitchFamily="18" charset="0"/>
                <a:ea typeface="黑体" panose="02010609060101010101" pitchFamily="49" charset="-122"/>
              </a:rPr>
              <a:t>outgoing ___________       smart ________ </a:t>
            </a:r>
          </a:p>
          <a:p>
            <a:pPr>
              <a:lnSpc>
                <a:spcPct val="135000"/>
              </a:lnSpc>
            </a:pPr>
            <a:r>
              <a:rPr lang="en-US" altLang="zh-CN" sz="2800" b="1">
                <a:latin typeface="Times New Roman" panose="02020603050405020304" pitchFamily="18" charset="0"/>
                <a:ea typeface="黑体" panose="02010609060101010101" pitchFamily="49" charset="-122"/>
              </a:rPr>
              <a:t>hard-working ________________________</a:t>
            </a:r>
            <a:r>
              <a:rPr lang="en-US" altLang="zh-CN" sz="2800">
                <a:latin typeface="Times New Roman" panose="02020603050405020304" pitchFamily="18" charset="0"/>
                <a:ea typeface="黑体" panose="02010609060101010101" pitchFamily="49" charset="-122"/>
              </a:rPr>
              <a:t> </a:t>
            </a:r>
          </a:p>
        </p:txBody>
      </p:sp>
      <p:sp>
        <p:nvSpPr>
          <p:cNvPr id="31754" name="Text Box 10"/>
          <p:cNvSpPr txBox="1">
            <a:spLocks noChangeArrowheads="1"/>
          </p:cNvSpPr>
          <p:nvPr/>
        </p:nvSpPr>
        <p:spPr bwMode="auto">
          <a:xfrm>
            <a:off x="1676400" y="2295525"/>
            <a:ext cx="210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ea typeface="黑体" panose="02010609060101010101" pitchFamily="49" charset="-122"/>
              </a:rPr>
              <a:t>more popular</a:t>
            </a:r>
          </a:p>
        </p:txBody>
      </p:sp>
      <p:sp>
        <p:nvSpPr>
          <p:cNvPr id="31755" name="Text Box 11"/>
          <p:cNvSpPr txBox="1">
            <a:spLocks noChangeArrowheads="1"/>
          </p:cNvSpPr>
          <p:nvPr/>
        </p:nvSpPr>
        <p:spPr bwMode="auto">
          <a:xfrm>
            <a:off x="1295400" y="2819400"/>
            <a:ext cx="11795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ea typeface="黑体" panose="02010609060101010101" pitchFamily="49" charset="-122"/>
              </a:rPr>
              <a:t>quieter</a:t>
            </a:r>
          </a:p>
        </p:txBody>
      </p:sp>
      <p:sp>
        <p:nvSpPr>
          <p:cNvPr id="31756" name="Text Box 12"/>
          <p:cNvSpPr txBox="1">
            <a:spLocks noChangeArrowheads="1"/>
          </p:cNvSpPr>
          <p:nvPr/>
        </p:nvSpPr>
        <p:spPr bwMode="auto">
          <a:xfrm>
            <a:off x="1295400" y="3429000"/>
            <a:ext cx="882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ea typeface="黑体" panose="02010609060101010101" pitchFamily="49" charset="-122"/>
              </a:rPr>
              <a:t>shier</a:t>
            </a:r>
          </a:p>
        </p:txBody>
      </p:sp>
      <p:sp>
        <p:nvSpPr>
          <p:cNvPr id="31757" name="Text Box 13"/>
          <p:cNvSpPr txBox="1">
            <a:spLocks noChangeArrowheads="1"/>
          </p:cNvSpPr>
          <p:nvPr/>
        </p:nvSpPr>
        <p:spPr bwMode="auto">
          <a:xfrm>
            <a:off x="1828800" y="3962400"/>
            <a:ext cx="22875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ea typeface="黑体" panose="02010609060101010101" pitchFamily="49" charset="-122"/>
              </a:rPr>
              <a:t>more outgoing</a:t>
            </a:r>
          </a:p>
        </p:txBody>
      </p:sp>
      <p:sp>
        <p:nvSpPr>
          <p:cNvPr id="31758" name="Text Box 14"/>
          <p:cNvSpPr txBox="1">
            <a:spLocks noChangeArrowheads="1"/>
          </p:cNvSpPr>
          <p:nvPr/>
        </p:nvSpPr>
        <p:spPr bwMode="auto">
          <a:xfrm>
            <a:off x="5257800" y="2286000"/>
            <a:ext cx="1222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ea typeface="黑体" panose="02010609060101010101" pitchFamily="49" charset="-122"/>
              </a:rPr>
              <a:t>funnier</a:t>
            </a:r>
          </a:p>
        </p:txBody>
      </p:sp>
      <p:sp>
        <p:nvSpPr>
          <p:cNvPr id="31759" name="Text Box 15"/>
          <p:cNvSpPr txBox="1">
            <a:spLocks noChangeArrowheads="1"/>
          </p:cNvSpPr>
          <p:nvPr/>
        </p:nvSpPr>
        <p:spPr bwMode="auto">
          <a:xfrm>
            <a:off x="5486400" y="2895600"/>
            <a:ext cx="15192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ea typeface="黑体" panose="02010609060101010101" pitchFamily="49" charset="-122"/>
              </a:rPr>
              <a:t>friendlier</a:t>
            </a:r>
          </a:p>
        </p:txBody>
      </p:sp>
      <p:sp>
        <p:nvSpPr>
          <p:cNvPr id="31760" name="Text Box 16"/>
          <p:cNvSpPr txBox="1">
            <a:spLocks noChangeArrowheads="1"/>
          </p:cNvSpPr>
          <p:nvPr/>
        </p:nvSpPr>
        <p:spPr bwMode="auto">
          <a:xfrm>
            <a:off x="5445125" y="4038600"/>
            <a:ext cx="1260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ea typeface="黑体" panose="02010609060101010101" pitchFamily="49" charset="-122"/>
              </a:rPr>
              <a:t>smarter</a:t>
            </a:r>
          </a:p>
        </p:txBody>
      </p:sp>
      <p:sp>
        <p:nvSpPr>
          <p:cNvPr id="31761" name="Text Box 17"/>
          <p:cNvSpPr txBox="1">
            <a:spLocks noChangeArrowheads="1"/>
          </p:cNvSpPr>
          <p:nvPr/>
        </p:nvSpPr>
        <p:spPr bwMode="auto">
          <a:xfrm>
            <a:off x="2819400" y="4572000"/>
            <a:ext cx="2967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ea typeface="黑体" panose="02010609060101010101" pitchFamily="49" charset="-122"/>
              </a:rPr>
              <a:t>more hard-working</a:t>
            </a:r>
          </a:p>
        </p:txBody>
      </p:sp>
      <p:sp>
        <p:nvSpPr>
          <p:cNvPr id="31762" name="Text Box 18"/>
          <p:cNvSpPr txBox="1">
            <a:spLocks noChangeArrowheads="1"/>
          </p:cNvSpPr>
          <p:nvPr/>
        </p:nvSpPr>
        <p:spPr bwMode="auto">
          <a:xfrm>
            <a:off x="5410200" y="3429000"/>
            <a:ext cx="2028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ea typeface="黑体" panose="02010609060101010101" pitchFamily="49" charset="-122"/>
              </a:rPr>
              <a:t>more serious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54"/>
                                        </p:tgtEl>
                                        <p:attrNameLst>
                                          <p:attrName>style.visibility</p:attrName>
                                        </p:attrNameLst>
                                      </p:cBhvr>
                                      <p:to>
                                        <p:strVal val="visible"/>
                                      </p:to>
                                    </p:set>
                                    <p:anim calcmode="lin" valueType="num">
                                      <p:cBhvr additive="base">
                                        <p:cTn id="7" dur="500" fill="hold"/>
                                        <p:tgtEl>
                                          <p:spTgt spid="31754"/>
                                        </p:tgtEl>
                                        <p:attrNameLst>
                                          <p:attrName>ppt_x</p:attrName>
                                        </p:attrNameLst>
                                      </p:cBhvr>
                                      <p:tavLst>
                                        <p:tav tm="0">
                                          <p:val>
                                            <p:strVal val="#ppt_x"/>
                                          </p:val>
                                        </p:tav>
                                        <p:tav tm="100000">
                                          <p:val>
                                            <p:strVal val="#ppt_x"/>
                                          </p:val>
                                        </p:tav>
                                      </p:tavLst>
                                    </p:anim>
                                    <p:anim calcmode="lin" valueType="num">
                                      <p:cBhvr additive="base">
                                        <p:cTn id="8" dur="500" fill="hold"/>
                                        <p:tgtEl>
                                          <p:spTgt spid="317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58"/>
                                        </p:tgtEl>
                                        <p:attrNameLst>
                                          <p:attrName>style.visibility</p:attrName>
                                        </p:attrNameLst>
                                      </p:cBhvr>
                                      <p:to>
                                        <p:strVal val="visible"/>
                                      </p:to>
                                    </p:set>
                                    <p:anim calcmode="lin" valueType="num">
                                      <p:cBhvr additive="base">
                                        <p:cTn id="13" dur="500" fill="hold"/>
                                        <p:tgtEl>
                                          <p:spTgt spid="31758"/>
                                        </p:tgtEl>
                                        <p:attrNameLst>
                                          <p:attrName>ppt_x</p:attrName>
                                        </p:attrNameLst>
                                      </p:cBhvr>
                                      <p:tavLst>
                                        <p:tav tm="0">
                                          <p:val>
                                            <p:strVal val="#ppt_x"/>
                                          </p:val>
                                        </p:tav>
                                        <p:tav tm="100000">
                                          <p:val>
                                            <p:strVal val="#ppt_x"/>
                                          </p:val>
                                        </p:tav>
                                      </p:tavLst>
                                    </p:anim>
                                    <p:anim calcmode="lin" valueType="num">
                                      <p:cBhvr additive="base">
                                        <p:cTn id="14" dur="500" fill="hold"/>
                                        <p:tgtEl>
                                          <p:spTgt spid="3175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755"/>
                                        </p:tgtEl>
                                        <p:attrNameLst>
                                          <p:attrName>style.visibility</p:attrName>
                                        </p:attrNameLst>
                                      </p:cBhvr>
                                      <p:to>
                                        <p:strVal val="visible"/>
                                      </p:to>
                                    </p:set>
                                    <p:anim calcmode="lin" valueType="num">
                                      <p:cBhvr additive="base">
                                        <p:cTn id="19" dur="500" fill="hold"/>
                                        <p:tgtEl>
                                          <p:spTgt spid="31755"/>
                                        </p:tgtEl>
                                        <p:attrNameLst>
                                          <p:attrName>ppt_x</p:attrName>
                                        </p:attrNameLst>
                                      </p:cBhvr>
                                      <p:tavLst>
                                        <p:tav tm="0">
                                          <p:val>
                                            <p:strVal val="#ppt_x"/>
                                          </p:val>
                                        </p:tav>
                                        <p:tav tm="100000">
                                          <p:val>
                                            <p:strVal val="#ppt_x"/>
                                          </p:val>
                                        </p:tav>
                                      </p:tavLst>
                                    </p:anim>
                                    <p:anim calcmode="lin" valueType="num">
                                      <p:cBhvr additive="base">
                                        <p:cTn id="20" dur="500" fill="hold"/>
                                        <p:tgtEl>
                                          <p:spTgt spid="3175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759"/>
                                        </p:tgtEl>
                                        <p:attrNameLst>
                                          <p:attrName>style.visibility</p:attrName>
                                        </p:attrNameLst>
                                      </p:cBhvr>
                                      <p:to>
                                        <p:strVal val="visible"/>
                                      </p:to>
                                    </p:set>
                                    <p:anim calcmode="lin" valueType="num">
                                      <p:cBhvr additive="base">
                                        <p:cTn id="25" dur="500" fill="hold"/>
                                        <p:tgtEl>
                                          <p:spTgt spid="31759"/>
                                        </p:tgtEl>
                                        <p:attrNameLst>
                                          <p:attrName>ppt_x</p:attrName>
                                        </p:attrNameLst>
                                      </p:cBhvr>
                                      <p:tavLst>
                                        <p:tav tm="0">
                                          <p:val>
                                            <p:strVal val="#ppt_x"/>
                                          </p:val>
                                        </p:tav>
                                        <p:tav tm="100000">
                                          <p:val>
                                            <p:strVal val="#ppt_x"/>
                                          </p:val>
                                        </p:tav>
                                      </p:tavLst>
                                    </p:anim>
                                    <p:anim calcmode="lin" valueType="num">
                                      <p:cBhvr additive="base">
                                        <p:cTn id="26" dur="500" fill="hold"/>
                                        <p:tgtEl>
                                          <p:spTgt spid="3175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756"/>
                                        </p:tgtEl>
                                        <p:attrNameLst>
                                          <p:attrName>style.visibility</p:attrName>
                                        </p:attrNameLst>
                                      </p:cBhvr>
                                      <p:to>
                                        <p:strVal val="visible"/>
                                      </p:to>
                                    </p:set>
                                    <p:anim calcmode="lin" valueType="num">
                                      <p:cBhvr additive="base">
                                        <p:cTn id="31" dur="500" fill="hold"/>
                                        <p:tgtEl>
                                          <p:spTgt spid="31756"/>
                                        </p:tgtEl>
                                        <p:attrNameLst>
                                          <p:attrName>ppt_x</p:attrName>
                                        </p:attrNameLst>
                                      </p:cBhvr>
                                      <p:tavLst>
                                        <p:tav tm="0">
                                          <p:val>
                                            <p:strVal val="#ppt_x"/>
                                          </p:val>
                                        </p:tav>
                                        <p:tav tm="100000">
                                          <p:val>
                                            <p:strVal val="#ppt_x"/>
                                          </p:val>
                                        </p:tav>
                                      </p:tavLst>
                                    </p:anim>
                                    <p:anim calcmode="lin" valueType="num">
                                      <p:cBhvr additive="base">
                                        <p:cTn id="32" dur="500" fill="hold"/>
                                        <p:tgtEl>
                                          <p:spTgt spid="3175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762"/>
                                        </p:tgtEl>
                                        <p:attrNameLst>
                                          <p:attrName>style.visibility</p:attrName>
                                        </p:attrNameLst>
                                      </p:cBhvr>
                                      <p:to>
                                        <p:strVal val="visible"/>
                                      </p:to>
                                    </p:set>
                                    <p:anim calcmode="lin" valueType="num">
                                      <p:cBhvr additive="base">
                                        <p:cTn id="37" dur="500" fill="hold"/>
                                        <p:tgtEl>
                                          <p:spTgt spid="31762"/>
                                        </p:tgtEl>
                                        <p:attrNameLst>
                                          <p:attrName>ppt_x</p:attrName>
                                        </p:attrNameLst>
                                      </p:cBhvr>
                                      <p:tavLst>
                                        <p:tav tm="0">
                                          <p:val>
                                            <p:strVal val="#ppt_x"/>
                                          </p:val>
                                        </p:tav>
                                        <p:tav tm="100000">
                                          <p:val>
                                            <p:strVal val="#ppt_x"/>
                                          </p:val>
                                        </p:tav>
                                      </p:tavLst>
                                    </p:anim>
                                    <p:anim calcmode="lin" valueType="num">
                                      <p:cBhvr additive="base">
                                        <p:cTn id="38" dur="500" fill="hold"/>
                                        <p:tgtEl>
                                          <p:spTgt spid="3176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757"/>
                                        </p:tgtEl>
                                        <p:attrNameLst>
                                          <p:attrName>style.visibility</p:attrName>
                                        </p:attrNameLst>
                                      </p:cBhvr>
                                      <p:to>
                                        <p:strVal val="visible"/>
                                      </p:to>
                                    </p:set>
                                    <p:anim calcmode="lin" valueType="num">
                                      <p:cBhvr additive="base">
                                        <p:cTn id="43" dur="500" fill="hold"/>
                                        <p:tgtEl>
                                          <p:spTgt spid="31757"/>
                                        </p:tgtEl>
                                        <p:attrNameLst>
                                          <p:attrName>ppt_x</p:attrName>
                                        </p:attrNameLst>
                                      </p:cBhvr>
                                      <p:tavLst>
                                        <p:tav tm="0">
                                          <p:val>
                                            <p:strVal val="#ppt_x"/>
                                          </p:val>
                                        </p:tav>
                                        <p:tav tm="100000">
                                          <p:val>
                                            <p:strVal val="#ppt_x"/>
                                          </p:val>
                                        </p:tav>
                                      </p:tavLst>
                                    </p:anim>
                                    <p:anim calcmode="lin" valueType="num">
                                      <p:cBhvr additive="base">
                                        <p:cTn id="44" dur="500" fill="hold"/>
                                        <p:tgtEl>
                                          <p:spTgt spid="3175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1760"/>
                                        </p:tgtEl>
                                        <p:attrNameLst>
                                          <p:attrName>style.visibility</p:attrName>
                                        </p:attrNameLst>
                                      </p:cBhvr>
                                      <p:to>
                                        <p:strVal val="visible"/>
                                      </p:to>
                                    </p:set>
                                    <p:anim calcmode="lin" valueType="num">
                                      <p:cBhvr additive="base">
                                        <p:cTn id="49" dur="500" fill="hold"/>
                                        <p:tgtEl>
                                          <p:spTgt spid="31760"/>
                                        </p:tgtEl>
                                        <p:attrNameLst>
                                          <p:attrName>ppt_x</p:attrName>
                                        </p:attrNameLst>
                                      </p:cBhvr>
                                      <p:tavLst>
                                        <p:tav tm="0">
                                          <p:val>
                                            <p:strVal val="#ppt_x"/>
                                          </p:val>
                                        </p:tav>
                                        <p:tav tm="100000">
                                          <p:val>
                                            <p:strVal val="#ppt_x"/>
                                          </p:val>
                                        </p:tav>
                                      </p:tavLst>
                                    </p:anim>
                                    <p:anim calcmode="lin" valueType="num">
                                      <p:cBhvr additive="base">
                                        <p:cTn id="50" dur="500" fill="hold"/>
                                        <p:tgtEl>
                                          <p:spTgt spid="3176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1761"/>
                                        </p:tgtEl>
                                        <p:attrNameLst>
                                          <p:attrName>style.visibility</p:attrName>
                                        </p:attrNameLst>
                                      </p:cBhvr>
                                      <p:to>
                                        <p:strVal val="visible"/>
                                      </p:to>
                                    </p:set>
                                    <p:anim calcmode="lin" valueType="num">
                                      <p:cBhvr additive="base">
                                        <p:cTn id="55" dur="500" fill="hold"/>
                                        <p:tgtEl>
                                          <p:spTgt spid="31761"/>
                                        </p:tgtEl>
                                        <p:attrNameLst>
                                          <p:attrName>ppt_x</p:attrName>
                                        </p:attrNameLst>
                                      </p:cBhvr>
                                      <p:tavLst>
                                        <p:tav tm="0">
                                          <p:val>
                                            <p:strVal val="#ppt_x"/>
                                          </p:val>
                                        </p:tav>
                                        <p:tav tm="100000">
                                          <p:val>
                                            <p:strVal val="#ppt_x"/>
                                          </p:val>
                                        </p:tav>
                                      </p:tavLst>
                                    </p:anim>
                                    <p:anim calcmode="lin" valueType="num">
                                      <p:cBhvr additive="base">
                                        <p:cTn id="56" dur="500" fill="hold"/>
                                        <p:tgtEl>
                                          <p:spTgt spid="317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4" grpId="0"/>
      <p:bldP spid="31755" grpId="0"/>
      <p:bldP spid="31756" grpId="0"/>
      <p:bldP spid="31757" grpId="0"/>
      <p:bldP spid="31758" grpId="0"/>
      <p:bldP spid="31759" grpId="0"/>
      <p:bldP spid="31760" grpId="0"/>
      <p:bldP spid="31761" grpId="0"/>
      <p:bldP spid="317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dministrator\Desktop\QQ截图2017083016304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05000" y="609600"/>
            <a:ext cx="68722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5"/>
          <p:cNvSpPr txBox="1">
            <a:spLocks noChangeArrowheads="1"/>
          </p:cNvSpPr>
          <p:nvPr/>
        </p:nvSpPr>
        <p:spPr bwMode="auto">
          <a:xfrm>
            <a:off x="228600" y="1676400"/>
            <a:ext cx="1752600" cy="349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400" b="1">
                <a:solidFill>
                  <a:srgbClr val="0000FF"/>
                </a:solidFill>
                <a:latin typeface="Times New Roman" panose="02020603050405020304" pitchFamily="18" charset="0"/>
                <a:ea typeface="黑体" panose="02010609060101010101" pitchFamily="49" charset="-122"/>
              </a:rPr>
              <a:t>Read and underline the differences between the friends and circle the similarities.</a:t>
            </a:r>
          </a:p>
        </p:txBody>
      </p:sp>
      <p:sp>
        <p:nvSpPr>
          <p:cNvPr id="4" name="同侧圆角矩形 3"/>
          <p:cNvSpPr/>
          <p:nvPr/>
        </p:nvSpPr>
        <p:spPr>
          <a:xfrm>
            <a:off x="152400" y="685800"/>
            <a:ext cx="2438400" cy="685800"/>
          </a:xfrm>
          <a:prstGeom prst="round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3200" b="1" dirty="0">
                <a:solidFill>
                  <a:schemeClr val="tx1"/>
                </a:solidFill>
              </a:rPr>
              <a:t>Fast reading</a:t>
            </a:r>
            <a:endParaRPr lang="zh-CN" altLang="en-US" sz="32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dministrator\Desktop\QQ截图2017083016304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05000" y="609600"/>
            <a:ext cx="68722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5"/>
          <p:cNvSpPr txBox="1">
            <a:spLocks noChangeArrowheads="1"/>
          </p:cNvSpPr>
          <p:nvPr/>
        </p:nvSpPr>
        <p:spPr bwMode="auto">
          <a:xfrm>
            <a:off x="228600" y="16764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400" b="1">
                <a:solidFill>
                  <a:srgbClr val="0000FF"/>
                </a:solidFill>
                <a:latin typeface="Times New Roman" panose="02020603050405020304" pitchFamily="18" charset="0"/>
                <a:ea typeface="黑体" panose="02010609060101010101" pitchFamily="49" charset="-122"/>
              </a:rPr>
              <a:t>Check the answers.</a:t>
            </a:r>
          </a:p>
        </p:txBody>
      </p:sp>
      <p:cxnSp>
        <p:nvCxnSpPr>
          <p:cNvPr id="5" name="直接连接符 4"/>
          <p:cNvCxnSpPr/>
          <p:nvPr/>
        </p:nvCxnSpPr>
        <p:spPr>
          <a:xfrm>
            <a:off x="4114800" y="1328738"/>
            <a:ext cx="7620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 name="直接连接符 5"/>
          <p:cNvCxnSpPr/>
          <p:nvPr/>
        </p:nvCxnSpPr>
        <p:spPr>
          <a:xfrm>
            <a:off x="3429000" y="1633538"/>
            <a:ext cx="12192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8" name="直接连接符 7"/>
          <p:cNvCxnSpPr/>
          <p:nvPr/>
        </p:nvCxnSpPr>
        <p:spPr>
          <a:xfrm>
            <a:off x="3429000" y="1858963"/>
            <a:ext cx="12192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9" name="直接连接符 8"/>
          <p:cNvCxnSpPr/>
          <p:nvPr/>
        </p:nvCxnSpPr>
        <p:spPr>
          <a:xfrm>
            <a:off x="5105400" y="1633538"/>
            <a:ext cx="19050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1" name="直接连接符 10"/>
          <p:cNvCxnSpPr/>
          <p:nvPr/>
        </p:nvCxnSpPr>
        <p:spPr>
          <a:xfrm>
            <a:off x="5181600" y="1858963"/>
            <a:ext cx="19050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2" name="直接连接符 11"/>
          <p:cNvCxnSpPr/>
          <p:nvPr/>
        </p:nvCxnSpPr>
        <p:spPr>
          <a:xfrm>
            <a:off x="5181600" y="2090738"/>
            <a:ext cx="19050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 name="直接连接符 12"/>
          <p:cNvCxnSpPr/>
          <p:nvPr/>
        </p:nvCxnSpPr>
        <p:spPr>
          <a:xfrm>
            <a:off x="5181600" y="2547938"/>
            <a:ext cx="16002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5" name="直接连接符 14"/>
          <p:cNvCxnSpPr/>
          <p:nvPr/>
        </p:nvCxnSpPr>
        <p:spPr>
          <a:xfrm>
            <a:off x="5257800" y="3309938"/>
            <a:ext cx="31242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7" name="直接连接符 16"/>
          <p:cNvCxnSpPr/>
          <p:nvPr/>
        </p:nvCxnSpPr>
        <p:spPr>
          <a:xfrm>
            <a:off x="5257800" y="3535363"/>
            <a:ext cx="28194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9" name="直接连接符 18"/>
          <p:cNvCxnSpPr/>
          <p:nvPr/>
        </p:nvCxnSpPr>
        <p:spPr>
          <a:xfrm>
            <a:off x="4343400" y="5443538"/>
            <a:ext cx="19050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1" name="直接连接符 20"/>
          <p:cNvCxnSpPr/>
          <p:nvPr/>
        </p:nvCxnSpPr>
        <p:spPr>
          <a:xfrm>
            <a:off x="2895600" y="5668963"/>
            <a:ext cx="60960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sp>
        <p:nvSpPr>
          <p:cNvPr id="23" name="椭圆 22"/>
          <p:cNvSpPr/>
          <p:nvPr/>
        </p:nvSpPr>
        <p:spPr>
          <a:xfrm>
            <a:off x="2514600" y="2667000"/>
            <a:ext cx="2514600" cy="3048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椭圆 23"/>
          <p:cNvSpPr/>
          <p:nvPr/>
        </p:nvSpPr>
        <p:spPr>
          <a:xfrm>
            <a:off x="5029200" y="2209800"/>
            <a:ext cx="1752600" cy="3048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5" name="椭圆 24"/>
          <p:cNvSpPr/>
          <p:nvPr/>
        </p:nvSpPr>
        <p:spPr>
          <a:xfrm>
            <a:off x="4800600" y="5791200"/>
            <a:ext cx="3124200" cy="3048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par>
                                <p:cTn id="14" presetID="17"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childTnLst>
                                </p:cTn>
                              </p:par>
                              <p:par>
                                <p:cTn id="18" presetID="17" presetClass="entr" presetSubtype="1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strVal val="#ppt_h"/>
                                          </p:val>
                                        </p:tav>
                                        <p:tav tm="100000">
                                          <p:val>
                                            <p:strVal val="#ppt_h"/>
                                          </p:val>
                                        </p:tav>
                                      </p:tavLst>
                                    </p:anim>
                                  </p:childTnLst>
                                </p:cTn>
                              </p:par>
                              <p:par>
                                <p:cTn id="22" presetID="17" presetClass="entr" presetSubtype="1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strVal val="#ppt_h"/>
                                          </p:val>
                                        </p:tav>
                                        <p:tav tm="100000">
                                          <p:val>
                                            <p:strVal val="#ppt_h"/>
                                          </p:val>
                                        </p:tav>
                                      </p:tavLst>
                                    </p:anim>
                                  </p:childTnLst>
                                </p:cTn>
                              </p:par>
                              <p:par>
                                <p:cTn id="26" presetID="17" presetClass="entr" presetSubtype="1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strVal val="#ppt_h"/>
                                          </p:val>
                                        </p:tav>
                                        <p:tav tm="100000">
                                          <p:val>
                                            <p:strVal val="#ppt_h"/>
                                          </p:val>
                                        </p:tav>
                                      </p:tavLst>
                                    </p:anim>
                                  </p:childTnLst>
                                </p:cTn>
                              </p:par>
                              <p:par>
                                <p:cTn id="30" presetID="17" presetClass="entr" presetSubtype="10"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strVal val="#ppt_h"/>
                                          </p:val>
                                        </p:tav>
                                        <p:tav tm="100000">
                                          <p:val>
                                            <p:strVal val="#ppt_h"/>
                                          </p:val>
                                        </p:tav>
                                      </p:tavLst>
                                    </p:anim>
                                  </p:childTnLst>
                                </p:cTn>
                              </p:par>
                              <p:par>
                                <p:cTn id="34" presetID="17" presetClass="entr" presetSubtype="10"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strVal val="#ppt_h"/>
                                          </p:val>
                                        </p:tav>
                                        <p:tav tm="100000">
                                          <p:val>
                                            <p:strVal val="#ppt_h"/>
                                          </p:val>
                                        </p:tav>
                                      </p:tavLst>
                                    </p:anim>
                                  </p:childTnLst>
                                </p:cTn>
                              </p:par>
                              <p:par>
                                <p:cTn id="38" presetID="17" presetClass="entr" presetSubtype="10"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strVal val="#ppt_h"/>
                                          </p:val>
                                        </p:tav>
                                        <p:tav tm="100000">
                                          <p:val>
                                            <p:strVal val="#ppt_h"/>
                                          </p:val>
                                        </p:tav>
                                      </p:tavLst>
                                    </p:anim>
                                  </p:childTnLst>
                                </p:cTn>
                              </p:par>
                              <p:par>
                                <p:cTn id="42" presetID="17" presetClass="entr" presetSubtype="10" fill="hold"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500" fill="hold"/>
                                        <p:tgtEl>
                                          <p:spTgt spid="17"/>
                                        </p:tgtEl>
                                        <p:attrNameLst>
                                          <p:attrName>ppt_w</p:attrName>
                                        </p:attrNameLst>
                                      </p:cBhvr>
                                      <p:tavLst>
                                        <p:tav tm="0">
                                          <p:val>
                                            <p:fltVal val="0"/>
                                          </p:val>
                                        </p:tav>
                                        <p:tav tm="100000">
                                          <p:val>
                                            <p:strVal val="#ppt_w"/>
                                          </p:val>
                                        </p:tav>
                                      </p:tavLst>
                                    </p:anim>
                                    <p:anim calcmode="lin" valueType="num">
                                      <p:cBhvr>
                                        <p:cTn id="45" dur="500" fill="hold"/>
                                        <p:tgtEl>
                                          <p:spTgt spid="17"/>
                                        </p:tgtEl>
                                        <p:attrNameLst>
                                          <p:attrName>ppt_h</p:attrName>
                                        </p:attrNameLst>
                                      </p:cBhvr>
                                      <p:tavLst>
                                        <p:tav tm="0">
                                          <p:val>
                                            <p:strVal val="#ppt_h"/>
                                          </p:val>
                                        </p:tav>
                                        <p:tav tm="100000">
                                          <p:val>
                                            <p:strVal val="#ppt_h"/>
                                          </p:val>
                                        </p:tav>
                                      </p:tavLst>
                                    </p:anim>
                                  </p:childTnLst>
                                </p:cTn>
                              </p:par>
                              <p:par>
                                <p:cTn id="46" presetID="17" presetClass="entr" presetSubtype="1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500" fill="hold"/>
                                        <p:tgtEl>
                                          <p:spTgt spid="19"/>
                                        </p:tgtEl>
                                        <p:attrNameLst>
                                          <p:attrName>ppt_w</p:attrName>
                                        </p:attrNameLst>
                                      </p:cBhvr>
                                      <p:tavLst>
                                        <p:tav tm="0">
                                          <p:val>
                                            <p:fltVal val="0"/>
                                          </p:val>
                                        </p:tav>
                                        <p:tav tm="100000">
                                          <p:val>
                                            <p:strVal val="#ppt_w"/>
                                          </p:val>
                                        </p:tav>
                                      </p:tavLst>
                                    </p:anim>
                                    <p:anim calcmode="lin" valueType="num">
                                      <p:cBhvr>
                                        <p:cTn id="49" dur="500" fill="hold"/>
                                        <p:tgtEl>
                                          <p:spTgt spid="19"/>
                                        </p:tgtEl>
                                        <p:attrNameLst>
                                          <p:attrName>ppt_h</p:attrName>
                                        </p:attrNameLst>
                                      </p:cBhvr>
                                      <p:tavLst>
                                        <p:tav tm="0">
                                          <p:val>
                                            <p:strVal val="#ppt_h"/>
                                          </p:val>
                                        </p:tav>
                                        <p:tav tm="100000">
                                          <p:val>
                                            <p:strVal val="#ppt_h"/>
                                          </p:val>
                                        </p:tav>
                                      </p:tavLst>
                                    </p:anim>
                                  </p:childTnLst>
                                </p:cTn>
                              </p:par>
                              <p:par>
                                <p:cTn id="50" presetID="17" presetClass="entr" presetSubtype="10" fill="hold" nodeType="with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p:cTn id="58" dur="500" fill="hold"/>
                                        <p:tgtEl>
                                          <p:spTgt spid="24"/>
                                        </p:tgtEl>
                                        <p:attrNameLst>
                                          <p:attrName>ppt_w</p:attrName>
                                        </p:attrNameLst>
                                      </p:cBhvr>
                                      <p:tavLst>
                                        <p:tav tm="0">
                                          <p:val>
                                            <p:fltVal val="0"/>
                                          </p:val>
                                        </p:tav>
                                        <p:tav tm="100000">
                                          <p:val>
                                            <p:strVal val="#ppt_w"/>
                                          </p:val>
                                        </p:tav>
                                      </p:tavLst>
                                    </p:anim>
                                    <p:anim calcmode="lin" valueType="num">
                                      <p:cBhvr>
                                        <p:cTn id="59" dur="500" fill="hold"/>
                                        <p:tgtEl>
                                          <p:spTgt spid="24"/>
                                        </p:tgtEl>
                                        <p:attrNameLst>
                                          <p:attrName>ppt_h</p:attrName>
                                        </p:attrNameLst>
                                      </p:cBhvr>
                                      <p:tavLst>
                                        <p:tav tm="0">
                                          <p:val>
                                            <p:fltVal val="0"/>
                                          </p:val>
                                        </p:tav>
                                        <p:tav tm="100000">
                                          <p:val>
                                            <p:strVal val="#ppt_h"/>
                                          </p:val>
                                        </p:tav>
                                      </p:tavLst>
                                    </p:anim>
                                  </p:childTnLst>
                                </p:cTn>
                              </p:par>
                              <p:par>
                                <p:cTn id="60" presetID="23" presetClass="entr" presetSubtype="16"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p:cTn id="62" dur="500" fill="hold"/>
                                        <p:tgtEl>
                                          <p:spTgt spid="23"/>
                                        </p:tgtEl>
                                        <p:attrNameLst>
                                          <p:attrName>ppt_w</p:attrName>
                                        </p:attrNameLst>
                                      </p:cBhvr>
                                      <p:tavLst>
                                        <p:tav tm="0">
                                          <p:val>
                                            <p:fltVal val="0"/>
                                          </p:val>
                                        </p:tav>
                                        <p:tav tm="100000">
                                          <p:val>
                                            <p:strVal val="#ppt_w"/>
                                          </p:val>
                                        </p:tav>
                                      </p:tavLst>
                                    </p:anim>
                                    <p:anim calcmode="lin" valueType="num">
                                      <p:cBhvr>
                                        <p:cTn id="63" dur="500" fill="hold"/>
                                        <p:tgtEl>
                                          <p:spTgt spid="23"/>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p:cTn id="66" dur="500" fill="hold"/>
                                        <p:tgtEl>
                                          <p:spTgt spid="25"/>
                                        </p:tgtEl>
                                        <p:attrNameLst>
                                          <p:attrName>ppt_w</p:attrName>
                                        </p:attrNameLst>
                                      </p:cBhvr>
                                      <p:tavLst>
                                        <p:tav tm="0">
                                          <p:val>
                                            <p:fltVal val="0"/>
                                          </p:val>
                                        </p:tav>
                                        <p:tav tm="100000">
                                          <p:val>
                                            <p:strVal val="#ppt_w"/>
                                          </p:val>
                                        </p:tav>
                                      </p:tavLst>
                                    </p:anim>
                                    <p:anim calcmode="lin" valueType="num">
                                      <p:cBhvr>
                                        <p:cTn id="67" dur="500" fill="hold"/>
                                        <p:tgtEl>
                                          <p:spTgt spid="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animBg="1"/>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圆角矩形 2"/>
          <p:cNvSpPr>
            <a:spLocks noChangeArrowheads="1"/>
          </p:cNvSpPr>
          <p:nvPr/>
        </p:nvSpPr>
        <p:spPr bwMode="auto">
          <a:xfrm>
            <a:off x="381000" y="1447800"/>
            <a:ext cx="7920038" cy="4968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nchor="ctr"/>
          <a:lstStyle/>
          <a:p>
            <a:pPr>
              <a:lnSpc>
                <a:spcPct val="150000"/>
              </a:lnSpc>
            </a:pPr>
            <a:r>
              <a:rPr lang="en-US" altLang="zh-CN" sz="2800" b="1" dirty="0">
                <a:latin typeface="Times New Roman" panose="02020603050405020304" pitchFamily="18" charset="0"/>
                <a:ea typeface="黑体" panose="02010609060101010101" pitchFamily="49" charset="-122"/>
              </a:rPr>
              <a:t>2c  Are the following statements true or false</a:t>
            </a:r>
            <a:r>
              <a:rPr lang="en-US" altLang="zh-CN" sz="3200" b="1" dirty="0">
                <a:latin typeface="Times New Roman" panose="02020603050405020304" pitchFamily="18" charset="0"/>
                <a:ea typeface="黑体" panose="02010609060101010101" pitchFamily="49" charset="-122"/>
              </a:rPr>
              <a:t>?</a:t>
            </a:r>
          </a:p>
        </p:txBody>
      </p:sp>
      <p:sp>
        <p:nvSpPr>
          <p:cNvPr id="24" name="同侧圆角矩形 23"/>
          <p:cNvSpPr/>
          <p:nvPr/>
        </p:nvSpPr>
        <p:spPr>
          <a:xfrm>
            <a:off x="457200" y="685800"/>
            <a:ext cx="3958046" cy="685800"/>
          </a:xfrm>
          <a:prstGeom prst="round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sz="3200" b="1" dirty="0">
                <a:solidFill>
                  <a:schemeClr val="tx1"/>
                </a:solidFill>
              </a:rPr>
              <a:t>Detailed  reading</a:t>
            </a:r>
            <a:endParaRPr lang="zh-CN" altLang="en-US" sz="3200" b="1" dirty="0">
              <a:solidFill>
                <a:schemeClr val="tx1"/>
              </a:solidFill>
            </a:endParaRPr>
          </a:p>
        </p:txBody>
      </p:sp>
      <p:sp>
        <p:nvSpPr>
          <p:cNvPr id="15364" name="Rectangle 5"/>
          <p:cNvSpPr>
            <a:spLocks noChangeArrowheads="1"/>
          </p:cNvSpPr>
          <p:nvPr/>
        </p:nvSpPr>
        <p:spPr bwMode="auto">
          <a:xfrm>
            <a:off x="609600" y="2362200"/>
            <a:ext cx="7467600" cy="2676525"/>
          </a:xfrm>
          <a:prstGeom prst="rect">
            <a:avLst/>
          </a:prstGeom>
          <a:noFill/>
          <a:ln w="9525">
            <a:solidFill>
              <a:srgbClr val="FFC000"/>
            </a:solidFill>
            <a:miter lim="800000"/>
          </a:ln>
          <a:extLst>
            <a:ext uri="{909E8E84-426E-40DD-AFC4-6F175D3DCCD1}">
              <a14:hiddenFill xmlns:a14="http://schemas.microsoft.com/office/drawing/2010/main">
                <a:solidFill>
                  <a:srgbClr val="FFFFFF"/>
                </a:solidFill>
              </a14:hiddenFill>
            </a:ext>
          </a:extLst>
        </p:spPr>
        <p:txBody>
          <a:bodyPr anchor="ctr">
            <a:spAutoFit/>
          </a:bodyPr>
          <a:lstStyle/>
          <a:p>
            <a:pPr>
              <a:lnSpc>
                <a:spcPct val="150000"/>
              </a:lnSpc>
              <a:tabLst>
                <a:tab pos="495300" algn="l"/>
                <a:tab pos="5273675" algn="r"/>
              </a:tabLst>
            </a:pPr>
            <a:r>
              <a:rPr lang="en-US" altLang="zh-CN" sz="2800" dirty="0">
                <a:latin typeface="Times New Roman" panose="02020603050405020304" pitchFamily="18" charset="0"/>
              </a:rPr>
              <a:t>1. Jeff is less serious than most kids.</a:t>
            </a:r>
            <a:endParaRPr lang="en-US" altLang="zh-CN" sz="2800" dirty="0"/>
          </a:p>
          <a:p>
            <a:pPr>
              <a:lnSpc>
                <a:spcPct val="150000"/>
              </a:lnSpc>
              <a:tabLst>
                <a:tab pos="495300" algn="l"/>
                <a:tab pos="5273675" algn="r"/>
              </a:tabLst>
            </a:pPr>
            <a:r>
              <a:rPr lang="en-US" altLang="zh-CN" sz="2800" dirty="0">
                <a:latin typeface="Times New Roman" panose="02020603050405020304" pitchFamily="18" charset="0"/>
              </a:rPr>
              <a:t>2. Jeff and Yuan Li are both quiet.</a:t>
            </a:r>
            <a:endParaRPr lang="en-US" altLang="zh-CN" sz="2800" dirty="0"/>
          </a:p>
          <a:p>
            <a:pPr>
              <a:lnSpc>
                <a:spcPct val="150000"/>
              </a:lnSpc>
              <a:tabLst>
                <a:tab pos="495300" algn="l"/>
                <a:tab pos="5273675" algn="r"/>
              </a:tabLst>
            </a:pPr>
            <a:r>
              <a:rPr lang="en-US" altLang="zh-CN" sz="2800" dirty="0">
                <a:latin typeface="Times New Roman" panose="02020603050405020304" pitchFamily="18" charset="0"/>
              </a:rPr>
              <a:t>3. Jeff thinks it is easy for him to make friends.</a:t>
            </a:r>
            <a:endParaRPr lang="en-US" altLang="zh-CN" sz="2800" dirty="0"/>
          </a:p>
          <a:p>
            <a:pPr>
              <a:lnSpc>
                <a:spcPct val="150000"/>
              </a:lnSpc>
              <a:tabLst>
                <a:tab pos="495300" algn="l"/>
                <a:tab pos="5273675" algn="r"/>
              </a:tabLst>
            </a:pPr>
            <a:r>
              <a:rPr lang="en-US" altLang="zh-CN" sz="2800" dirty="0">
                <a:latin typeface="Times New Roman" panose="02020603050405020304" pitchFamily="18" charset="0"/>
              </a:rPr>
              <a:t>4. Huang Lei is taller than Larry.</a:t>
            </a:r>
            <a:endParaRPr lang="en-US" altLang="zh-CN" sz="2800" dirty="0"/>
          </a:p>
        </p:txBody>
      </p:sp>
      <p:sp>
        <p:nvSpPr>
          <p:cNvPr id="26" name="Text Box 6"/>
          <p:cNvSpPr txBox="1">
            <a:spLocks noChangeArrowheads="1"/>
          </p:cNvSpPr>
          <p:nvPr/>
        </p:nvSpPr>
        <p:spPr bwMode="auto">
          <a:xfrm>
            <a:off x="5943600" y="2514600"/>
            <a:ext cx="404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rPr>
              <a:t>F</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27" name="Text Box 7"/>
          <p:cNvSpPr txBox="1">
            <a:spLocks noChangeArrowheads="1"/>
          </p:cNvSpPr>
          <p:nvPr/>
        </p:nvSpPr>
        <p:spPr bwMode="auto">
          <a:xfrm>
            <a:off x="5486400" y="3124200"/>
            <a:ext cx="423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rPr>
              <a:t>T</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28" name="Text Box 8"/>
          <p:cNvSpPr txBox="1">
            <a:spLocks noChangeArrowheads="1"/>
          </p:cNvSpPr>
          <p:nvPr/>
        </p:nvSpPr>
        <p:spPr bwMode="auto">
          <a:xfrm>
            <a:off x="7391400" y="3886200"/>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rPr>
              <a:t>F</a:t>
            </a:r>
            <a:endParaRPr lang="en-US" altLang="zh-CN" sz="2800" b="1">
              <a:solidFill>
                <a:srgbClr val="FF0000"/>
              </a:solidFill>
              <a:latin typeface="Times New Roman" panose="02020603050405020304" pitchFamily="18" charset="0"/>
              <a:cs typeface="Times New Roman" panose="02020603050405020304" pitchFamily="18" charset="0"/>
            </a:endParaRPr>
          </a:p>
        </p:txBody>
      </p:sp>
      <p:sp>
        <p:nvSpPr>
          <p:cNvPr id="29" name="Text Box 9"/>
          <p:cNvSpPr txBox="1">
            <a:spLocks noChangeArrowheads="1"/>
          </p:cNvSpPr>
          <p:nvPr/>
        </p:nvSpPr>
        <p:spPr bwMode="auto">
          <a:xfrm>
            <a:off x="5410200" y="4495800"/>
            <a:ext cx="404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rPr>
              <a:t>F</a:t>
            </a:r>
            <a:endParaRPr lang="en-US" altLang="zh-CN" sz="28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685800" y="1524000"/>
            <a:ext cx="7924800" cy="3397250"/>
          </a:xfrm>
          <a:prstGeom prst="rect">
            <a:avLst/>
          </a:prstGeom>
          <a:noFill/>
          <a:ln w="9525">
            <a:solidFill>
              <a:srgbClr val="FFC000"/>
            </a:solidFill>
            <a:miter lim="800000"/>
          </a:ln>
          <a:extLst>
            <a:ext uri="{909E8E84-426E-40DD-AFC4-6F175D3DCCD1}">
              <a14:hiddenFill xmlns:a14="http://schemas.microsoft.com/office/drawing/2010/main">
                <a:solidFill>
                  <a:srgbClr val="FFFFFF"/>
                </a:solidFill>
              </a14:hiddenFill>
            </a:ext>
          </a:extLst>
        </p:spPr>
        <p:txBody>
          <a:bodyPr anchor="ctr">
            <a:spAutoFit/>
          </a:bodyPr>
          <a:lstStyle/>
          <a:p>
            <a:pPr marL="342900" indent="-342900">
              <a:lnSpc>
                <a:spcPct val="130000"/>
              </a:lnSpc>
            </a:pPr>
            <a:r>
              <a:rPr lang="en-US" altLang="zh-CN" sz="2800">
                <a:latin typeface="Times New Roman" panose="02020603050405020304" pitchFamily="18" charset="0"/>
              </a:rPr>
              <a:t>5. Huang Lei isn</a:t>
            </a:r>
            <a:r>
              <a:rPr lang="en-US" altLang="zh-CN" sz="2800"/>
              <a:t>’</a:t>
            </a:r>
            <a:r>
              <a:rPr lang="en-US" altLang="zh-CN" sz="2800">
                <a:latin typeface="Times New Roman" panose="02020603050405020304" pitchFamily="18" charset="0"/>
              </a:rPr>
              <a:t>t as good at tennis as Larry.</a:t>
            </a:r>
            <a:endParaRPr lang="en-US" altLang="zh-CN" sz="2800"/>
          </a:p>
          <a:p>
            <a:pPr marL="342900" indent="-342900">
              <a:lnSpc>
                <a:spcPct val="130000"/>
              </a:lnSpc>
            </a:pPr>
            <a:r>
              <a:rPr lang="en-US" altLang="zh-CN" sz="2800">
                <a:latin typeface="Times New Roman" panose="02020603050405020304" pitchFamily="18" charset="0"/>
              </a:rPr>
              <a:t>6. Larry works harder than Huang Lei.</a:t>
            </a:r>
            <a:endParaRPr lang="en-US" altLang="zh-CN" sz="2800"/>
          </a:p>
          <a:p>
            <a:pPr marL="342900" indent="-342900">
              <a:lnSpc>
                <a:spcPct val="130000"/>
              </a:lnSpc>
            </a:pPr>
            <a:r>
              <a:rPr lang="en-US" altLang="zh-CN" sz="2800">
                <a:latin typeface="Times New Roman" panose="02020603050405020304" pitchFamily="18" charset="0"/>
              </a:rPr>
              <a:t>7. Mary thinks her friends should be the    </a:t>
            </a:r>
          </a:p>
          <a:p>
            <a:pPr marL="342900" indent="-342900">
              <a:lnSpc>
                <a:spcPct val="130000"/>
              </a:lnSpc>
            </a:pPr>
            <a:r>
              <a:rPr lang="en-US" altLang="zh-CN" sz="2800">
                <a:latin typeface="Times New Roman" panose="02020603050405020304" pitchFamily="18" charset="0"/>
              </a:rPr>
              <a:t>    same as her.</a:t>
            </a:r>
            <a:endParaRPr lang="en-US" altLang="zh-CN" sz="2800"/>
          </a:p>
          <a:p>
            <a:pPr marL="342900" indent="-342900">
              <a:lnSpc>
                <a:spcPct val="130000"/>
              </a:lnSpc>
            </a:pPr>
            <a:r>
              <a:rPr lang="en-US" altLang="zh-CN" sz="2800">
                <a:latin typeface="Times New Roman" panose="02020603050405020304" pitchFamily="18" charset="0"/>
              </a:rPr>
              <a:t>8. Carol broke her arm last year and Mary  </a:t>
            </a:r>
          </a:p>
          <a:p>
            <a:pPr marL="342900" indent="-342900">
              <a:lnSpc>
                <a:spcPct val="130000"/>
              </a:lnSpc>
            </a:pPr>
            <a:r>
              <a:rPr lang="en-US" altLang="zh-CN" sz="2800">
                <a:latin typeface="Times New Roman" panose="02020603050405020304" pitchFamily="18" charset="0"/>
              </a:rPr>
              <a:t>    made her feel better.</a:t>
            </a:r>
            <a:endParaRPr lang="en-US" altLang="zh-CN" sz="2800">
              <a:latin typeface="Times New Roman" panose="02020603050405020304" pitchFamily="18" charset="0"/>
              <a:cs typeface="Times New Roman" panose="02020603050405020304" pitchFamily="18" charset="0"/>
            </a:endParaRPr>
          </a:p>
        </p:txBody>
      </p:sp>
      <p:sp>
        <p:nvSpPr>
          <p:cNvPr id="9" name="Text Box 6"/>
          <p:cNvSpPr txBox="1">
            <a:spLocks noChangeArrowheads="1"/>
          </p:cNvSpPr>
          <p:nvPr/>
        </p:nvSpPr>
        <p:spPr bwMode="auto">
          <a:xfrm>
            <a:off x="6477000" y="2133600"/>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F</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10" name="Text Box 7"/>
          <p:cNvSpPr txBox="1">
            <a:spLocks noChangeArrowheads="1"/>
          </p:cNvSpPr>
          <p:nvPr/>
        </p:nvSpPr>
        <p:spPr bwMode="auto">
          <a:xfrm>
            <a:off x="7239000" y="1600200"/>
            <a:ext cx="404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T</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11" name="Text Box 9"/>
          <p:cNvSpPr txBox="1">
            <a:spLocks noChangeArrowheads="1"/>
          </p:cNvSpPr>
          <p:nvPr/>
        </p:nvSpPr>
        <p:spPr bwMode="auto">
          <a:xfrm>
            <a:off x="2895600" y="3276600"/>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F</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12" name="Text Box 10"/>
          <p:cNvSpPr txBox="1">
            <a:spLocks noChangeArrowheads="1"/>
          </p:cNvSpPr>
          <p:nvPr/>
        </p:nvSpPr>
        <p:spPr bwMode="auto">
          <a:xfrm>
            <a:off x="4186238" y="4419600"/>
            <a:ext cx="3857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F</a:t>
            </a:r>
            <a:endParaRPr lang="en-US" altLang="zh-CN" sz="28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1140</Words>
  <Application>Microsoft Office PowerPoint</Application>
  <PresentationFormat>全屏显示(4:3)</PresentationFormat>
  <Paragraphs>135</Paragraphs>
  <Slides>18</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黑体</vt:lpstr>
      <vt:lpstr>华文楷体</vt:lpstr>
      <vt:lpstr>隶书</vt:lpstr>
      <vt:lpstr>宋体</vt:lpstr>
      <vt:lpstr>微软雅黑</vt:lpstr>
      <vt:lpstr>Arial</vt:lpstr>
      <vt:lpstr>Calibri</vt:lpstr>
      <vt:lpstr>Franklin Gothic Book</vt:lpstr>
      <vt:lpstr>Franklin Gothic Medium</vt:lpstr>
      <vt:lpstr>Times New Roman</vt:lpstr>
      <vt:lpstr>Wingdings 2</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2016-08-01T07:47:00Z</dcterms:created>
  <dcterms:modified xsi:type="dcterms:W3CDTF">2023-01-16T15:20:45Z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25308CC16E534F89BE9C79FD7FAF9813</vt:lpwstr>
  </property>
  <property fmtid="{A09F084E-AD41-489F-8076-AA5BE3082BCA}" pid="100">
    <vt:ui4>5</vt:ui4>
  </property>
  <property fmtid="{64440492-4C8B-11D1-8B70-080036B11A03}" pid="11">
    <vt:lpwstr>www.2ppt.com-爱PPT提供资源下载</vt:lpwstr>
  </property>
</Properties>
</file>