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22" r:id="rId2"/>
    <p:sldId id="347" r:id="rId3"/>
    <p:sldId id="346" r:id="rId4"/>
    <p:sldId id="348" r:id="rId5"/>
    <p:sldId id="349" r:id="rId6"/>
    <p:sldId id="297" r:id="rId7"/>
    <p:sldId id="352" r:id="rId8"/>
    <p:sldId id="353" r:id="rId9"/>
    <p:sldId id="300" r:id="rId10"/>
    <p:sldId id="301" r:id="rId11"/>
    <p:sldId id="302" r:id="rId12"/>
    <p:sldId id="392" r:id="rId13"/>
    <p:sldId id="393" r:id="rId14"/>
    <p:sldId id="285" r:id="rId15"/>
    <p:sldId id="371" r:id="rId16"/>
    <p:sldId id="372" r:id="rId17"/>
    <p:sldId id="373" r:id="rId18"/>
    <p:sldId id="374" r:id="rId19"/>
    <p:sldId id="375" r:id="rId20"/>
    <p:sldId id="376" r:id="rId21"/>
    <p:sldId id="387" r:id="rId22"/>
    <p:sldId id="388" r:id="rId23"/>
    <p:sldId id="369" r:id="rId24"/>
    <p:sldId id="370" r:id="rId25"/>
    <p:sldId id="390" r:id="rId26"/>
    <p:sldId id="389" r:id="rId2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Book Antiqua" panose="02040602050305030304" pitchFamily="18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Book Antiqua" panose="02040602050305030304" pitchFamily="18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Book Antiqua" panose="02040602050305030304" pitchFamily="18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Book Antiqua" panose="02040602050305030304" pitchFamily="18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Book Antiqua" panose="0204060205030503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008000"/>
    <a:srgbClr val="FF0066"/>
    <a:srgbClr val="F1D76B"/>
    <a:srgbClr val="296165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6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125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D45AFA4-C2E6-4611-88F2-01EEE2F75EBC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45AFA4-C2E6-4611-88F2-01EEE2F75EB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7FEC05-BA27-4035-A823-423A19485516}" type="datetimeFigureOut">
              <a:rPr lang="zh-CN" altLang="en-US" smtClean="0"/>
              <a:t>2023-01-16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69E43-5221-451D-BF6C-D0BB8927EA4A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606466-155C-49C6-B8F8-A3679A55AFC6}" type="datetimeFigureOut">
              <a:rPr lang="zh-CN" altLang="en-US" smtClean="0"/>
              <a:t>2023-01-16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9263F-D293-47DC-9E2E-C13F92185DC7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203518-49B5-4EDC-B509-6D54D19A9F36}" type="datetimeFigureOut">
              <a:rPr lang="zh-CN" altLang="en-US" smtClean="0"/>
              <a:t>2023-01-16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14207-DA4F-4985-9B7C-A89E29383D4B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8ED214-07C1-4BF0-B6D0-7EEEAC84E0D2}" type="datetimeFigureOut">
              <a:rPr lang="zh-CN" altLang="en-US" smtClean="0"/>
              <a:t>2023-01-16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4E350-8B48-4771-95D9-8FFE717277EA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613072-C100-4F6F-9D12-C19A97E0CDB7}" type="datetimeFigureOut">
              <a:rPr lang="zh-CN" altLang="en-US" smtClean="0"/>
              <a:t>2023-01-16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60CCB-DCF0-4B8D-BE8C-6CC51C121FEE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0A420C-5039-4F2C-8C91-C7422B62D7E9}" type="datetimeFigureOut">
              <a:rPr lang="zh-CN" altLang="en-US" smtClean="0"/>
              <a:t>2023-01-16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88672-DECB-489B-B1E3-DBCE1C0B7601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216710-6A8F-45A5-8A6F-40A4735A554E}" type="datetimeFigureOut">
              <a:rPr lang="zh-CN" altLang="en-US" smtClean="0"/>
              <a:t>2023-01-16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D21B6-1489-497B-B1E2-E4D59AF1C038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200384-1228-4872-A39C-C99572F7E10F}" type="datetimeFigureOut">
              <a:rPr lang="zh-CN" altLang="en-US" smtClean="0"/>
              <a:t>2023-01-16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695A2-D698-4D3D-94EF-EB1E5F78E78F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E86C9B-E2CB-418D-9654-942980984A37}" type="datetimeFigureOut">
              <a:rPr lang="zh-CN" altLang="en-US" smtClean="0"/>
              <a:t>2023-01-16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EEF82-38F3-436B-BD66-6702DB721AC5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90D970-6FD5-457E-896F-0C39FAF81BA0}" type="datetimeFigureOut">
              <a:rPr lang="zh-CN" altLang="en-US" smtClean="0"/>
              <a:t>2023-01-16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8DE28-6879-412D-853D-A5D331439A8D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401D7C-B3AA-4BC0-9E86-0624F9004013}" type="datetimeFigureOut">
              <a:rPr lang="zh-CN" altLang="en-US" smtClean="0"/>
              <a:t>2023-01-16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5AE88-CA2B-453A-8345-30FFEB81A3C1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fld id="{5E79C046-960A-4E65-8D58-DC8AECB41195}" type="datetimeFigureOut">
              <a:rPr lang="zh-CN" altLang="en-US" smtClean="0"/>
              <a:t>2023-01-16</a:t>
            </a:fld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96FA8F0-AA03-4295-A76C-ECED1D5A9522}" type="slidenum">
              <a:rPr lang="zh-CN" altLang="en-US"/>
              <a:t>‹#›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Administrator\&#26700;&#38754;\Unit5%20Topic2\&#35838;&#20214;\SectionC&#21442;&#32771;&#35838;&#20214;\SectionC&#35838;&#25991;&#24405;&#38899;1a.mp3" TargetMode="External"/><Relationship Id="rId1" Type="http://schemas.microsoft.com/office/2007/relationships/media" Target="file:///C:\Documents%20and%20Settings\Administrator\&#26700;&#38754;\Unit5%20Topic2\&#35838;&#20214;\SectionC&#21442;&#32771;&#35838;&#20214;\SectionC&#35838;&#25991;&#24405;&#38899;1a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052736"/>
            <a:ext cx="9144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Tx/>
              <a:buNone/>
              <a:defRPr/>
            </a:pPr>
            <a:r>
              <a:rPr lang="en-US" altLang="zh-CN" sz="4000" b="1" dirty="0" smtClean="0">
                <a:solidFill>
                  <a:srgbClr val="0000FF"/>
                </a:solidFill>
                <a:latin typeface="+mn-lt"/>
              </a:rPr>
              <a:t>Unit 5 Topic 2</a:t>
            </a:r>
          </a:p>
          <a:p>
            <a:pPr algn="ctr">
              <a:buFontTx/>
              <a:buNone/>
              <a:defRPr/>
            </a:pPr>
            <a:r>
              <a:rPr lang="en-US" altLang="zh-CN" sz="4000" b="1" dirty="0" smtClean="0">
                <a:solidFill>
                  <a:srgbClr val="0000FF"/>
                </a:solidFill>
                <a:latin typeface="+mn-lt"/>
              </a:rPr>
              <a:t> </a:t>
            </a:r>
            <a:endParaRPr lang="en-US" altLang="zh-CN" sz="4000" b="1" dirty="0">
              <a:solidFill>
                <a:srgbClr val="0000FF"/>
              </a:solidFill>
              <a:latin typeface="+mn-lt"/>
            </a:endParaRPr>
          </a:p>
          <a:p>
            <a:pPr algn="ctr">
              <a:buFontTx/>
              <a:buNone/>
              <a:defRPr/>
            </a:pPr>
            <a:r>
              <a:rPr lang="en-US" altLang="zh-CN" sz="4000" b="1" dirty="0">
                <a:solidFill>
                  <a:srgbClr val="0000FF"/>
                </a:solidFill>
                <a:latin typeface="+mn-lt"/>
              </a:rPr>
              <a:t>A few students are running around the playground.</a:t>
            </a:r>
          </a:p>
          <a:p>
            <a:pPr algn="ctr">
              <a:buFontTx/>
              <a:buNone/>
              <a:defRPr/>
            </a:pPr>
            <a:endParaRPr lang="en-US" altLang="zh-CN" sz="4000" b="1" dirty="0">
              <a:latin typeface="+mn-lt"/>
            </a:endParaRPr>
          </a:p>
          <a:p>
            <a:pPr algn="ctr">
              <a:buFontTx/>
              <a:buNone/>
              <a:defRPr/>
            </a:pPr>
            <a:r>
              <a:rPr lang="en-US" altLang="zh-CN" sz="4000" b="1" dirty="0">
                <a:latin typeface="+mn-lt"/>
              </a:rPr>
              <a:t>Section C</a:t>
            </a:r>
            <a:endParaRPr lang="zh-CN" altLang="en-US" sz="4000" b="1" dirty="0">
              <a:latin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896947" y="5383747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828749" y="1340768"/>
            <a:ext cx="75596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latin typeface="Times New Roman" panose="02020603050405020304" pitchFamily="18" charset="0"/>
              </a:rPr>
              <a:t>         </a:t>
            </a:r>
            <a:r>
              <a:rPr lang="en-US" altLang="zh-CN" sz="3200" b="1" dirty="0">
                <a:latin typeface="Times New Roman" panose="02020603050405020304" pitchFamily="18" charset="0"/>
              </a:rPr>
              <a:t>(</a:t>
            </a:r>
            <a:r>
              <a:rPr lang="en-US" altLang="zh-CN" sz="3200" b="1" i="1" dirty="0">
                <a:latin typeface="Times New Roman" panose="02020603050405020304" pitchFamily="18" charset="0"/>
              </a:rPr>
              <a:t>In the gym</a:t>
            </a:r>
            <a:r>
              <a:rPr lang="en-US" altLang="zh-CN" sz="3200" b="1" dirty="0">
                <a:latin typeface="Times New Roman" panose="02020603050405020304" pitchFamily="18" charset="0"/>
              </a:rPr>
              <a:t>) Three students </a:t>
            </a:r>
          </a:p>
          <a:p>
            <a:pPr>
              <a:lnSpc>
                <a:spcPct val="12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are swimming in the swimming pool.</a:t>
            </a:r>
          </a:p>
          <a:p>
            <a:pPr>
              <a:lnSpc>
                <a:spcPct val="120000"/>
              </a:lnSpc>
            </a:pPr>
            <a:r>
              <a:rPr lang="zh-CN" altLang="en-US" sz="3200" b="1" dirty="0">
                <a:latin typeface="Times New Roman" panose="02020603050405020304" pitchFamily="18" charset="0"/>
              </a:rPr>
              <a:t>What about the girls over there? Oh! They are dancing. But Helen isn't dancing with them. She is playing ping-pong with </a:t>
            </a:r>
            <a:r>
              <a:rPr lang="en-US" altLang="zh-CN" sz="3200" b="1" dirty="0">
                <a:latin typeface="Times New Roman" panose="02020603050405020304" pitchFamily="18" charset="0"/>
              </a:rPr>
              <a:t>A</a:t>
            </a:r>
            <a:r>
              <a:rPr lang="zh-CN" altLang="en-US" sz="3200" b="1" dirty="0">
                <a:latin typeface="Times New Roman" panose="02020603050405020304" pitchFamily="18" charset="0"/>
              </a:rPr>
              <a:t>nn.</a:t>
            </a:r>
            <a:endParaRPr lang="zh-CN" altLang="en-US" sz="3200" b="1" dirty="0">
              <a:solidFill>
                <a:srgbClr val="99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900187" y="2564730"/>
            <a:ext cx="2520950" cy="15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5940499" y="3717255"/>
            <a:ext cx="2303463" cy="15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1836812" y="3717255"/>
            <a:ext cx="2087562" cy="15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3564012" y="4364955"/>
            <a:ext cx="1728787" cy="15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animBg="1"/>
      <p:bldP spid="16388" grpId="0" animBg="1"/>
      <p:bldP spid="16389" grpId="0" animBg="1"/>
      <p:bldP spid="1639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13-1a-3 副本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3284538"/>
            <a:ext cx="2590800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23850" y="3213100"/>
            <a:ext cx="5905500" cy="350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What are Jane and Maria doing? They are talking. Where is Sally? Aha, she is cleaning the blackboard at the back of the classroom.</a:t>
            </a:r>
            <a:endParaRPr lang="en-US" altLang="zh-CN" sz="3200" b="1">
              <a:solidFill>
                <a:srgbClr val="9900FF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zh-CN" altLang="en-US" sz="3200">
              <a:latin typeface="Times New Roman" panose="02020603050405020304" pitchFamily="18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23850" y="188913"/>
            <a:ext cx="8424863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latin typeface="Times New Roman" panose="02020603050405020304" pitchFamily="18" charset="0"/>
              </a:rPr>
              <a:t>     </a:t>
            </a:r>
            <a:r>
              <a:rPr lang="en-US" altLang="zh-CN" sz="3200" b="1">
                <a:latin typeface="Times New Roman" panose="02020603050405020304" pitchFamily="18" charset="0"/>
                <a:ea typeface="BatangChe" pitchFamily="49" charset="-127"/>
              </a:rPr>
              <a:t>(</a:t>
            </a:r>
            <a:r>
              <a:rPr lang="en-US" altLang="zh-CN" sz="3200" b="1" i="1">
                <a:latin typeface="Times New Roman" panose="02020603050405020304" pitchFamily="18" charset="0"/>
                <a:ea typeface="BatangChe" pitchFamily="49" charset="-127"/>
              </a:rPr>
              <a:t>In the classroom</a:t>
            </a:r>
            <a:r>
              <a:rPr lang="en-US" altLang="zh-CN" sz="3200" b="1">
                <a:latin typeface="Times New Roman" panose="02020603050405020304" pitchFamily="18" charset="0"/>
                <a:ea typeface="BatangChe" pitchFamily="49" charset="-127"/>
              </a:rPr>
              <a:t>) </a:t>
            </a:r>
            <a:r>
              <a:rPr lang="zh-CN" altLang="en-US" sz="3200" b="1">
                <a:latin typeface="Times New Roman" panose="02020603050405020304" pitchFamily="18" charset="0"/>
              </a:rPr>
              <a:t>L</a:t>
            </a:r>
            <a:r>
              <a:rPr lang="en-US" altLang="zh-CN" sz="3200" b="1">
                <a:latin typeface="Times New Roman" panose="02020603050405020304" pitchFamily="18" charset="0"/>
                <a:ea typeface="BatangChe" pitchFamily="49" charset="-127"/>
              </a:rPr>
              <a:t>ook at </a:t>
            </a:r>
            <a:r>
              <a:rPr lang="zh-CN" altLang="en-US" sz="3200" b="1">
                <a:latin typeface="Times New Roman" panose="02020603050405020304" pitchFamily="18" charset="0"/>
              </a:rPr>
              <a:t>your </a:t>
            </a:r>
            <a:r>
              <a:rPr lang="en-US" altLang="zh-CN" sz="3200" b="1">
                <a:latin typeface="Times New Roman" panose="02020603050405020304" pitchFamily="18" charset="0"/>
                <a:ea typeface="BatangChe" pitchFamily="49" charset="-127"/>
              </a:rPr>
              <a:t>class</a:t>
            </a:r>
            <a:r>
              <a:rPr lang="zh-CN" altLang="en-US" sz="3200" b="1">
                <a:latin typeface="Times New Roman" panose="02020603050405020304" pitchFamily="18" charset="0"/>
              </a:rPr>
              <a:t>mates</a:t>
            </a:r>
            <a:r>
              <a:rPr lang="en-US" altLang="zh-CN" sz="3200" b="1">
                <a:latin typeface="Times New Roman" panose="02020603050405020304" pitchFamily="18" charset="0"/>
                <a:ea typeface="BatangChe" pitchFamily="49" charset="-127"/>
              </a:rPr>
              <a:t>. </a:t>
            </a:r>
            <a:r>
              <a:rPr lang="zh-CN" altLang="en-US" sz="3200" b="1">
                <a:latin typeface="Times New Roman" panose="02020603050405020304" pitchFamily="18" charset="0"/>
              </a:rPr>
              <a:t>They are not having lessons. </a:t>
            </a:r>
            <a:r>
              <a:rPr lang="en-US" altLang="zh-CN" sz="3200" b="1">
                <a:latin typeface="Times New Roman" panose="02020603050405020304" pitchFamily="18" charset="0"/>
                <a:ea typeface="BatangChe" pitchFamily="49" charset="-127"/>
              </a:rPr>
              <a:t>Kangkang is reading English </a:t>
            </a:r>
            <a:r>
              <a:rPr lang="zh-CN" altLang="en-US" sz="3200" b="1">
                <a:latin typeface="Times New Roman" panose="02020603050405020304" pitchFamily="18" charset="0"/>
              </a:rPr>
              <a:t>newspapers</a:t>
            </a:r>
            <a:r>
              <a:rPr lang="en-US" altLang="zh-CN" sz="3200" b="1">
                <a:latin typeface="Times New Roman" panose="02020603050405020304" pitchFamily="18" charset="0"/>
                <a:ea typeface="BatangChe" pitchFamily="49" charset="-127"/>
              </a:rPr>
              <a:t>. Michael is doing his homework. Is Wang Wei doing his homework, too? Oh</a:t>
            </a:r>
            <a:r>
              <a:rPr lang="zh-CN" altLang="en-US" sz="3200" b="1">
                <a:latin typeface="Times New Roman" panose="02020603050405020304" pitchFamily="18" charset="0"/>
              </a:rPr>
              <a:t>,</a:t>
            </a:r>
            <a:r>
              <a:rPr lang="en-US" altLang="zh-CN" sz="3200" b="1">
                <a:latin typeface="Times New Roman" panose="02020603050405020304" pitchFamily="18" charset="0"/>
                <a:ea typeface="BatangChe" pitchFamily="49" charset="-127"/>
              </a:rPr>
              <a:t> </a:t>
            </a:r>
            <a:r>
              <a:rPr lang="zh-CN" altLang="en-US" sz="3200" b="1">
                <a:latin typeface="Times New Roman" panose="02020603050405020304" pitchFamily="18" charset="0"/>
              </a:rPr>
              <a:t>n</a:t>
            </a:r>
            <a:r>
              <a:rPr lang="en-US" altLang="zh-CN" sz="3200" b="1">
                <a:latin typeface="Times New Roman" panose="02020603050405020304" pitchFamily="18" charset="0"/>
                <a:ea typeface="BatangChe" pitchFamily="49" charset="-127"/>
              </a:rPr>
              <a:t>o</a:t>
            </a:r>
            <a:r>
              <a:rPr lang="zh-CN" altLang="en-US" sz="3200" b="1">
                <a:latin typeface="Times New Roman" panose="02020603050405020304" pitchFamily="18" charset="0"/>
              </a:rPr>
              <a:t>! H</a:t>
            </a:r>
            <a:r>
              <a:rPr lang="en-US" altLang="zh-CN" sz="3200" b="1">
                <a:latin typeface="Times New Roman" panose="02020603050405020304" pitchFamily="18" charset="0"/>
                <a:ea typeface="BatangChe" pitchFamily="49" charset="-127"/>
              </a:rPr>
              <a:t>e is writing a letter. </a:t>
            </a:r>
            <a:endParaRPr lang="en-US" altLang="zh-CN" sz="3200" b="1">
              <a:solidFill>
                <a:srgbClr val="99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2916238" y="2565400"/>
            <a:ext cx="367347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1549400" y="3860800"/>
            <a:ext cx="417512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1403350" y="4437063"/>
            <a:ext cx="1728788" cy="1587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5219700" y="3141663"/>
            <a:ext cx="180022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6732588" y="1989138"/>
            <a:ext cx="1728787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1836738" y="5013325"/>
            <a:ext cx="208915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V="1">
            <a:off x="396875" y="2060575"/>
            <a:ext cx="1295400" cy="15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V="1">
            <a:off x="1387475" y="1412875"/>
            <a:ext cx="2465388" cy="317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 flipV="1">
            <a:off x="7235825" y="1412875"/>
            <a:ext cx="57785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17414" grpId="0" animBg="1"/>
      <p:bldP spid="17415" grpId="0" animBg="1"/>
      <p:bldP spid="17416" grpId="0" animBg="1"/>
      <p:bldP spid="17417" grpId="0" animBg="1"/>
      <p:bldP spid="17418" grpId="0" animBg="1"/>
      <p:bldP spid="17419" grpId="0" animBg="1"/>
      <p:bldP spid="17420" grpId="0" animBg="1"/>
      <p:bldP spid="174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828675" y="2132856"/>
            <a:ext cx="7272338" cy="30003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Grammar (Present Continuous)</a:t>
            </a:r>
          </a:p>
          <a:p>
            <a:pPr>
              <a:lnSpc>
                <a:spcPct val="90000"/>
              </a:lnSpc>
            </a:pP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现在进行时表示正在发生或进行的动作。谓语动词形式为："be(am/is/are) + v.-ing"。 </a:t>
            </a:r>
          </a:p>
          <a:p>
            <a:pPr>
              <a:lnSpc>
                <a:spcPct val="90000"/>
              </a:lnSpc>
            </a:pPr>
            <a:endParaRPr lang="zh-CN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1813" y="785813"/>
            <a:ext cx="2786062" cy="7080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4000" b="1" dirty="0">
                <a:solidFill>
                  <a:srgbClr val="FF00FF"/>
                </a:solidFill>
              </a:rPr>
              <a:t>Key points</a:t>
            </a:r>
            <a:endParaRPr lang="zh-CN" altLang="en-US" sz="4000" b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"/>
          <p:cNvSpPr>
            <a:spLocks noChangeArrowheads="1"/>
          </p:cNvSpPr>
          <p:nvPr/>
        </p:nvSpPr>
        <p:spPr bwMode="auto">
          <a:xfrm>
            <a:off x="1643063" y="857250"/>
            <a:ext cx="6143625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New phrases:</a:t>
            </a:r>
            <a:endParaRPr lang="en-US" altLang="zh-CN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zh-CN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show sb. around</a:t>
            </a:r>
          </a:p>
          <a:p>
            <a:pPr>
              <a:lnSpc>
                <a:spcPct val="90000"/>
              </a:lnSpc>
            </a:pP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 few</a:t>
            </a:r>
          </a:p>
          <a:p>
            <a:pPr>
              <a:lnSpc>
                <a:spcPct val="90000"/>
              </a:lnSpc>
            </a:pP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have a soccer game</a:t>
            </a:r>
          </a:p>
          <a:p>
            <a:pPr>
              <a:lnSpc>
                <a:spcPct val="90000"/>
              </a:lnSpc>
            </a:pP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play ping-pong</a:t>
            </a:r>
          </a:p>
          <a:p>
            <a:pPr>
              <a:lnSpc>
                <a:spcPct val="90000"/>
              </a:lnSpc>
            </a:pP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have lessons/classes</a:t>
            </a:r>
          </a:p>
          <a:p>
            <a:pPr>
              <a:lnSpc>
                <a:spcPct val="90000"/>
              </a:lnSpc>
            </a:pP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write a letter</a:t>
            </a:r>
          </a:p>
          <a:p>
            <a:pPr>
              <a:lnSpc>
                <a:spcPct val="90000"/>
              </a:lnSpc>
            </a:pP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clean the blackboard</a:t>
            </a:r>
          </a:p>
          <a:p>
            <a:pPr>
              <a:lnSpc>
                <a:spcPct val="90000"/>
              </a:lnSpc>
            </a:pP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at the back of  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50825" y="346075"/>
            <a:ext cx="864235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Read 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1a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and match the activities with the students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95288" y="1844675"/>
            <a:ext cx="2808287" cy="4237038"/>
          </a:xfrm>
          <a:prstGeom prst="rect">
            <a:avLst/>
          </a:prstGeom>
          <a:solidFill>
            <a:srgbClr val="FFFF99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some students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a few students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latin typeface="Times New Roman" panose="02020603050405020304" pitchFamily="18" charset="0"/>
              </a:rPr>
              <a:t>Helen and Ann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three students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Kangkang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Sally 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067175" y="1857375"/>
            <a:ext cx="4826000" cy="4235450"/>
          </a:xfrm>
          <a:prstGeom prst="rect">
            <a:avLst/>
          </a:prstGeom>
          <a:solidFill>
            <a:schemeClr val="folHlink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latin typeface="Times New Roman" panose="02020603050405020304" pitchFamily="18" charset="0"/>
              </a:rPr>
              <a:t>play ping-pong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latin typeface="Times New Roman" panose="02020603050405020304" pitchFamily="18" charset="0"/>
              </a:rPr>
              <a:t>swim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run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clean the blackboard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read English </a:t>
            </a:r>
            <a:r>
              <a:rPr lang="zh-CN" altLang="en-US" sz="3200" b="1">
                <a:latin typeface="Times New Roman" panose="02020603050405020304" pitchFamily="18" charset="0"/>
              </a:rPr>
              <a:t>newspapers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have a soccer game</a:t>
            </a:r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3060700" y="2276475"/>
            <a:ext cx="1006475" cy="36004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3060700" y="2925763"/>
            <a:ext cx="1079500" cy="6477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 flipV="1">
            <a:off x="2987675" y="2349500"/>
            <a:ext cx="1152525" cy="11509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 flipV="1">
            <a:off x="2987675" y="3068638"/>
            <a:ext cx="1152525" cy="12969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 flipV="1">
            <a:off x="2557463" y="5156200"/>
            <a:ext cx="1584325" cy="15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 flipV="1">
            <a:off x="2124075" y="4508500"/>
            <a:ext cx="2016125" cy="12969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ldLvl="0" animBg="1"/>
      <p:bldP spid="19460" grpId="0" bldLvl="0" animBg="1"/>
      <p:bldP spid="19461" grpId="0" animBg="1"/>
      <p:bldP spid="19462" grpId="0" animBg="1"/>
      <p:bldP spid="19463" grpId="0" animBg="1"/>
      <p:bldP spid="19464" grpId="0" animBg="1"/>
      <p:bldP spid="19465" grpId="0" animBg="1"/>
      <p:bldP spid="1946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152400"/>
            <a:ext cx="7772400" cy="1143000"/>
          </a:xfrm>
        </p:spPr>
        <p:txBody>
          <a:bodyPr/>
          <a:lstStyle/>
          <a:p>
            <a:r>
              <a:rPr lang="zh-CN" altLang="en-US" sz="3600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Look at the pictures and complete the sentences.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79950" y="1628775"/>
            <a:ext cx="4464050" cy="3889375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sz="3600" b="1" i="1" dirty="0">
                <a:solidFill>
                  <a:srgbClr val="0000FF"/>
                </a:solidFill>
                <a:ea typeface="楷体_GB2312" pitchFamily="49" charset="-122"/>
              </a:rPr>
              <a:t>Example:</a:t>
            </a:r>
          </a:p>
          <a:p>
            <a:pPr>
              <a:buFontTx/>
              <a:buNone/>
            </a:pPr>
            <a:r>
              <a:rPr lang="zh-CN" altLang="en-US" sz="3600" b="1" dirty="0">
                <a:solidFill>
                  <a:srgbClr val="0000FF"/>
                </a:solidFill>
                <a:ea typeface="楷体_GB2312" pitchFamily="49" charset="-122"/>
              </a:rPr>
              <a:t>The boy is </a:t>
            </a:r>
            <a:r>
              <a:rPr lang="zh-CN" altLang="en-US" sz="3600" b="1" dirty="0">
                <a:solidFill>
                  <a:srgbClr val="FF0000"/>
                </a:solidFill>
                <a:ea typeface="楷体_GB2312" pitchFamily="49" charset="-122"/>
              </a:rPr>
              <a:t>draw</a:t>
            </a:r>
            <a:r>
              <a:rPr lang="zh-CN" altLang="en-US" sz="3600" b="1" dirty="0">
                <a:solidFill>
                  <a:srgbClr val="0000FF"/>
                </a:solidFill>
                <a:ea typeface="楷体_GB2312" pitchFamily="49" charset="-122"/>
              </a:rPr>
              <a:t>ing  </a:t>
            </a:r>
            <a:r>
              <a:rPr lang="zh-CN" altLang="en-US" sz="3600" b="1" dirty="0">
                <a:solidFill>
                  <a:srgbClr val="FF0000"/>
                </a:solidFill>
                <a:ea typeface="楷体_GB2312" pitchFamily="49" charset="-122"/>
              </a:rPr>
              <a:t>pictures.</a:t>
            </a:r>
          </a:p>
          <a:p>
            <a:pPr>
              <a:buFontTx/>
              <a:buNone/>
            </a:pPr>
            <a:r>
              <a:rPr lang="zh-CN" altLang="en-US" sz="3600" b="1" dirty="0">
                <a:solidFill>
                  <a:srgbClr val="0000FF"/>
                </a:solidFill>
                <a:ea typeface="楷体_GB2312" pitchFamily="49" charset="-122"/>
              </a:rPr>
              <a:t>He isn't cleaning the blackboard.</a:t>
            </a:r>
          </a:p>
        </p:txBody>
      </p:sp>
      <p:pic>
        <p:nvPicPr>
          <p:cNvPr id="16388" name="Picture 4" descr="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484313"/>
            <a:ext cx="3514725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7-5-1-17 副本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1071563"/>
            <a:ext cx="5040313" cy="310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116013" y="4508500"/>
            <a:ext cx="755967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1. The girl _______ her homework.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She _____________ a letter.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203575" y="4508500"/>
            <a:ext cx="18161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is doing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484438" y="5157788"/>
            <a:ext cx="3097212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isn’t writing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21508" grpId="0"/>
      <p:bldP spid="2150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539750" y="4724400"/>
            <a:ext cx="860425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2. The girls ___________ oranges.</a:t>
            </a:r>
          </a:p>
          <a:p>
            <a:pPr marL="342900" indent="-342900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They _______________ orange juice.</a:t>
            </a:r>
          </a:p>
        </p:txBody>
      </p:sp>
      <p:pic>
        <p:nvPicPr>
          <p:cNvPr id="18435" name="Picture 4" descr="7-5-1-15 副本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1000125"/>
            <a:ext cx="5832475" cy="318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116263" y="4652963"/>
            <a:ext cx="3455987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are eating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2268538" y="5373688"/>
            <a:ext cx="3744912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aren’t drinking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22533" grpId="0"/>
      <p:bldP spid="225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692275" y="4827588"/>
            <a:ext cx="626427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3. I _____________ to music.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I ________________ a song.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2484438" y="4827588"/>
            <a:ext cx="3455987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am listening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484438" y="5445125"/>
            <a:ext cx="3240087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am not singing</a:t>
            </a:r>
          </a:p>
        </p:txBody>
      </p:sp>
      <p:pic>
        <p:nvPicPr>
          <p:cNvPr id="19461" name="Picture 6" descr="p14-2-4 副本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63" y="1143000"/>
            <a:ext cx="4681537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23556" grpId="0"/>
      <p:bldP spid="2355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185863" y="4756150"/>
            <a:ext cx="68421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4. The man ______________ TV.</a:t>
            </a:r>
          </a:p>
          <a:p>
            <a:pPr marL="342900" indent="-342900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He __________ on a computer.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617913" y="4684713"/>
            <a:ext cx="3455987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isn’t watching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484438" y="5373688"/>
            <a:ext cx="23050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is playing</a:t>
            </a:r>
          </a:p>
        </p:txBody>
      </p:sp>
      <p:pic>
        <p:nvPicPr>
          <p:cNvPr id="20485" name="Picture 6" descr="7-5-1-14 副本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1000125"/>
            <a:ext cx="5000625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24580" grpId="0"/>
      <p:bldP spid="2458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924300" y="2205038"/>
            <a:ext cx="720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3600" b="1">
              <a:latin typeface="Arial" panose="020B0604020202020204" pitchFamily="34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6011863" y="1989138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3600" b="1">
              <a:latin typeface="Arial" panose="020B0604020202020204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995738" y="2205038"/>
            <a:ext cx="184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3200">
              <a:latin typeface="Arial" panose="020B0604020202020204" pitchFamily="34" charset="0"/>
            </a:endParaRPr>
          </a:p>
        </p:txBody>
      </p:sp>
      <p:pic>
        <p:nvPicPr>
          <p:cNvPr id="3077" name="Picture 5" descr="103713090103325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775" y="3284538"/>
            <a:ext cx="3348038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曲线 412"/>
          <p:cNvSpPr>
            <a:spLocks noChangeArrowheads="1"/>
          </p:cNvSpPr>
          <p:nvPr/>
        </p:nvSpPr>
        <p:spPr bwMode="auto">
          <a:xfrm rot="1260000">
            <a:off x="3454400" y="2705100"/>
            <a:ext cx="1027113" cy="1100138"/>
          </a:xfrm>
          <a:custGeom>
            <a:avLst/>
            <a:gdLst>
              <a:gd name="T0" fmla="*/ 0 w 21600"/>
              <a:gd name="T1" fmla="*/ 1100138 h 21600"/>
              <a:gd name="T2" fmla="*/ 1027113 w 21600"/>
              <a:gd name="T3" fmla="*/ 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21600"/>
                </a:moveTo>
                <a:cubicBezTo>
                  <a:pt x="3598" y="18001"/>
                  <a:pt x="18001" y="3598"/>
                  <a:pt x="21600" y="0"/>
                </a:cubicBezTo>
              </a:path>
            </a:pathLst>
          </a:custGeom>
          <a:noFill/>
          <a:ln w="63500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079" name="曲线 412"/>
          <p:cNvSpPr>
            <a:spLocks noChangeArrowheads="1"/>
          </p:cNvSpPr>
          <p:nvPr/>
        </p:nvSpPr>
        <p:spPr bwMode="auto">
          <a:xfrm rot="-60000">
            <a:off x="1970088" y="2876550"/>
            <a:ext cx="2770187" cy="2655888"/>
          </a:xfrm>
          <a:custGeom>
            <a:avLst/>
            <a:gdLst>
              <a:gd name="T0" fmla="*/ 0 w 21600"/>
              <a:gd name="T1" fmla="*/ 2655888 h 21600"/>
              <a:gd name="T2" fmla="*/ 2770187 w 21600"/>
              <a:gd name="T3" fmla="*/ 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21600"/>
                </a:moveTo>
                <a:cubicBezTo>
                  <a:pt x="3598" y="18001"/>
                  <a:pt x="18001" y="3598"/>
                  <a:pt x="21600" y="0"/>
                </a:cubicBezTo>
              </a:path>
            </a:pathLst>
          </a:custGeom>
          <a:noFill/>
          <a:ln w="63500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4357688" y="2428875"/>
            <a:ext cx="4657725" cy="9540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What are they doing </a:t>
            </a:r>
            <a:r>
              <a:rPr lang="zh-CN" alt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now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?</a:t>
            </a:r>
          </a:p>
          <a:p>
            <a:pPr>
              <a:buFontTx/>
              <a:buNone/>
              <a:defRPr/>
            </a:pP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4787900" y="3213100"/>
            <a:ext cx="40036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They are playing 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ping-pong</a:t>
            </a: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</a:p>
          <a:p>
            <a:pPr eaLnBrk="1" hangingPunct="1"/>
            <a:endParaRPr lang="zh-CN" altLang="en-US" sz="32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8202" name="曲线 412"/>
          <p:cNvSpPr>
            <a:spLocks noChangeArrowheads="1"/>
          </p:cNvSpPr>
          <p:nvPr/>
        </p:nvSpPr>
        <p:spPr bwMode="auto">
          <a:xfrm rot="-1020000">
            <a:off x="950913" y="2982913"/>
            <a:ext cx="512762" cy="823912"/>
          </a:xfrm>
          <a:custGeom>
            <a:avLst/>
            <a:gdLst>
              <a:gd name="T0" fmla="*/ 0 w 21600"/>
              <a:gd name="T1" fmla="*/ 823912 h 21600"/>
              <a:gd name="T2" fmla="*/ 512762 w 21600"/>
              <a:gd name="T3" fmla="*/ 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21600"/>
                </a:moveTo>
                <a:cubicBezTo>
                  <a:pt x="3598" y="18001"/>
                  <a:pt x="18001" y="3598"/>
                  <a:pt x="21600" y="0"/>
                </a:cubicBezTo>
              </a:path>
            </a:pathLst>
          </a:custGeom>
          <a:noFill/>
          <a:ln w="63500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258763" y="1355725"/>
            <a:ext cx="37115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What is he doing?</a:t>
            </a:r>
          </a:p>
          <a:p>
            <a:pPr eaLnBrk="1" hangingPunct="1"/>
            <a:endParaRPr lang="zh-CN" altLang="en-US" sz="32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252413" y="1917700"/>
            <a:ext cx="400208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He is 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sit</a:t>
            </a: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ting and watching.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 bldLvl="0"/>
      <p:bldP spid="8202" grpId="0" animBg="1"/>
      <p:bldP spid="8203" grpId="0" bldLvl="0"/>
      <p:bldP spid="8204" grpId="0" bldLvl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684213" y="4797425"/>
            <a:ext cx="8135937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5. The students _____________ games.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They __________ an English class.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851275" y="4724400"/>
            <a:ext cx="3529013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aren’t playing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2339975" y="5373688"/>
            <a:ext cx="3097213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are having</a:t>
            </a:r>
          </a:p>
        </p:txBody>
      </p:sp>
      <p:pic>
        <p:nvPicPr>
          <p:cNvPr id="21509" name="Picture 6" descr="p14-2-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5938" y="714375"/>
            <a:ext cx="54737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25604" grpId="0"/>
      <p:bldP spid="2560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3608" y="980728"/>
            <a:ext cx="7772400" cy="1143000"/>
          </a:xfrm>
        </p:spPr>
        <p:txBody>
          <a:bodyPr/>
          <a:lstStyle/>
          <a:p>
            <a:r>
              <a:rPr lang="zh-CN" altLang="en-US" sz="3600" dirty="0">
                <a:solidFill>
                  <a:srgbClr val="FF00FF"/>
                </a:solidFill>
                <a:latin typeface="宋体" panose="02010600030101010101" pitchFamily="2" charset="-122"/>
              </a:rPr>
              <a:t>Ask and answer questions with the information in 2a.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11560" y="2564904"/>
            <a:ext cx="8280400" cy="3886200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b="1" i="1" dirty="0">
                <a:solidFill>
                  <a:srgbClr val="0000FF"/>
                </a:solidFill>
                <a:latin typeface="宋体" panose="02010600030101010101" pitchFamily="2" charset="-122"/>
              </a:rPr>
              <a:t>Example:</a:t>
            </a:r>
          </a:p>
          <a:p>
            <a:pPr>
              <a:buFontTx/>
              <a:buNone/>
            </a:pPr>
            <a:r>
              <a:rPr lang="zh-CN" altLang="en-US" b="1" i="1" dirty="0">
                <a:solidFill>
                  <a:srgbClr val="0000FF"/>
                </a:solidFill>
                <a:latin typeface="宋体" panose="02010600030101010101" pitchFamily="2" charset="-122"/>
              </a:rPr>
              <a:t>A: Is the boy cleaning the blackboard?</a:t>
            </a:r>
          </a:p>
          <a:p>
            <a:pPr>
              <a:buFontTx/>
              <a:buNone/>
            </a:pPr>
            <a:r>
              <a:rPr lang="zh-CN" altLang="en-US" b="1" i="1" dirty="0">
                <a:solidFill>
                  <a:srgbClr val="0000FF"/>
                </a:solidFill>
                <a:latin typeface="宋体" panose="02010600030101010101" pitchFamily="2" charset="-122"/>
              </a:rPr>
              <a:t>B: No, he isn't.</a:t>
            </a:r>
          </a:p>
          <a:p>
            <a:pPr>
              <a:buFontTx/>
              <a:buNone/>
            </a:pPr>
            <a:r>
              <a:rPr lang="zh-CN" altLang="en-US" b="1" i="1" dirty="0">
                <a:solidFill>
                  <a:srgbClr val="0000FF"/>
                </a:solidFill>
                <a:latin typeface="宋体" panose="02010600030101010101" pitchFamily="2" charset="-122"/>
              </a:rPr>
              <a:t>A: What is he doing?</a:t>
            </a:r>
          </a:p>
          <a:p>
            <a:pPr>
              <a:buFontTx/>
              <a:buNone/>
            </a:pPr>
            <a:r>
              <a:rPr lang="zh-CN" altLang="en-US" b="1" i="1" dirty="0">
                <a:solidFill>
                  <a:srgbClr val="0000FF"/>
                </a:solidFill>
                <a:latin typeface="宋体" panose="02010600030101010101" pitchFamily="2" charset="-122"/>
              </a:rPr>
              <a:t>B: He is drawing pictures.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87624" y="1700808"/>
            <a:ext cx="7488238" cy="1800225"/>
          </a:xfrm>
          <a:solidFill>
            <a:srgbClr val="D1D1F0"/>
          </a:solidFill>
        </p:spPr>
        <p:txBody>
          <a:bodyPr/>
          <a:lstStyle/>
          <a:p>
            <a:r>
              <a:rPr lang="zh-CN" altLang="en-US" sz="3600" dirty="0">
                <a:solidFill>
                  <a:srgbClr val="FF00FF"/>
                </a:solidFill>
                <a:latin typeface="宋体" panose="02010600030101010101" pitchFamily="2" charset="-122"/>
              </a:rPr>
              <a:t>Observe what your classmates are doing. Then write a short passage to describe them.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85750"/>
            <a:ext cx="7993063" cy="1143000"/>
          </a:xfrm>
        </p:spPr>
        <p:txBody>
          <a:bodyPr/>
          <a:lstStyle/>
          <a:p>
            <a:r>
              <a:rPr lang="zh-CN" altLang="en-US" sz="3600" b="1">
                <a:solidFill>
                  <a:srgbClr val="FF00FF"/>
                </a:solidFill>
              </a:rPr>
              <a:t>Read and complete the sentences.</a:t>
            </a:r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16013" y="1484313"/>
            <a:ext cx="8027987" cy="5491162"/>
          </a:xfrm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2413000" y="1773238"/>
            <a:ext cx="12207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rgbClr val="FF0000"/>
                </a:solidFill>
                <a:latin typeface="Arial" panose="020B0604020202020204" pitchFamily="34" charset="0"/>
              </a:rPr>
              <a:t>Eight 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6613525" y="2276475"/>
            <a:ext cx="1174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rgbClr val="FF0000"/>
                </a:solidFill>
                <a:latin typeface="Arial" panose="020B0604020202020204" pitchFamily="34" charset="0"/>
              </a:rPr>
              <a:t>guest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2471738" y="3498850"/>
            <a:ext cx="11969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rgbClr val="FF0000"/>
                </a:solidFill>
                <a:latin typeface="Arial" panose="020B0604020202020204" pitchFamily="34" charset="0"/>
              </a:rPr>
              <a:t>They 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7169150" y="3500438"/>
            <a:ext cx="10398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rgbClr val="FF0000"/>
                </a:solidFill>
                <a:latin typeface="Arial" panose="020B0604020202020204" pitchFamily="34" charset="0"/>
              </a:rPr>
              <a:t>new 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5622925" y="4005263"/>
            <a:ext cx="1422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rgbClr val="FF0000"/>
                </a:solidFill>
                <a:latin typeface="Arial" panose="020B0604020202020204" pitchFamily="34" charset="0"/>
              </a:rPr>
              <a:t>person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2995613" y="5659438"/>
            <a:ext cx="15573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rgbClr val="FF0000"/>
                </a:solidFill>
                <a:latin typeface="Arial" panose="020B0604020202020204" pitchFamily="34" charset="0"/>
              </a:rPr>
              <a:t>orange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bldLvl="0"/>
      <p:bldP spid="28677" grpId="0" bldLvl="0"/>
      <p:bldP spid="28678" grpId="0" bldLvl="0"/>
      <p:bldP spid="28679" grpId="0" bldLvl="0"/>
      <p:bldP spid="28680" grpId="0" bldLvl="0"/>
      <p:bldP spid="28681" grpId="0" bldLvl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14313" y="333375"/>
            <a:ext cx="8929687" cy="1143000"/>
          </a:xfrm>
        </p:spPr>
        <p:txBody>
          <a:bodyPr/>
          <a:lstStyle/>
          <a:p>
            <a:pPr algn="l"/>
            <a:r>
              <a:rPr lang="zh-CN" altLang="en-US" sz="3200" b="1">
                <a:solidFill>
                  <a:srgbClr val="FF00FF"/>
                </a:solidFill>
              </a:rPr>
              <a:t> Chant and pay attention to the liaison (        ).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3084513" y="1773238"/>
            <a:ext cx="6059487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 dirty="0">
                <a:solidFill>
                  <a:srgbClr val="0000FF"/>
                </a:solidFill>
                <a:latin typeface="GWIPA" pitchFamily="2" charset="2"/>
              </a:rPr>
              <a:t>'</a:t>
            </a:r>
            <a:r>
              <a:rPr lang="zh-CN" altLang="en-US" dirty="0"/>
              <a:t>Here is the </a:t>
            </a:r>
            <a:r>
              <a:rPr lang="zh-CN" altLang="en-US" dirty="0">
                <a:solidFill>
                  <a:srgbClr val="0000FF"/>
                </a:solidFill>
                <a:latin typeface="GWIPA" pitchFamily="2" charset="2"/>
              </a:rPr>
              <a:t>'</a:t>
            </a:r>
            <a:r>
              <a:rPr lang="zh-CN" altLang="en-US" dirty="0"/>
              <a:t>father.</a:t>
            </a:r>
          </a:p>
          <a:p>
            <a:pPr>
              <a:lnSpc>
                <a:spcPct val="90000"/>
              </a:lnSpc>
            </a:pPr>
            <a:r>
              <a:rPr lang="zh-CN" altLang="en-US" dirty="0">
                <a:solidFill>
                  <a:srgbClr val="0000FF"/>
                </a:solidFill>
                <a:latin typeface="GWIPA" pitchFamily="2" charset="2"/>
              </a:rPr>
              <a:t>'</a:t>
            </a:r>
            <a:r>
              <a:rPr lang="zh-CN" altLang="en-US" dirty="0"/>
              <a:t>Here is the </a:t>
            </a:r>
            <a:r>
              <a:rPr lang="zh-CN" altLang="en-US" dirty="0">
                <a:solidFill>
                  <a:srgbClr val="0000FF"/>
                </a:solidFill>
                <a:latin typeface="GWIPA" pitchFamily="2" charset="2"/>
              </a:rPr>
              <a:t>'</a:t>
            </a:r>
            <a:r>
              <a:rPr lang="zh-CN" altLang="en-US" dirty="0"/>
              <a:t>mother.</a:t>
            </a:r>
          </a:p>
          <a:p>
            <a:pPr>
              <a:lnSpc>
                <a:spcPct val="90000"/>
              </a:lnSpc>
            </a:pPr>
            <a:r>
              <a:rPr lang="zh-CN" altLang="en-US" dirty="0">
                <a:solidFill>
                  <a:srgbClr val="0000FF"/>
                </a:solidFill>
                <a:latin typeface="GWIPA" pitchFamily="2" charset="2"/>
              </a:rPr>
              <a:t>'</a:t>
            </a:r>
            <a:r>
              <a:rPr lang="zh-CN" altLang="en-US" dirty="0"/>
              <a:t>Here is the </a:t>
            </a:r>
            <a:r>
              <a:rPr lang="zh-CN" altLang="en-US" dirty="0">
                <a:solidFill>
                  <a:srgbClr val="0000FF"/>
                </a:solidFill>
                <a:latin typeface="GWIPA" pitchFamily="2" charset="2"/>
              </a:rPr>
              <a:t>'</a:t>
            </a:r>
            <a:r>
              <a:rPr lang="zh-CN" altLang="en-US" dirty="0"/>
              <a:t>sister.</a:t>
            </a:r>
          </a:p>
          <a:p>
            <a:pPr>
              <a:lnSpc>
                <a:spcPct val="90000"/>
              </a:lnSpc>
            </a:pPr>
            <a:r>
              <a:rPr lang="zh-CN" altLang="en-US" dirty="0">
                <a:solidFill>
                  <a:srgbClr val="0000FF"/>
                </a:solidFill>
                <a:latin typeface="GWIPA" pitchFamily="2" charset="2"/>
              </a:rPr>
              <a:t>'</a:t>
            </a:r>
            <a:r>
              <a:rPr lang="zh-CN" altLang="en-US" dirty="0"/>
              <a:t>Here is the </a:t>
            </a:r>
            <a:r>
              <a:rPr lang="zh-CN" altLang="en-US" dirty="0">
                <a:solidFill>
                  <a:srgbClr val="0000FF"/>
                </a:solidFill>
                <a:latin typeface="GWIPA" pitchFamily="2" charset="2"/>
              </a:rPr>
              <a:t>'</a:t>
            </a:r>
            <a:r>
              <a:rPr lang="zh-CN" altLang="en-US" dirty="0"/>
              <a:t>brother.</a:t>
            </a:r>
          </a:p>
          <a:p>
            <a:pPr>
              <a:lnSpc>
                <a:spcPct val="90000"/>
              </a:lnSpc>
            </a:pPr>
            <a:r>
              <a:rPr lang="zh-CN" altLang="en-US" dirty="0">
                <a:solidFill>
                  <a:srgbClr val="0000FF"/>
                </a:solidFill>
                <a:latin typeface="GWIPA" pitchFamily="2" charset="2"/>
              </a:rPr>
              <a:t>'</a:t>
            </a:r>
            <a:r>
              <a:rPr lang="zh-CN" altLang="en-US" dirty="0"/>
              <a:t>Father and </a:t>
            </a:r>
            <a:r>
              <a:rPr lang="zh-CN" altLang="en-US" dirty="0">
                <a:solidFill>
                  <a:srgbClr val="0000FF"/>
                </a:solidFill>
                <a:latin typeface="GWIPA" pitchFamily="2" charset="2"/>
              </a:rPr>
              <a:t>'</a:t>
            </a:r>
            <a:r>
              <a:rPr lang="zh-CN" altLang="en-US" dirty="0"/>
              <a:t>mother.</a:t>
            </a:r>
          </a:p>
          <a:p>
            <a:pPr>
              <a:lnSpc>
                <a:spcPct val="90000"/>
              </a:lnSpc>
            </a:pPr>
            <a:r>
              <a:rPr lang="zh-CN" altLang="en-US" dirty="0">
                <a:solidFill>
                  <a:srgbClr val="0000FF"/>
                </a:solidFill>
                <a:latin typeface="GWIPA" pitchFamily="2" charset="2"/>
              </a:rPr>
              <a:t>'</a:t>
            </a:r>
            <a:r>
              <a:rPr lang="zh-CN" altLang="en-US" dirty="0"/>
              <a:t>Sister and </a:t>
            </a:r>
            <a:r>
              <a:rPr lang="zh-CN" altLang="en-US" dirty="0">
                <a:solidFill>
                  <a:srgbClr val="0000FF"/>
                </a:solidFill>
                <a:latin typeface="GWIPA" pitchFamily="2" charset="2"/>
              </a:rPr>
              <a:t>'</a:t>
            </a:r>
            <a:r>
              <a:rPr lang="zh-CN" altLang="en-US" dirty="0"/>
              <a:t>brother.</a:t>
            </a:r>
          </a:p>
          <a:p>
            <a:pPr>
              <a:lnSpc>
                <a:spcPct val="90000"/>
              </a:lnSpc>
            </a:pPr>
            <a:r>
              <a:rPr lang="zh-CN" altLang="en-US" dirty="0">
                <a:solidFill>
                  <a:srgbClr val="0000FF"/>
                </a:solidFill>
              </a:rPr>
              <a:t>‘</a:t>
            </a:r>
            <a:r>
              <a:rPr lang="zh-CN" altLang="en-US" dirty="0"/>
              <a:t>Hand in </a:t>
            </a:r>
            <a:r>
              <a:rPr lang="zh-CN" altLang="en-US" dirty="0">
                <a:solidFill>
                  <a:srgbClr val="0000FF"/>
                </a:solidFill>
              </a:rPr>
              <a:t>’</a:t>
            </a:r>
            <a:r>
              <a:rPr lang="zh-CN" altLang="en-US" dirty="0"/>
              <a:t>hand.</a:t>
            </a:r>
          </a:p>
          <a:p>
            <a:pPr>
              <a:lnSpc>
                <a:spcPct val="90000"/>
              </a:lnSpc>
            </a:pPr>
            <a:r>
              <a:rPr lang="zh-CN" altLang="en-US" dirty="0"/>
              <a:t>With </a:t>
            </a:r>
            <a:r>
              <a:rPr lang="zh-CN" altLang="en-US" dirty="0">
                <a:solidFill>
                  <a:srgbClr val="0000FF"/>
                </a:solidFill>
                <a:latin typeface="GWIPA" pitchFamily="2" charset="2"/>
              </a:rPr>
              <a:t>'</a:t>
            </a:r>
            <a:r>
              <a:rPr lang="zh-CN" altLang="en-US" dirty="0"/>
              <a:t>one a</a:t>
            </a:r>
            <a:r>
              <a:rPr lang="zh-CN" altLang="en-US" dirty="0">
                <a:solidFill>
                  <a:srgbClr val="0000FF"/>
                </a:solidFill>
                <a:latin typeface="GWIPA" pitchFamily="2" charset="2"/>
              </a:rPr>
              <a:t>'</a:t>
            </a:r>
            <a:r>
              <a:rPr lang="zh-CN" altLang="en-US" dirty="0"/>
              <a:t>nother.</a:t>
            </a:r>
          </a:p>
          <a:p>
            <a:pPr>
              <a:lnSpc>
                <a:spcPct val="90000"/>
              </a:lnSpc>
            </a:pPr>
            <a:endParaRPr lang="zh-CN" altLang="en-US" dirty="0"/>
          </a:p>
        </p:txBody>
      </p:sp>
      <p:sp>
        <p:nvSpPr>
          <p:cNvPr id="25604" name="Arc 4"/>
          <p:cNvSpPr>
            <a:spLocks noChangeArrowheads="1"/>
          </p:cNvSpPr>
          <p:nvPr/>
        </p:nvSpPr>
        <p:spPr bwMode="auto">
          <a:xfrm rot="8940000">
            <a:off x="3203575" y="908050"/>
            <a:ext cx="576263" cy="360363"/>
          </a:xfrm>
          <a:custGeom>
            <a:avLst/>
            <a:gdLst>
              <a:gd name="T0" fmla="*/ -27 w 21600"/>
              <a:gd name="T1" fmla="*/ 0 h 21600"/>
              <a:gd name="T2" fmla="*/ 576263 w 21600"/>
              <a:gd name="T3" fmla="*/ 360363 h 21600"/>
              <a:gd name="T4" fmla="*/ -27 w 21600"/>
              <a:gd name="T5" fmla="*/ 0 h 21600"/>
              <a:gd name="T6" fmla="*/ 576263 w 21600"/>
              <a:gd name="T7" fmla="*/ 360363 h 21600"/>
              <a:gd name="T8" fmla="*/ 0 w 21600"/>
              <a:gd name="T9" fmla="*/ 360363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00"/>
              <a:gd name="T16" fmla="*/ 0 h 21600"/>
              <a:gd name="T17" fmla="*/ 2160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 fill="none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05" name="Arc 5"/>
          <p:cNvSpPr>
            <a:spLocks noChangeArrowheads="1"/>
          </p:cNvSpPr>
          <p:nvPr/>
        </p:nvSpPr>
        <p:spPr bwMode="auto">
          <a:xfrm rot="8700000">
            <a:off x="3259138" y="2068513"/>
            <a:ext cx="379412" cy="309562"/>
          </a:xfrm>
          <a:custGeom>
            <a:avLst/>
            <a:gdLst>
              <a:gd name="T0" fmla="*/ 12993 w 21405"/>
              <a:gd name="T1" fmla="*/ 0 h 21588"/>
              <a:gd name="T2" fmla="*/ 379394 w 21405"/>
              <a:gd name="T3" fmla="*/ 268035 h 21588"/>
              <a:gd name="T4" fmla="*/ 12993 w 21405"/>
              <a:gd name="T5" fmla="*/ 0 h 21588"/>
              <a:gd name="T6" fmla="*/ 379394 w 21405"/>
              <a:gd name="T7" fmla="*/ 268035 h 21588"/>
              <a:gd name="T8" fmla="*/ 0 w 21405"/>
              <a:gd name="T9" fmla="*/ 309562 h 215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405"/>
              <a:gd name="T16" fmla="*/ 0 h 21588"/>
              <a:gd name="T17" fmla="*/ 21405 w 21405"/>
              <a:gd name="T18" fmla="*/ 21588 h 215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405" h="21588" fill="none">
                <a:moveTo>
                  <a:pt x="733" y="0"/>
                </a:moveTo>
                <a:cubicBezTo>
                  <a:pt x="11259" y="358"/>
                  <a:pt x="19992" y="8255"/>
                  <a:pt x="21404" y="18692"/>
                </a:cubicBezTo>
              </a:path>
              <a:path w="21405" h="21588" stroke="0">
                <a:moveTo>
                  <a:pt x="733" y="0"/>
                </a:moveTo>
                <a:cubicBezTo>
                  <a:pt x="11259" y="358"/>
                  <a:pt x="19992" y="8255"/>
                  <a:pt x="21404" y="18692"/>
                </a:cubicBezTo>
                <a:lnTo>
                  <a:pt x="0" y="21588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06" name="Arc 6"/>
          <p:cNvSpPr>
            <a:spLocks noChangeArrowheads="1"/>
          </p:cNvSpPr>
          <p:nvPr/>
        </p:nvSpPr>
        <p:spPr bwMode="auto">
          <a:xfrm rot="8700000">
            <a:off x="3259138" y="2608263"/>
            <a:ext cx="379412" cy="311150"/>
          </a:xfrm>
          <a:custGeom>
            <a:avLst/>
            <a:gdLst>
              <a:gd name="T0" fmla="*/ 12993 w 21405"/>
              <a:gd name="T1" fmla="*/ 0 h 21588"/>
              <a:gd name="T2" fmla="*/ 379394 w 21405"/>
              <a:gd name="T3" fmla="*/ 269410 h 21588"/>
              <a:gd name="T4" fmla="*/ 12993 w 21405"/>
              <a:gd name="T5" fmla="*/ 0 h 21588"/>
              <a:gd name="T6" fmla="*/ 379394 w 21405"/>
              <a:gd name="T7" fmla="*/ 269410 h 21588"/>
              <a:gd name="T8" fmla="*/ 0 w 21405"/>
              <a:gd name="T9" fmla="*/ 311150 h 215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405"/>
              <a:gd name="T16" fmla="*/ 0 h 21588"/>
              <a:gd name="T17" fmla="*/ 21405 w 21405"/>
              <a:gd name="T18" fmla="*/ 21588 h 215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405" h="21588" fill="none">
                <a:moveTo>
                  <a:pt x="733" y="0"/>
                </a:moveTo>
                <a:cubicBezTo>
                  <a:pt x="11259" y="358"/>
                  <a:pt x="19992" y="8255"/>
                  <a:pt x="21404" y="18692"/>
                </a:cubicBezTo>
              </a:path>
              <a:path w="21405" h="21588" stroke="0">
                <a:moveTo>
                  <a:pt x="733" y="0"/>
                </a:moveTo>
                <a:cubicBezTo>
                  <a:pt x="11259" y="358"/>
                  <a:pt x="19992" y="8255"/>
                  <a:pt x="21404" y="18692"/>
                </a:cubicBezTo>
                <a:lnTo>
                  <a:pt x="0" y="21588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07" name="Arc 7"/>
          <p:cNvSpPr>
            <a:spLocks noChangeArrowheads="1"/>
          </p:cNvSpPr>
          <p:nvPr/>
        </p:nvSpPr>
        <p:spPr bwMode="auto">
          <a:xfrm rot="8700000">
            <a:off x="3259138" y="3133725"/>
            <a:ext cx="379412" cy="311150"/>
          </a:xfrm>
          <a:custGeom>
            <a:avLst/>
            <a:gdLst>
              <a:gd name="T0" fmla="*/ 12993 w 21405"/>
              <a:gd name="T1" fmla="*/ 0 h 21588"/>
              <a:gd name="T2" fmla="*/ 379394 w 21405"/>
              <a:gd name="T3" fmla="*/ 269410 h 21588"/>
              <a:gd name="T4" fmla="*/ 12993 w 21405"/>
              <a:gd name="T5" fmla="*/ 0 h 21588"/>
              <a:gd name="T6" fmla="*/ 379394 w 21405"/>
              <a:gd name="T7" fmla="*/ 269410 h 21588"/>
              <a:gd name="T8" fmla="*/ 0 w 21405"/>
              <a:gd name="T9" fmla="*/ 311150 h 215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405"/>
              <a:gd name="T16" fmla="*/ 0 h 21588"/>
              <a:gd name="T17" fmla="*/ 21405 w 21405"/>
              <a:gd name="T18" fmla="*/ 21588 h 215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405" h="21588" fill="none">
                <a:moveTo>
                  <a:pt x="733" y="0"/>
                </a:moveTo>
                <a:cubicBezTo>
                  <a:pt x="11259" y="358"/>
                  <a:pt x="19992" y="8255"/>
                  <a:pt x="21404" y="18692"/>
                </a:cubicBezTo>
              </a:path>
              <a:path w="21405" h="21588" stroke="0">
                <a:moveTo>
                  <a:pt x="733" y="0"/>
                </a:moveTo>
                <a:cubicBezTo>
                  <a:pt x="11259" y="358"/>
                  <a:pt x="19992" y="8255"/>
                  <a:pt x="21404" y="18692"/>
                </a:cubicBezTo>
                <a:lnTo>
                  <a:pt x="0" y="21588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08" name="Arc 8"/>
          <p:cNvSpPr>
            <a:spLocks noChangeArrowheads="1"/>
          </p:cNvSpPr>
          <p:nvPr/>
        </p:nvSpPr>
        <p:spPr bwMode="auto">
          <a:xfrm rot="8700000">
            <a:off x="3243263" y="3689350"/>
            <a:ext cx="379412" cy="309563"/>
          </a:xfrm>
          <a:custGeom>
            <a:avLst/>
            <a:gdLst>
              <a:gd name="T0" fmla="*/ 12993 w 21405"/>
              <a:gd name="T1" fmla="*/ 0 h 21588"/>
              <a:gd name="T2" fmla="*/ 379394 w 21405"/>
              <a:gd name="T3" fmla="*/ 268036 h 21588"/>
              <a:gd name="T4" fmla="*/ 12993 w 21405"/>
              <a:gd name="T5" fmla="*/ 0 h 21588"/>
              <a:gd name="T6" fmla="*/ 379394 w 21405"/>
              <a:gd name="T7" fmla="*/ 268036 h 21588"/>
              <a:gd name="T8" fmla="*/ 0 w 21405"/>
              <a:gd name="T9" fmla="*/ 309563 h 215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405"/>
              <a:gd name="T16" fmla="*/ 0 h 21588"/>
              <a:gd name="T17" fmla="*/ 21405 w 21405"/>
              <a:gd name="T18" fmla="*/ 21588 h 215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405" h="21588" fill="none">
                <a:moveTo>
                  <a:pt x="733" y="0"/>
                </a:moveTo>
                <a:cubicBezTo>
                  <a:pt x="11259" y="358"/>
                  <a:pt x="19992" y="8255"/>
                  <a:pt x="21404" y="18692"/>
                </a:cubicBezTo>
              </a:path>
              <a:path w="21405" h="21588" stroke="0">
                <a:moveTo>
                  <a:pt x="733" y="0"/>
                </a:moveTo>
                <a:cubicBezTo>
                  <a:pt x="11259" y="358"/>
                  <a:pt x="19992" y="8255"/>
                  <a:pt x="21404" y="18692"/>
                </a:cubicBezTo>
                <a:lnTo>
                  <a:pt x="0" y="21588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09" name="Arc 9"/>
          <p:cNvSpPr>
            <a:spLocks noChangeArrowheads="1"/>
          </p:cNvSpPr>
          <p:nvPr/>
        </p:nvSpPr>
        <p:spPr bwMode="auto">
          <a:xfrm rot="8700000">
            <a:off x="3544888" y="4229100"/>
            <a:ext cx="379412" cy="311150"/>
          </a:xfrm>
          <a:custGeom>
            <a:avLst/>
            <a:gdLst>
              <a:gd name="T0" fmla="*/ 12993 w 21405"/>
              <a:gd name="T1" fmla="*/ 0 h 21588"/>
              <a:gd name="T2" fmla="*/ 379394 w 21405"/>
              <a:gd name="T3" fmla="*/ 269410 h 21588"/>
              <a:gd name="T4" fmla="*/ 12993 w 21405"/>
              <a:gd name="T5" fmla="*/ 0 h 21588"/>
              <a:gd name="T6" fmla="*/ 379394 w 21405"/>
              <a:gd name="T7" fmla="*/ 269410 h 21588"/>
              <a:gd name="T8" fmla="*/ 0 w 21405"/>
              <a:gd name="T9" fmla="*/ 311150 h 215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405"/>
              <a:gd name="T16" fmla="*/ 0 h 21588"/>
              <a:gd name="T17" fmla="*/ 21405 w 21405"/>
              <a:gd name="T18" fmla="*/ 21588 h 215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405" h="21588" fill="none">
                <a:moveTo>
                  <a:pt x="733" y="0"/>
                </a:moveTo>
                <a:cubicBezTo>
                  <a:pt x="11259" y="358"/>
                  <a:pt x="19992" y="8255"/>
                  <a:pt x="21404" y="18692"/>
                </a:cubicBezTo>
              </a:path>
              <a:path w="21405" h="21588" stroke="0">
                <a:moveTo>
                  <a:pt x="733" y="0"/>
                </a:moveTo>
                <a:cubicBezTo>
                  <a:pt x="11259" y="358"/>
                  <a:pt x="19992" y="8255"/>
                  <a:pt x="21404" y="18692"/>
                </a:cubicBezTo>
                <a:lnTo>
                  <a:pt x="0" y="21588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10" name="Arc 10"/>
          <p:cNvSpPr>
            <a:spLocks noChangeArrowheads="1"/>
          </p:cNvSpPr>
          <p:nvPr/>
        </p:nvSpPr>
        <p:spPr bwMode="auto">
          <a:xfrm rot="8700000">
            <a:off x="3379788" y="4784725"/>
            <a:ext cx="379412" cy="309563"/>
          </a:xfrm>
          <a:custGeom>
            <a:avLst/>
            <a:gdLst>
              <a:gd name="T0" fmla="*/ 12993 w 21405"/>
              <a:gd name="T1" fmla="*/ 0 h 21588"/>
              <a:gd name="T2" fmla="*/ 379394 w 21405"/>
              <a:gd name="T3" fmla="*/ 268036 h 21588"/>
              <a:gd name="T4" fmla="*/ 12993 w 21405"/>
              <a:gd name="T5" fmla="*/ 0 h 21588"/>
              <a:gd name="T6" fmla="*/ 379394 w 21405"/>
              <a:gd name="T7" fmla="*/ 268036 h 21588"/>
              <a:gd name="T8" fmla="*/ 0 w 21405"/>
              <a:gd name="T9" fmla="*/ 309563 h 215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405"/>
              <a:gd name="T16" fmla="*/ 0 h 21588"/>
              <a:gd name="T17" fmla="*/ 21405 w 21405"/>
              <a:gd name="T18" fmla="*/ 21588 h 215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405" h="21588" fill="none">
                <a:moveTo>
                  <a:pt x="733" y="0"/>
                </a:moveTo>
                <a:cubicBezTo>
                  <a:pt x="11259" y="358"/>
                  <a:pt x="19992" y="8255"/>
                  <a:pt x="21404" y="18692"/>
                </a:cubicBezTo>
              </a:path>
              <a:path w="21405" h="21588" stroke="0">
                <a:moveTo>
                  <a:pt x="733" y="0"/>
                </a:moveTo>
                <a:cubicBezTo>
                  <a:pt x="11259" y="358"/>
                  <a:pt x="19992" y="8255"/>
                  <a:pt x="21404" y="18692"/>
                </a:cubicBezTo>
                <a:lnTo>
                  <a:pt x="0" y="21588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11" name="Arc 11"/>
          <p:cNvSpPr>
            <a:spLocks noChangeArrowheads="1"/>
          </p:cNvSpPr>
          <p:nvPr/>
        </p:nvSpPr>
        <p:spPr bwMode="auto">
          <a:xfrm rot="8700000">
            <a:off x="3419475" y="5340350"/>
            <a:ext cx="379413" cy="309563"/>
          </a:xfrm>
          <a:custGeom>
            <a:avLst/>
            <a:gdLst>
              <a:gd name="T0" fmla="*/ 12993 w 21405"/>
              <a:gd name="T1" fmla="*/ 0 h 21588"/>
              <a:gd name="T2" fmla="*/ 379395 w 21405"/>
              <a:gd name="T3" fmla="*/ 268036 h 21588"/>
              <a:gd name="T4" fmla="*/ 12993 w 21405"/>
              <a:gd name="T5" fmla="*/ 0 h 21588"/>
              <a:gd name="T6" fmla="*/ 379395 w 21405"/>
              <a:gd name="T7" fmla="*/ 268036 h 21588"/>
              <a:gd name="T8" fmla="*/ 0 w 21405"/>
              <a:gd name="T9" fmla="*/ 309563 h 215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405"/>
              <a:gd name="T16" fmla="*/ 0 h 21588"/>
              <a:gd name="T17" fmla="*/ 21405 w 21405"/>
              <a:gd name="T18" fmla="*/ 21588 h 215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405" h="21588" fill="none">
                <a:moveTo>
                  <a:pt x="733" y="0"/>
                </a:moveTo>
                <a:cubicBezTo>
                  <a:pt x="11259" y="358"/>
                  <a:pt x="19992" y="8255"/>
                  <a:pt x="21404" y="18692"/>
                </a:cubicBezTo>
              </a:path>
              <a:path w="21405" h="21588" stroke="0">
                <a:moveTo>
                  <a:pt x="733" y="0"/>
                </a:moveTo>
                <a:cubicBezTo>
                  <a:pt x="11259" y="358"/>
                  <a:pt x="19992" y="8255"/>
                  <a:pt x="21404" y="18692"/>
                </a:cubicBezTo>
                <a:lnTo>
                  <a:pt x="0" y="21588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12" name="Arc 12"/>
          <p:cNvSpPr>
            <a:spLocks noChangeArrowheads="1"/>
          </p:cNvSpPr>
          <p:nvPr/>
        </p:nvSpPr>
        <p:spPr bwMode="auto">
          <a:xfrm rot="8700000">
            <a:off x="3179763" y="5864225"/>
            <a:ext cx="379412" cy="311150"/>
          </a:xfrm>
          <a:custGeom>
            <a:avLst/>
            <a:gdLst>
              <a:gd name="T0" fmla="*/ 12993 w 21405"/>
              <a:gd name="T1" fmla="*/ 0 h 21588"/>
              <a:gd name="T2" fmla="*/ 379394 w 21405"/>
              <a:gd name="T3" fmla="*/ 269410 h 21588"/>
              <a:gd name="T4" fmla="*/ 12993 w 21405"/>
              <a:gd name="T5" fmla="*/ 0 h 21588"/>
              <a:gd name="T6" fmla="*/ 379394 w 21405"/>
              <a:gd name="T7" fmla="*/ 269410 h 21588"/>
              <a:gd name="T8" fmla="*/ 0 w 21405"/>
              <a:gd name="T9" fmla="*/ 311150 h 215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405"/>
              <a:gd name="T16" fmla="*/ 0 h 21588"/>
              <a:gd name="T17" fmla="*/ 21405 w 21405"/>
              <a:gd name="T18" fmla="*/ 21588 h 215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405" h="21588" fill="none">
                <a:moveTo>
                  <a:pt x="733" y="0"/>
                </a:moveTo>
                <a:cubicBezTo>
                  <a:pt x="11259" y="358"/>
                  <a:pt x="19992" y="8255"/>
                  <a:pt x="21404" y="18692"/>
                </a:cubicBezTo>
              </a:path>
              <a:path w="21405" h="21588" stroke="0">
                <a:moveTo>
                  <a:pt x="733" y="0"/>
                </a:moveTo>
                <a:cubicBezTo>
                  <a:pt x="11259" y="358"/>
                  <a:pt x="19992" y="8255"/>
                  <a:pt x="21404" y="18692"/>
                </a:cubicBezTo>
                <a:lnTo>
                  <a:pt x="0" y="21588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13" name="Arc 13"/>
          <p:cNvSpPr>
            <a:spLocks noChangeArrowheads="1"/>
          </p:cNvSpPr>
          <p:nvPr/>
        </p:nvSpPr>
        <p:spPr bwMode="auto">
          <a:xfrm rot="8700000">
            <a:off x="3975100" y="5880100"/>
            <a:ext cx="379413" cy="309563"/>
          </a:xfrm>
          <a:custGeom>
            <a:avLst/>
            <a:gdLst>
              <a:gd name="T0" fmla="*/ 12993 w 21405"/>
              <a:gd name="T1" fmla="*/ 0 h 21588"/>
              <a:gd name="T2" fmla="*/ 379395 w 21405"/>
              <a:gd name="T3" fmla="*/ 268036 h 21588"/>
              <a:gd name="T4" fmla="*/ 12993 w 21405"/>
              <a:gd name="T5" fmla="*/ 0 h 21588"/>
              <a:gd name="T6" fmla="*/ 379395 w 21405"/>
              <a:gd name="T7" fmla="*/ 268036 h 21588"/>
              <a:gd name="T8" fmla="*/ 0 w 21405"/>
              <a:gd name="T9" fmla="*/ 309563 h 215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405"/>
              <a:gd name="T16" fmla="*/ 0 h 21588"/>
              <a:gd name="T17" fmla="*/ 21405 w 21405"/>
              <a:gd name="T18" fmla="*/ 21588 h 215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405" h="21588" fill="none">
                <a:moveTo>
                  <a:pt x="733" y="0"/>
                </a:moveTo>
                <a:cubicBezTo>
                  <a:pt x="11259" y="358"/>
                  <a:pt x="19992" y="8255"/>
                  <a:pt x="21404" y="18692"/>
                </a:cubicBezTo>
              </a:path>
              <a:path w="21405" h="21588" stroke="0">
                <a:moveTo>
                  <a:pt x="733" y="0"/>
                </a:moveTo>
                <a:cubicBezTo>
                  <a:pt x="11259" y="358"/>
                  <a:pt x="19992" y="8255"/>
                  <a:pt x="21404" y="18692"/>
                </a:cubicBezTo>
                <a:lnTo>
                  <a:pt x="0" y="21588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14" name="Arc 5"/>
          <p:cNvSpPr>
            <a:spLocks noChangeArrowheads="1"/>
          </p:cNvSpPr>
          <p:nvPr/>
        </p:nvSpPr>
        <p:spPr bwMode="auto">
          <a:xfrm rot="8700000">
            <a:off x="8126413" y="795338"/>
            <a:ext cx="379412" cy="309562"/>
          </a:xfrm>
          <a:custGeom>
            <a:avLst/>
            <a:gdLst>
              <a:gd name="T0" fmla="*/ 12993 w 21405"/>
              <a:gd name="T1" fmla="*/ 0 h 21588"/>
              <a:gd name="T2" fmla="*/ 379394 w 21405"/>
              <a:gd name="T3" fmla="*/ 268035 h 21588"/>
              <a:gd name="T4" fmla="*/ 12993 w 21405"/>
              <a:gd name="T5" fmla="*/ 0 h 21588"/>
              <a:gd name="T6" fmla="*/ 379394 w 21405"/>
              <a:gd name="T7" fmla="*/ 268035 h 21588"/>
              <a:gd name="T8" fmla="*/ 0 w 21405"/>
              <a:gd name="T9" fmla="*/ 309562 h 215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405"/>
              <a:gd name="T16" fmla="*/ 0 h 21588"/>
              <a:gd name="T17" fmla="*/ 21405 w 21405"/>
              <a:gd name="T18" fmla="*/ 21588 h 215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405" h="21588" fill="none">
                <a:moveTo>
                  <a:pt x="733" y="0"/>
                </a:moveTo>
                <a:cubicBezTo>
                  <a:pt x="11259" y="358"/>
                  <a:pt x="19992" y="8255"/>
                  <a:pt x="21404" y="18692"/>
                </a:cubicBezTo>
              </a:path>
              <a:path w="21405" h="21588" stroke="0">
                <a:moveTo>
                  <a:pt x="733" y="0"/>
                </a:moveTo>
                <a:cubicBezTo>
                  <a:pt x="11259" y="358"/>
                  <a:pt x="19992" y="8255"/>
                  <a:pt x="21404" y="18692"/>
                </a:cubicBezTo>
                <a:lnTo>
                  <a:pt x="0" y="21588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0AF95B73-3CA5-420A-9AF8-07F7E5556E22}" type="slidenum">
              <a:rPr lang="zh-CN" altLang="en-US" sz="1400"/>
              <a:t>25</a:t>
            </a:fld>
            <a:endParaRPr lang="en-US" altLang="zh-CN" sz="1400"/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2124075" y="547688"/>
            <a:ext cx="309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1187624" y="1344613"/>
            <a:ext cx="6948487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1. Review the names of school buildings.</a:t>
            </a:r>
            <a:endParaRPr lang="zh-CN" altLang="en-US" sz="32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en-GB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2. Consolidate the present continuous tense.</a:t>
            </a:r>
          </a:p>
          <a:p>
            <a:pPr>
              <a:spcBef>
                <a:spcPct val="20000"/>
              </a:spcBef>
            </a:pPr>
            <a:r>
              <a:rPr lang="en-GB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3. Learn </a:t>
            </a: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some</a:t>
            </a:r>
            <a:r>
              <a:rPr lang="en-GB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 new words and phrases:</a:t>
            </a:r>
          </a:p>
          <a:p>
            <a:pPr>
              <a:spcBef>
                <a:spcPct val="20000"/>
              </a:spcBef>
            </a:pPr>
            <a:r>
              <a:rPr lang="en-GB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     show sb. around, sit, write, </a:t>
            </a:r>
          </a:p>
          <a:p>
            <a:pPr>
              <a:spcBef>
                <a:spcPct val="20000"/>
              </a:spcBef>
            </a:pPr>
            <a:r>
              <a:rPr lang="en-GB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     at the back of, draw</a:t>
            </a: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 pictures...</a:t>
            </a:r>
            <a:endParaRPr lang="en-GB" altLang="en-US" sz="32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endParaRPr lang="en-GB" altLang="en-US" sz="32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2786063" y="428625"/>
            <a:ext cx="2928937" cy="646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buFontTx/>
              <a:buNone/>
              <a:defRPr/>
            </a:pPr>
            <a:r>
              <a:rPr lang="en-US" altLang="zh-CN" sz="3600" b="1" dirty="0">
                <a:latin typeface="+mn-lt"/>
              </a:rPr>
              <a:t>Summary </a:t>
            </a:r>
            <a:endParaRPr lang="zh-CN" altLang="en-US" sz="3600" b="1" dirty="0">
              <a:latin typeface="+mn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2"/>
          <p:cNvSpPr>
            <a:spLocks noChangeArrowheads="1"/>
          </p:cNvSpPr>
          <p:nvPr/>
        </p:nvSpPr>
        <p:spPr bwMode="auto">
          <a:xfrm>
            <a:off x="2571750" y="3857625"/>
            <a:ext cx="4143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/>
        </p:nvSpPr>
        <p:spPr bwMode="auto">
          <a:xfrm>
            <a:off x="1071563" y="2071688"/>
            <a:ext cx="6521450" cy="25923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algn="just">
              <a:spcBef>
                <a:spcPct val="20000"/>
              </a:spcBef>
              <a:buFontTx/>
              <a:buNone/>
              <a:defRPr/>
            </a:pPr>
            <a:r>
              <a:rPr lang="en-GB" altLang="en-US" sz="3200" b="1" dirty="0">
                <a:solidFill>
                  <a:srgbClr val="0000FF"/>
                </a:solidFill>
                <a:latin typeface="+mn-lt"/>
              </a:rPr>
              <a:t>   </a:t>
            </a:r>
            <a:r>
              <a:rPr lang="zh-CN" altLang="en-US" sz="3200" b="1" dirty="0">
                <a:solidFill>
                  <a:srgbClr val="0000FF"/>
                </a:solidFill>
                <a:latin typeface="+mn-lt"/>
              </a:rPr>
              <a:t>    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</a:rPr>
              <a:t>Draw a picture about what your family members are doing, and then write a short passage to describe the picture. (Present Continuous Tense, at least 50 words</a:t>
            </a:r>
            <a:r>
              <a:rPr lang="zh-CN" altLang="en-US" sz="2800" b="1" dirty="0" smtClean="0">
                <a:solidFill>
                  <a:srgbClr val="0000FF"/>
                </a:solidFill>
                <a:latin typeface="+mn-lt"/>
              </a:rPr>
              <a:t>) </a:t>
            </a:r>
            <a:endParaRPr lang="zh-CN" altLang="en-US" sz="28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2286000" y="857250"/>
            <a:ext cx="4214813" cy="7921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Homework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067175" y="2060575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3600" b="1">
              <a:latin typeface="Arial" panose="020B0604020202020204" pitchFamily="34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924300" y="2205038"/>
            <a:ext cx="720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3600" b="1">
              <a:latin typeface="Arial" panose="020B0604020202020204" pitchFamily="34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011863" y="1989138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3600" b="1">
              <a:latin typeface="Arial" panose="020B0604020202020204" pitchFamily="34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995738" y="2205038"/>
            <a:ext cx="184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3200">
              <a:latin typeface="Arial" panose="020B0604020202020204" pitchFamily="34" charset="0"/>
            </a:endParaRPr>
          </a:p>
        </p:txBody>
      </p:sp>
      <p:pic>
        <p:nvPicPr>
          <p:cNvPr id="4102" name="Picture 6" descr="图片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" y="1071563"/>
            <a:ext cx="3816350" cy="371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716463" y="2997200"/>
            <a:ext cx="2598737" cy="584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n-lt"/>
              </a:rPr>
              <a:t>write</a:t>
            </a:r>
            <a:r>
              <a:rPr lang="zh-CN" altLang="en-US" sz="3200" b="1" dirty="0">
                <a:solidFill>
                  <a:srgbClr val="0000FF"/>
                </a:solidFill>
                <a:latin typeface="+mn-lt"/>
              </a:rPr>
              <a:t> a letter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828675" y="5229225"/>
            <a:ext cx="617538" cy="10779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3200" b="1" dirty="0">
                <a:solidFill>
                  <a:srgbClr val="0000FF"/>
                </a:solidFill>
                <a:latin typeface="+mn-lt"/>
              </a:rPr>
              <a:t>A:</a:t>
            </a:r>
          </a:p>
          <a:p>
            <a:pPr>
              <a:buFontTx/>
              <a:buNone/>
              <a:defRPr/>
            </a:pPr>
            <a:r>
              <a:rPr lang="zh-CN" altLang="en-US" sz="3200" b="1" dirty="0">
                <a:solidFill>
                  <a:srgbClr val="0000FF"/>
                </a:solidFill>
                <a:latin typeface="+mn-lt"/>
              </a:rPr>
              <a:t>B: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1547813" y="5226050"/>
            <a:ext cx="5075237" cy="584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n-lt"/>
              </a:rPr>
              <a:t>Look, </a:t>
            </a:r>
            <a:r>
              <a:rPr lang="zh-CN" altLang="en-US" sz="3200" b="1" dirty="0">
                <a:solidFill>
                  <a:srgbClr val="0000FF"/>
                </a:solidFill>
                <a:latin typeface="+mn-lt"/>
              </a:rPr>
              <a:t>what is she doing?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1547813" y="5730875"/>
            <a:ext cx="4397375" cy="584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3200" b="1" dirty="0">
                <a:solidFill>
                  <a:srgbClr val="0000FF"/>
                </a:solidFill>
                <a:latin typeface="+mn-lt"/>
              </a:rPr>
              <a:t>She is 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</a:rPr>
              <a:t>writ</a:t>
            </a:r>
            <a:r>
              <a:rPr lang="zh-CN" altLang="en-US" sz="3200" b="1" dirty="0">
                <a:solidFill>
                  <a:srgbClr val="0000FF"/>
                </a:solidFill>
                <a:latin typeface="+mn-lt"/>
              </a:rPr>
              <a:t>ing a letter.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bldLvl="0"/>
      <p:bldP spid="9224" grpId="0" bldLvl="0"/>
      <p:bldP spid="9225" grpId="0" bldLvl="0"/>
      <p:bldP spid="9226" grpId="0" bldLvl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067175" y="2060575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3600" b="1">
              <a:latin typeface="Arial" panose="020B0604020202020204" pitchFamily="34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924300" y="2205038"/>
            <a:ext cx="720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3600" b="1">
              <a:latin typeface="Arial" panose="020B0604020202020204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6011863" y="1989138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3600" b="1">
              <a:latin typeface="Arial" panose="020B0604020202020204" pitchFamily="34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995738" y="2205038"/>
            <a:ext cx="184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3200">
              <a:latin typeface="Arial" panose="020B0604020202020204" pitchFamily="34" charset="0"/>
            </a:endParaRPr>
          </a:p>
        </p:txBody>
      </p:sp>
      <p:pic>
        <p:nvPicPr>
          <p:cNvPr id="5126" name="Picture 6" descr="3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19250" y="1341438"/>
            <a:ext cx="53340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116013" y="4508500"/>
            <a:ext cx="62642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chemeClr val="tx2"/>
                </a:solidFill>
                <a:latin typeface="Times New Roman" panose="02020603050405020304" pitchFamily="18" charset="0"/>
              </a:rPr>
              <a:t>What are they doing </a:t>
            </a:r>
            <a:r>
              <a:rPr lang="zh-CN" altLang="en-US" sz="3200" b="1">
                <a:solidFill>
                  <a:srgbClr val="FF3300"/>
                </a:solidFill>
                <a:latin typeface="Times New Roman" panose="02020603050405020304" pitchFamily="18" charset="0"/>
              </a:rPr>
              <a:t>now</a:t>
            </a:r>
            <a:r>
              <a:rPr lang="zh-CN" altLang="en-US" sz="3200" b="1">
                <a:solidFill>
                  <a:schemeClr val="tx2"/>
                </a:solidFill>
                <a:latin typeface="Times New Roman" panose="02020603050405020304" pitchFamily="18" charset="0"/>
              </a:rPr>
              <a:t>?</a:t>
            </a:r>
            <a:r>
              <a:rPr lang="zh-CN" altLang="en-US" sz="3200" b="1" u="sng">
                <a:solidFill>
                  <a:schemeClr val="tx2"/>
                </a:solidFill>
                <a:latin typeface="Times New Roman" panose="02020603050405020304" pitchFamily="18" charset="0"/>
              </a:rPr>
              <a:t>                                                        </a:t>
            </a:r>
            <a:endParaRPr lang="zh-CN" altLang="en-US" sz="3200" b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1062038" y="5013325"/>
            <a:ext cx="61737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 They are playing soccer.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1042988" y="5589588"/>
            <a:ext cx="73453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 They are having a soccer 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game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552450" y="4510088"/>
            <a:ext cx="635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rgbClr val="0000FF"/>
                </a:solidFill>
                <a:latin typeface="Arial Black" panose="020B0A04020102020204" pitchFamily="34" charset="0"/>
              </a:rPr>
              <a:t>A:</a:t>
            </a:r>
          </a:p>
          <a:p>
            <a:pPr eaLnBrk="1" hangingPunct="1"/>
            <a:r>
              <a:rPr lang="zh-CN" altLang="en-US" sz="3200">
                <a:solidFill>
                  <a:srgbClr val="0000FF"/>
                </a:solidFill>
                <a:latin typeface="Arial Black" panose="020B0A04020102020204" pitchFamily="34" charset="0"/>
              </a:rPr>
              <a:t>B:</a:t>
            </a:r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  <p:bldP spid="10248" grpId="0"/>
      <p:bldP spid="102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067175" y="2060575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3600" b="1">
              <a:latin typeface="Arial" panose="020B0604020202020204" pitchFamily="34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924300" y="2205038"/>
            <a:ext cx="720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3600" b="1">
              <a:latin typeface="Arial" panose="020B0604020202020204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011863" y="1989138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3600" b="1">
              <a:latin typeface="Arial" panose="020B0604020202020204" pitchFamily="34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995738" y="2205038"/>
            <a:ext cx="184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3200">
              <a:latin typeface="Arial" panose="020B0604020202020204" pitchFamily="34" charset="0"/>
            </a:endParaRPr>
          </a:p>
        </p:txBody>
      </p:sp>
      <p:pic>
        <p:nvPicPr>
          <p:cNvPr id="6150" name="Picture 6" descr="2008-11-02_12-49-07_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088" y="1268413"/>
            <a:ext cx="4608512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5508625" y="2852738"/>
            <a:ext cx="2755900" cy="584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3200" b="1" dirty="0">
                <a:solidFill>
                  <a:srgbClr val="0000FF"/>
                </a:solidFill>
                <a:latin typeface="+mn-lt"/>
              </a:rPr>
              <a:t>have 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</a:rPr>
              <a:t>lesson</a:t>
            </a:r>
            <a:r>
              <a:rPr lang="zh-CN" altLang="en-US" sz="3200" b="1" dirty="0">
                <a:solidFill>
                  <a:srgbClr val="0000FF"/>
                </a:solidFill>
                <a:latin typeface="+mn-lt"/>
              </a:rPr>
              <a:t>s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900113" y="5253038"/>
            <a:ext cx="1987550" cy="11287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3200" b="1" dirty="0">
                <a:solidFill>
                  <a:srgbClr val="0000FF"/>
                </a:solidFill>
                <a:latin typeface="+mn-lt"/>
              </a:rPr>
              <a:t>A: </a:t>
            </a:r>
            <a:r>
              <a:rPr lang="zh-CN" altLang="en-US" sz="3600" b="1" dirty="0">
                <a:solidFill>
                  <a:srgbClr val="FF0000"/>
                </a:solidFill>
                <a:latin typeface="+mn-lt"/>
              </a:rPr>
              <a:t>Look,</a:t>
            </a:r>
          </a:p>
          <a:p>
            <a:pPr>
              <a:buFontTx/>
              <a:buNone/>
              <a:defRPr/>
            </a:pPr>
            <a:r>
              <a:rPr lang="zh-CN" altLang="en-US" sz="3200" b="1" dirty="0">
                <a:solidFill>
                  <a:srgbClr val="0000FF"/>
                </a:solidFill>
                <a:latin typeface="+mn-lt"/>
              </a:rPr>
              <a:t>B:</a:t>
            </a:r>
            <a:endParaRPr lang="zh-CN" altLang="en-US" b="1" dirty="0">
              <a:latin typeface="+mn-lt"/>
            </a:endParaRP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2601913" y="5226050"/>
            <a:ext cx="4394200" cy="584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zh-CN" altLang="en-US" sz="3200" b="1" dirty="0">
                <a:solidFill>
                  <a:srgbClr val="0000FF"/>
                </a:solidFill>
                <a:latin typeface="+mn-lt"/>
              </a:rPr>
              <a:t>what are they doing?</a:t>
            </a:r>
            <a:endParaRPr lang="zh-CN" altLang="en-US" b="1" dirty="0">
              <a:latin typeface="+mn-lt"/>
            </a:endParaRP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1476375" y="5803900"/>
            <a:ext cx="5054600" cy="584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3200" b="1" dirty="0">
                <a:solidFill>
                  <a:srgbClr val="0000FF"/>
                </a:solidFill>
                <a:latin typeface="+mn-lt"/>
              </a:rPr>
              <a:t>They are having lessons.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bldLvl="0"/>
      <p:bldP spid="11272" grpId="0" bldLvl="0"/>
      <p:bldP spid="11273" grpId="0" bldLvl="0"/>
      <p:bldP spid="11274" grpId="0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4450"/>
            <a:ext cx="7705725" cy="1143000"/>
          </a:xfrm>
        </p:spPr>
        <p:txBody>
          <a:bodyPr/>
          <a:lstStyle/>
          <a:p>
            <a:pPr algn="just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pictures and describe what the students are doing.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671638" y="50911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476375" y="4365625"/>
            <a:ext cx="59055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latin typeface="Times New Roman" panose="02020603050405020304" pitchFamily="18" charset="0"/>
              </a:rPr>
              <a:t>Some students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are playing</a:t>
            </a:r>
            <a:r>
              <a:rPr lang="en-US" altLang="zh-CN" sz="2800" b="1">
                <a:latin typeface="Times New Roman" panose="02020603050405020304" pitchFamily="18" charset="0"/>
              </a:rPr>
              <a:t> basketball.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476375" y="4870450"/>
            <a:ext cx="63547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latin typeface="Times New Roman" panose="02020603050405020304" pitchFamily="18" charset="0"/>
              </a:rPr>
              <a:t>Some students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are having</a:t>
            </a:r>
            <a:r>
              <a:rPr lang="en-US" altLang="zh-CN" sz="2800" b="1">
                <a:latin typeface="Times New Roman" panose="02020603050405020304" pitchFamily="18" charset="0"/>
              </a:rPr>
              <a:t> a soccer game.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476375" y="5445125"/>
            <a:ext cx="6985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A few</a:t>
            </a:r>
            <a:r>
              <a:rPr lang="zh-CN" altLang="en-US" sz="2800" b="1">
                <a:latin typeface="Times New Roman" panose="02020603050405020304" pitchFamily="18" charset="0"/>
              </a:rPr>
              <a:t> students 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are running</a:t>
            </a:r>
            <a:r>
              <a:rPr lang="zh-CN" altLang="en-US" sz="2800" b="1">
                <a:latin typeface="Times New Roman" panose="02020603050405020304" pitchFamily="18" charset="0"/>
              </a:rPr>
              <a:t> around the playground.</a:t>
            </a:r>
          </a:p>
          <a:p>
            <a:pPr eaLnBrk="1" hangingPunct="1"/>
            <a:r>
              <a:rPr lang="zh-CN" altLang="en-US" sz="2800" b="1">
                <a:latin typeface="Times New Roman" panose="02020603050405020304" pitchFamily="18" charset="0"/>
              </a:rPr>
              <a:t>...</a:t>
            </a:r>
          </a:p>
        </p:txBody>
      </p:sp>
      <p:pic>
        <p:nvPicPr>
          <p:cNvPr id="7175" name="Picture 7" descr="p13-1a-1 副本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2425" y="1196975"/>
            <a:ext cx="6048375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3" grpId="0"/>
      <p:bldP spid="122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4450"/>
            <a:ext cx="8229600" cy="1143000"/>
          </a:xfrm>
        </p:spPr>
        <p:txBody>
          <a:bodyPr/>
          <a:lstStyle/>
          <a:p>
            <a:pPr algn="just"/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pictures and describe what the students are doing.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671638" y="50911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1765300" y="1125538"/>
            <a:ext cx="5616575" cy="302418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zh-CN" altLang="en-US"/>
              <a:t>插入新教材P13 1a 图 2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755650" y="5373688"/>
            <a:ext cx="38814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Times New Roman" panose="02020603050405020304" pitchFamily="18" charset="0"/>
              </a:rPr>
              <a:t>Some girls 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are dancing.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755650" y="6092825"/>
            <a:ext cx="86026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latin typeface="Times New Roman" panose="02020603050405020304" pitchFamily="18" charset="0"/>
              </a:rPr>
              <a:t>Three students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are swimming</a:t>
            </a:r>
            <a:r>
              <a:rPr lang="en-US" altLang="zh-CN" sz="2800" b="1">
                <a:latin typeface="Times New Roman" panose="02020603050405020304" pitchFamily="18" charset="0"/>
              </a:rPr>
              <a:t> in the swimming pool.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755650" y="5734050"/>
            <a:ext cx="60674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Times New Roman" panose="02020603050405020304" pitchFamily="18" charset="0"/>
              </a:rPr>
              <a:t>Helen and Ann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are playing</a:t>
            </a:r>
            <a:r>
              <a:rPr lang="zh-CN" altLang="en-US" sz="2800" b="1" dirty="0">
                <a:latin typeface="Times New Roman" panose="02020603050405020304" pitchFamily="18" charset="0"/>
              </a:rPr>
              <a:t> ping-pong.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200" name="Picture 8" descr="7-2-13-1a-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1054100"/>
            <a:ext cx="7993062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18" grpId="0"/>
      <p:bldP spid="133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4450"/>
            <a:ext cx="8229600" cy="1143000"/>
          </a:xfrm>
        </p:spPr>
        <p:txBody>
          <a:bodyPr/>
          <a:lstStyle/>
          <a:p>
            <a:pPr algn="just"/>
            <a:r>
              <a:rPr lang="en-US" altLang="zh-CN" sz="2800">
                <a:solidFill>
                  <a:srgbClr val="0000FF"/>
                </a:solidFill>
              </a:rPr>
              <a:t>Look at the pictures and describe what the students are doing.</a:t>
            </a:r>
          </a:p>
        </p:txBody>
      </p:sp>
      <p:pic>
        <p:nvPicPr>
          <p:cNvPr id="9219" name="Picture 4" descr="p13-1a-3 副本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123950"/>
            <a:ext cx="5759450" cy="3022600"/>
          </a:xfrm>
        </p:spPr>
      </p:pic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1671638" y="50911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058863" y="4206875"/>
            <a:ext cx="66246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Times New Roman" panose="02020603050405020304" pitchFamily="18" charset="0"/>
              </a:rPr>
              <a:t>Kangkang 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is reading</a:t>
            </a:r>
            <a:r>
              <a:rPr lang="zh-CN" altLang="en-US" sz="2800" b="1">
                <a:latin typeface="Times New Roman" panose="02020603050405020304" pitchFamily="18" charset="0"/>
              </a:rPr>
              <a:t> </a:t>
            </a:r>
            <a:r>
              <a:rPr lang="zh-CN" altLang="en-US" sz="2800" b="1" i="1">
                <a:latin typeface="Times New Roman" panose="02020603050405020304" pitchFamily="18" charset="0"/>
              </a:rPr>
              <a:t> </a:t>
            </a:r>
            <a:r>
              <a:rPr lang="zh-CN" altLang="en-US" sz="2800" b="1">
                <a:latin typeface="Times New Roman" panose="02020603050405020304" pitchFamily="18" charset="0"/>
              </a:rPr>
              <a:t>English newspapers.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042988" y="4638675"/>
            <a:ext cx="49926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latin typeface="Times New Roman" panose="02020603050405020304" pitchFamily="18" charset="0"/>
              </a:rPr>
              <a:t>Michael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is doing</a:t>
            </a:r>
            <a:r>
              <a:rPr lang="en-US" altLang="zh-CN" sz="2800" b="1">
                <a:latin typeface="Times New Roman" panose="02020603050405020304" pitchFamily="18" charset="0"/>
              </a:rPr>
              <a:t> his homework.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042988" y="5070475"/>
            <a:ext cx="45656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latin typeface="Times New Roman" panose="02020603050405020304" pitchFamily="18" charset="0"/>
              </a:rPr>
              <a:t>Wang Wei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is writing</a:t>
            </a:r>
            <a:r>
              <a:rPr lang="en-US" altLang="zh-CN" sz="2800" b="1">
                <a:latin typeface="Times New Roman" panose="02020603050405020304" pitchFamily="18" charset="0"/>
              </a:rPr>
              <a:t> a letter.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1042988" y="5518150"/>
            <a:ext cx="75946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Sally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is cleaning</a:t>
            </a:r>
            <a:r>
              <a:rPr lang="en-US" altLang="zh-CN" sz="2800" b="1">
                <a:latin typeface="Times New Roman" panose="02020603050405020304" pitchFamily="18" charset="0"/>
              </a:rPr>
              <a:t> the blackboard at the back of the classroom.</a:t>
            </a:r>
            <a:endParaRPr lang="en-US" altLang="zh-CN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14342" grpId="0"/>
      <p:bldP spid="14343" grpId="0"/>
      <p:bldP spid="143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13-1a-1 副本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0" y="3441700"/>
            <a:ext cx="1219200" cy="842963"/>
          </a:xfrm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900609" y="836637"/>
            <a:ext cx="8064500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3200" b="1" i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Underline</a:t>
            </a:r>
            <a:r>
              <a:rPr lang="en-US" altLang="zh-CN"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the structure be + v.-</a:t>
            </a:r>
            <a:r>
              <a:rPr lang="en-US" altLang="zh-CN" sz="32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ing</a:t>
            </a:r>
            <a:r>
              <a:rPr lang="zh-CN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in 1a and read them aloud.</a:t>
            </a:r>
            <a:endParaRPr lang="en-US" altLang="zh-CN" sz="32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900609" y="1844700"/>
            <a:ext cx="6983413" cy="437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3200" b="1" i="1" dirty="0">
                <a:latin typeface="Times New Roman" panose="02020603050405020304" pitchFamily="18" charset="0"/>
              </a:rPr>
              <a:t>(Miss Wang is showing a new student around the school.)</a:t>
            </a:r>
          </a:p>
          <a:p>
            <a:pPr>
              <a:lnSpc>
                <a:spcPct val="11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(</a:t>
            </a:r>
            <a:r>
              <a:rPr lang="en-US" altLang="zh-CN" sz="3200" b="1" i="1" dirty="0">
                <a:latin typeface="Times New Roman" panose="02020603050405020304" pitchFamily="18" charset="0"/>
              </a:rPr>
              <a:t>On the playground</a:t>
            </a:r>
            <a:r>
              <a:rPr lang="en-US" altLang="zh-CN" sz="3200" b="1" dirty="0">
                <a:latin typeface="Times New Roman" panose="02020603050405020304" pitchFamily="18" charset="0"/>
              </a:rPr>
              <a:t>) A few students are running around the playground. Some students are having a soccer game. Some students are playing basketball . Look! Many students are sitting </a:t>
            </a:r>
          </a:p>
          <a:p>
            <a:pPr>
              <a:lnSpc>
                <a:spcPct val="11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there and watching. </a:t>
            </a:r>
            <a:endParaRPr lang="en-US" altLang="zh-CN" sz="3200" b="1" dirty="0">
              <a:solidFill>
                <a:srgbClr val="99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827584" y="333400"/>
            <a:ext cx="6119813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Read and understand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3491409" y="5157812"/>
            <a:ext cx="208915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2772272" y="6237312"/>
            <a:ext cx="1582737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4788397" y="5662637"/>
            <a:ext cx="180022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7091859" y="3502050"/>
            <a:ext cx="86677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>
            <a:off x="2483347" y="4581550"/>
            <a:ext cx="208915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>
            <a:off x="1043484" y="4078312"/>
            <a:ext cx="1296988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>
            <a:off x="3059609" y="2420962"/>
            <a:ext cx="1800225" cy="15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6" name="SectionC课文录音1a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359" y="430237"/>
            <a:ext cx="509588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805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5363" grpId="0"/>
      <p:bldP spid="15364" grpId="0"/>
      <p:bldP spid="15365" grpId="0"/>
      <p:bldP spid="15366" grpId="0" animBg="1"/>
      <p:bldP spid="15367" grpId="0" animBg="1"/>
      <p:bldP spid="15368" grpId="0" animBg="1"/>
      <p:bldP spid="15369" grpId="0" animBg="1"/>
      <p:bldP spid="15370" grpId="0" animBg="1"/>
      <p:bldP spid="15371" grpId="0" animBg="1"/>
      <p:bldP spid="15372" grpId="0" animBg="1"/>
    </p:bldLst>
  </p:timing>
</p:sld>
</file>

<file path=ppt/theme/theme1.xml><?xml version="1.0" encoding="utf-8"?>
<a:theme xmlns:a="http://schemas.openxmlformats.org/drawingml/2006/main" name="WWW.2PPT.COM">
  <a:themeElements>
    <a:clrScheme name="ABC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BC模板">
      <a:majorFont>
        <a:latin typeface="Arial"/>
        <a:ea typeface="微软雅黑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BC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主题38</Template>
  <TotalTime>0</TotalTime>
  <Words>876</Words>
  <Application>Microsoft Office PowerPoint</Application>
  <PresentationFormat>全屏显示(4:3)</PresentationFormat>
  <Paragraphs>133</Paragraphs>
  <Slides>26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6" baseType="lpstr">
      <vt:lpstr>BatangChe</vt:lpstr>
      <vt:lpstr>GWIPA</vt:lpstr>
      <vt:lpstr>楷体_GB2312</vt:lpstr>
      <vt:lpstr>宋体</vt:lpstr>
      <vt:lpstr>微软雅黑</vt:lpstr>
      <vt:lpstr>Arial</vt:lpstr>
      <vt:lpstr>Arial Black</vt:lpstr>
      <vt:lpstr>Book Antiqua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Look at the pictures and describe what the students are doing.</vt:lpstr>
      <vt:lpstr>Look at the pictures and describe what the students are doing.</vt:lpstr>
      <vt:lpstr>Look at the pictures and describe what the students are doing.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Look at the pictures and complete the sentences.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Ask and answer questions with the information in 2a.</vt:lpstr>
      <vt:lpstr>Observe what your classmates are doing. Then write a short passage to describe them.</vt:lpstr>
      <vt:lpstr>Read and complete the sentences.</vt:lpstr>
      <vt:lpstr> Chant and pay attention to the liaison (        ).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2006-10-19T04:08:00Z</dcterms:created>
  <dcterms:modified xsi:type="dcterms:W3CDTF">2023-01-16T15:20:50Z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50DA50EF173C4E4B9CDE138B19367D81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