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5" r:id="rId3"/>
    <p:sldId id="261" r:id="rId4"/>
    <p:sldId id="369" r:id="rId5"/>
    <p:sldId id="386" r:id="rId6"/>
    <p:sldId id="387" r:id="rId7"/>
    <p:sldId id="388" r:id="rId8"/>
    <p:sldId id="295" r:id="rId9"/>
    <p:sldId id="404" r:id="rId10"/>
    <p:sldId id="407" r:id="rId11"/>
    <p:sldId id="405" r:id="rId12"/>
    <p:sldId id="323" r:id="rId13"/>
    <p:sldId id="293" r:id="rId14"/>
    <p:sldId id="351" r:id="rId15"/>
    <p:sldId id="353" r:id="rId16"/>
    <p:sldId id="409" r:id="rId17"/>
    <p:sldId id="355" r:id="rId18"/>
    <p:sldId id="354" r:id="rId19"/>
    <p:sldId id="413" r:id="rId20"/>
    <p:sldId id="414" r:id="rId21"/>
    <p:sldId id="288" r:id="rId22"/>
    <p:sldId id="258" r:id="rId23"/>
  </p:sldIdLst>
  <p:sldSz cx="12192000" cy="6858000"/>
  <p:notesSz cx="6858000" cy="9144000"/>
  <p:embeddedFontLst>
    <p:embeddedFont>
      <p:font typeface="思源黑体 CN Bold" panose="02010600030101010101" charset="-122"/>
      <p:regular r:id="rId26"/>
    </p:embeddedFont>
    <p:embeddedFont>
      <p:font typeface="思源黑体 CN Light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思源黑体 CN Regular" panose="02010600030101010101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6F2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44860C0E-CB50-41D1-ABF3-5DCC1787DF9A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D3CB19F7-DE77-4551-AF04-1F565595698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87" y="0"/>
            <a:ext cx="937259" cy="1227192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162050" y="438150"/>
            <a:ext cx="57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  <a:lvl2pPr marL="457200" indent="0">
              <a:buNone/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228600" lvl="0" indent="-22860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728446"/>
            <a:ext cx="5049533" cy="2478772"/>
            <a:chOff x="505868" y="1728446"/>
            <a:chExt cx="5049533" cy="247877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488387"/>
              <a:ext cx="5049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有余数除法的竖式计算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6744" y="3476409"/>
              <a:ext cx="492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二年级下册数学课件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45925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72844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6.3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05868" y="3144522"/>
              <a:ext cx="50495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BFBFBF"/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VERTICAL CALCULATION OF DIVISION WITH REMAINDER</a:t>
              </a:r>
              <a:endParaRPr lang="zh-CN" altLang="en-US" sz="1200" dirty="0">
                <a:solidFill>
                  <a:srgbClr val="BFBFBF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818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958851" y="1297320"/>
            <a:ext cx="5357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P63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grpSp>
        <p:nvGrpSpPr>
          <p:cNvPr id="22530" name="组合 54"/>
          <p:cNvGrpSpPr/>
          <p:nvPr/>
        </p:nvGrpSpPr>
        <p:grpSpPr bwMode="auto">
          <a:xfrm>
            <a:off x="1509233" y="2439989"/>
            <a:ext cx="4173538" cy="706437"/>
            <a:chOff x="7358" y="954"/>
            <a:chExt cx="6573" cy="1113"/>
          </a:xfrm>
        </p:grpSpPr>
        <p:sp>
          <p:nvSpPr>
            <p:cNvPr id="22531" name="文本框 55"/>
            <p:cNvSpPr txBox="1">
              <a:spLocks noChangeArrowheads="1"/>
            </p:cNvSpPr>
            <p:nvPr/>
          </p:nvSpPr>
          <p:spPr bwMode="auto">
            <a:xfrm>
              <a:off x="7358" y="954"/>
              <a:ext cx="657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26÷4=     ……</a:t>
              </a: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    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998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59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52309" y="2439989"/>
            <a:ext cx="5048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830284" y="2408239"/>
            <a:ext cx="506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grpSp>
        <p:nvGrpSpPr>
          <p:cNvPr id="22536" name="组合 12"/>
          <p:cNvGrpSpPr/>
          <p:nvPr/>
        </p:nvGrpSpPr>
        <p:grpSpPr bwMode="auto">
          <a:xfrm>
            <a:off x="2288697" y="3344864"/>
            <a:ext cx="2071687" cy="2682875"/>
            <a:chOff x="4301" y="5454"/>
            <a:chExt cx="3263" cy="4224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451" y="8531"/>
              <a:ext cx="31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8" name="TextBox 28"/>
            <p:cNvSpPr txBox="1">
              <a:spLocks noChangeArrowheads="1"/>
            </p:cNvSpPr>
            <p:nvPr/>
          </p:nvSpPr>
          <p:spPr bwMode="auto">
            <a:xfrm>
              <a:off x="5442" y="6532"/>
              <a:ext cx="1609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2  6</a:t>
              </a:r>
            </a:p>
          </p:txBody>
        </p:sp>
        <p:sp>
          <p:nvSpPr>
            <p:cNvPr id="22539" name="TextBox 31"/>
            <p:cNvSpPr txBox="1">
              <a:spLocks noChangeArrowheads="1"/>
            </p:cNvSpPr>
            <p:nvPr/>
          </p:nvSpPr>
          <p:spPr bwMode="auto">
            <a:xfrm>
              <a:off x="4301" y="6374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22540" name="任意多边形 6"/>
            <p:cNvSpPr>
              <a:spLocks noChangeArrowheads="1"/>
            </p:cNvSpPr>
            <p:nvPr/>
          </p:nvSpPr>
          <p:spPr bwMode="auto">
            <a:xfrm>
              <a:off x="4945" y="6584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151" y="6591"/>
              <a:ext cx="206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6186" y="5454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94" y="7486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179" y="7486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94" y="8758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3550758" y="3282951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2937983" y="4554539"/>
            <a:ext cx="400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  </a:t>
            </a: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3611084" y="5381625"/>
            <a:ext cx="3778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550758" y="4570414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grpSp>
        <p:nvGrpSpPr>
          <p:cNvPr id="22550" name="组合 54"/>
          <p:cNvGrpSpPr/>
          <p:nvPr/>
        </p:nvGrpSpPr>
        <p:grpSpPr bwMode="auto">
          <a:xfrm>
            <a:off x="6561139" y="2470150"/>
            <a:ext cx="4173537" cy="706438"/>
            <a:chOff x="7358" y="954"/>
            <a:chExt cx="6573" cy="1113"/>
          </a:xfrm>
        </p:grpSpPr>
        <p:sp>
          <p:nvSpPr>
            <p:cNvPr id="22551" name="文本框 55"/>
            <p:cNvSpPr txBox="1">
              <a:spLocks noChangeArrowheads="1"/>
            </p:cNvSpPr>
            <p:nvPr/>
          </p:nvSpPr>
          <p:spPr bwMode="auto">
            <a:xfrm>
              <a:off x="7358" y="954"/>
              <a:ext cx="657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59÷7=     ……</a:t>
              </a: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    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998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59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8305801" y="2470151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9883776" y="2439989"/>
            <a:ext cx="506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grpSp>
        <p:nvGrpSpPr>
          <p:cNvPr id="22556" name="组合 39"/>
          <p:cNvGrpSpPr/>
          <p:nvPr/>
        </p:nvGrpSpPr>
        <p:grpSpPr bwMode="auto">
          <a:xfrm>
            <a:off x="7340601" y="3376614"/>
            <a:ext cx="2073275" cy="2681287"/>
            <a:chOff x="4301" y="5454"/>
            <a:chExt cx="3263" cy="4224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4451" y="8530"/>
              <a:ext cx="31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8" name="TextBox 28"/>
            <p:cNvSpPr txBox="1">
              <a:spLocks noChangeArrowheads="1"/>
            </p:cNvSpPr>
            <p:nvPr/>
          </p:nvSpPr>
          <p:spPr bwMode="auto">
            <a:xfrm>
              <a:off x="5442" y="6532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5  9</a:t>
              </a:r>
            </a:p>
          </p:txBody>
        </p:sp>
        <p:sp>
          <p:nvSpPr>
            <p:cNvPr id="22559" name="TextBox 31"/>
            <p:cNvSpPr txBox="1">
              <a:spLocks noChangeArrowheads="1"/>
            </p:cNvSpPr>
            <p:nvPr/>
          </p:nvSpPr>
          <p:spPr bwMode="auto">
            <a:xfrm>
              <a:off x="4301" y="6374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22560" name="任意多边形 6"/>
            <p:cNvSpPr>
              <a:spLocks noChangeArrowheads="1"/>
            </p:cNvSpPr>
            <p:nvPr/>
          </p:nvSpPr>
          <p:spPr bwMode="auto">
            <a:xfrm>
              <a:off x="4945" y="6584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5150" y="6592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6187" y="5454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6195" y="7487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178" y="7487"/>
              <a:ext cx="922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195" y="8758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72" name="TextBox 32"/>
          <p:cNvSpPr txBox="1">
            <a:spLocks noChangeArrowheads="1"/>
          </p:cNvSpPr>
          <p:nvPr/>
        </p:nvSpPr>
        <p:spPr bwMode="auto">
          <a:xfrm>
            <a:off x="8604250" y="3314700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76" name="TextBox 28"/>
          <p:cNvSpPr txBox="1">
            <a:spLocks noChangeArrowheads="1"/>
          </p:cNvSpPr>
          <p:nvPr/>
        </p:nvSpPr>
        <p:spPr bwMode="auto">
          <a:xfrm>
            <a:off x="7991475" y="4586289"/>
            <a:ext cx="400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  </a:t>
            </a:r>
          </a:p>
        </p:txBody>
      </p:sp>
      <p:sp>
        <p:nvSpPr>
          <p:cNvPr id="77" name="TextBox 28"/>
          <p:cNvSpPr txBox="1">
            <a:spLocks noChangeArrowheads="1"/>
          </p:cNvSpPr>
          <p:nvPr/>
        </p:nvSpPr>
        <p:spPr bwMode="auto">
          <a:xfrm>
            <a:off x="8664575" y="5413375"/>
            <a:ext cx="3762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78" name="文本框 77"/>
          <p:cNvSpPr txBox="1">
            <a:spLocks noChangeArrowheads="1"/>
          </p:cNvSpPr>
          <p:nvPr/>
        </p:nvSpPr>
        <p:spPr bwMode="auto">
          <a:xfrm>
            <a:off x="8604250" y="4600575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4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49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  <p:sp>
        <p:nvSpPr>
          <p:cNvPr id="4" name="矩形 3"/>
          <p:cNvSpPr/>
          <p:nvPr/>
        </p:nvSpPr>
        <p:spPr>
          <a:xfrm>
            <a:off x="1162050" y="2124075"/>
            <a:ext cx="4793946" cy="4295773"/>
          </a:xfrm>
          <a:prstGeom prst="rect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316664" y="2124075"/>
            <a:ext cx="4793946" cy="4295773"/>
          </a:xfrm>
          <a:prstGeom prst="rect">
            <a:avLst/>
          </a:prstGeom>
          <a:noFill/>
          <a:ln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2010600030101010101" pitchFamily="50" charset="-122"/>
              <a:ea typeface="FandolFang R" panose="02010600030101010101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2" grpId="0"/>
      <p:bldP spid="23" grpId="0"/>
      <p:bldP spid="25" grpId="0"/>
      <p:bldP spid="38" grpId="0"/>
      <p:bldP spid="39" grpId="0"/>
      <p:bldP spid="72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 bwMode="auto">
          <a:xfrm>
            <a:off x="7728135" y="2430462"/>
            <a:ext cx="2073275" cy="2682875"/>
            <a:chOff x="4301" y="5453"/>
            <a:chExt cx="3263" cy="4224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4451" y="8530"/>
              <a:ext cx="31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59" name="TextBox 28"/>
            <p:cNvSpPr txBox="1">
              <a:spLocks noChangeArrowheads="1"/>
            </p:cNvSpPr>
            <p:nvPr/>
          </p:nvSpPr>
          <p:spPr bwMode="auto">
            <a:xfrm>
              <a:off x="5442" y="6532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4  3</a:t>
              </a:r>
            </a:p>
          </p:txBody>
        </p:sp>
        <p:sp>
          <p:nvSpPr>
            <p:cNvPr id="19460" name="TextBox 31"/>
            <p:cNvSpPr txBox="1">
              <a:spLocks noChangeArrowheads="1"/>
            </p:cNvSpPr>
            <p:nvPr/>
          </p:nvSpPr>
          <p:spPr bwMode="auto">
            <a:xfrm>
              <a:off x="4301" y="6374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19461" name="任意多边形 6"/>
            <p:cNvSpPr>
              <a:spLocks noChangeArrowheads="1"/>
            </p:cNvSpPr>
            <p:nvPr/>
          </p:nvSpPr>
          <p:spPr bwMode="auto">
            <a:xfrm>
              <a:off x="4945" y="6584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5150" y="6590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187" y="5453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195" y="7485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178" y="7485"/>
              <a:ext cx="922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95" y="8757"/>
              <a:ext cx="919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6147" name="组合 54"/>
          <p:cNvGrpSpPr/>
          <p:nvPr/>
        </p:nvGrpSpPr>
        <p:grpSpPr bwMode="auto">
          <a:xfrm>
            <a:off x="1892300" y="2654300"/>
            <a:ext cx="4173538" cy="706438"/>
            <a:chOff x="7358" y="954"/>
            <a:chExt cx="6573" cy="1113"/>
          </a:xfrm>
        </p:grpSpPr>
        <p:sp>
          <p:nvSpPr>
            <p:cNvPr id="19468" name="文本框 55"/>
            <p:cNvSpPr txBox="1">
              <a:spLocks noChangeArrowheads="1"/>
            </p:cNvSpPr>
            <p:nvPr/>
          </p:nvSpPr>
          <p:spPr bwMode="auto">
            <a:xfrm>
              <a:off x="7358" y="954"/>
              <a:ext cx="657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43÷7=     ……</a:t>
              </a: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    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013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2591" y="1004"/>
              <a:ext cx="920" cy="918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9473" name="文本框 5"/>
          <p:cNvSpPr txBox="1">
            <a:spLocks noChangeArrowheads="1"/>
          </p:cNvSpPr>
          <p:nvPr/>
        </p:nvSpPr>
        <p:spPr bwMode="auto">
          <a:xfrm>
            <a:off x="1222377" y="1063626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19474" name="文本框 7"/>
          <p:cNvSpPr txBox="1">
            <a:spLocks noChangeArrowheads="1"/>
          </p:cNvSpPr>
          <p:nvPr/>
        </p:nvSpPr>
        <p:spPr bwMode="auto">
          <a:xfrm>
            <a:off x="2681286" y="1063626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有余数的除法的试商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222377" y="1627547"/>
            <a:ext cx="987425" cy="754062"/>
            <a:chOff x="1277" y="3118"/>
            <a:chExt cx="1555" cy="1187"/>
          </a:xfrm>
        </p:grpSpPr>
        <p:pic>
          <p:nvPicPr>
            <p:cNvPr id="19476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681286" y="1708151"/>
            <a:ext cx="388778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算一算，填一填。</a:t>
            </a:r>
          </a:p>
        </p:txBody>
      </p:sp>
      <p:sp>
        <p:nvSpPr>
          <p:cNvPr id="68" name="文本框 67"/>
          <p:cNvSpPr txBox="1">
            <a:spLocks noChangeArrowheads="1"/>
          </p:cNvSpPr>
          <p:nvPr/>
        </p:nvSpPr>
        <p:spPr bwMode="auto">
          <a:xfrm>
            <a:off x="3741848" y="2654301"/>
            <a:ext cx="504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5213351" y="2624139"/>
            <a:ext cx="5064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14341" name="TextBox 32"/>
          <p:cNvSpPr txBox="1">
            <a:spLocks noChangeArrowheads="1"/>
          </p:cNvSpPr>
          <p:nvPr/>
        </p:nvSpPr>
        <p:spPr bwMode="auto">
          <a:xfrm>
            <a:off x="8991784" y="237013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14346" name="TextBox 28"/>
          <p:cNvSpPr txBox="1">
            <a:spLocks noChangeArrowheads="1"/>
          </p:cNvSpPr>
          <p:nvPr/>
        </p:nvSpPr>
        <p:spPr bwMode="auto">
          <a:xfrm>
            <a:off x="8379009" y="3640137"/>
            <a:ext cx="40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  </a:t>
            </a:r>
          </a:p>
        </p:txBody>
      </p:sp>
      <p:sp>
        <p:nvSpPr>
          <p:cNvPr id="14347" name="TextBox 28"/>
          <p:cNvSpPr txBox="1">
            <a:spLocks noChangeArrowheads="1"/>
          </p:cNvSpPr>
          <p:nvPr/>
        </p:nvSpPr>
        <p:spPr bwMode="auto">
          <a:xfrm>
            <a:off x="9052109" y="4467225"/>
            <a:ext cx="3762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256507" y="5594350"/>
            <a:ext cx="9678987" cy="523220"/>
          </a:xfrm>
          <a:prstGeom prst="rect">
            <a:avLst/>
          </a:prstGeom>
          <a:noFill/>
          <a:ln>
            <a:solidFill>
              <a:srgbClr val="1C46F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想：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和几相乘的积接近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，而且小于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43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2681289" y="3840163"/>
            <a:ext cx="3546475" cy="912812"/>
            <a:chOff x="5309028" y="2212033"/>
            <a:chExt cx="3546475" cy="911860"/>
          </a:xfrm>
        </p:grpSpPr>
        <p:sp>
          <p:nvSpPr>
            <p:cNvPr id="27" name="思想气泡: 云 26"/>
            <p:cNvSpPr/>
            <p:nvPr/>
          </p:nvSpPr>
          <p:spPr>
            <a:xfrm>
              <a:off x="5309028" y="2212033"/>
              <a:ext cx="3546475" cy="911860"/>
            </a:xfrm>
            <a:prstGeom prst="cloudCallout">
              <a:avLst>
                <a:gd name="adj1" fmla="val -66031"/>
                <a:gd name="adj2" fmla="val 45436"/>
              </a:avLst>
            </a:prstGeom>
            <a:noFill/>
            <a:ln w="12700">
              <a:solidFill>
                <a:srgbClr val="1C46F2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9487" name="副标题 2"/>
            <p:cNvSpPr txBox="1">
              <a:spLocks noChangeArrowheads="1"/>
            </p:cNvSpPr>
            <p:nvPr/>
          </p:nvSpPr>
          <p:spPr bwMode="auto">
            <a:xfrm>
              <a:off x="5739813" y="2313272"/>
              <a:ext cx="2929255" cy="727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六七四十二</a:t>
              </a: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8991784" y="3656011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39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8" grpId="0"/>
      <p:bldP spid="69" grpId="0"/>
      <p:bldP spid="14341" grpId="0"/>
      <p:bldP spid="14346" grpId="0"/>
      <p:bldP spid="14347" grpId="0"/>
      <p:bldP spid="14" grpId="0" bldLvl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4"/>
          <p:cNvSpPr txBox="1">
            <a:spLocks noChangeArrowheads="1"/>
          </p:cNvSpPr>
          <p:nvPr/>
        </p:nvSpPr>
        <p:spPr bwMode="auto">
          <a:xfrm>
            <a:off x="1181100" y="1025526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例：列竖式计算。</a:t>
            </a:r>
          </a:p>
        </p:txBody>
      </p:sp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1483519" y="1668852"/>
            <a:ext cx="1220788" cy="7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288256" y="2981550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959896" y="2922363"/>
            <a:ext cx="976881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23558" name="文本框 1"/>
          <p:cNvSpPr txBox="1">
            <a:spLocks noChangeArrowheads="1"/>
          </p:cNvSpPr>
          <p:nvPr/>
        </p:nvSpPr>
        <p:spPr bwMode="auto">
          <a:xfrm>
            <a:off x="6712745" y="1565665"/>
            <a:ext cx="1203325" cy="75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6858794" y="2922363"/>
            <a:ext cx="104966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3560" name="组合 12"/>
          <p:cNvGrpSpPr/>
          <p:nvPr/>
        </p:nvGrpSpPr>
        <p:grpSpPr bwMode="auto">
          <a:xfrm>
            <a:off x="2820194" y="1802206"/>
            <a:ext cx="1854200" cy="746808"/>
            <a:chOff x="4301" y="6374"/>
            <a:chExt cx="2919" cy="1177"/>
          </a:xfrm>
        </p:grpSpPr>
        <p:sp>
          <p:nvSpPr>
            <p:cNvPr id="23561" name="TextBox 28"/>
            <p:cNvSpPr txBox="1">
              <a:spLocks noChangeArrowheads="1"/>
            </p:cNvSpPr>
            <p:nvPr/>
          </p:nvSpPr>
          <p:spPr bwMode="auto">
            <a:xfrm>
              <a:off x="5442" y="6532"/>
              <a:ext cx="1477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4  6</a:t>
              </a:r>
            </a:p>
          </p:txBody>
        </p:sp>
        <p:sp>
          <p:nvSpPr>
            <p:cNvPr id="23562" name="TextBox 31"/>
            <p:cNvSpPr txBox="1">
              <a:spLocks noChangeArrowheads="1"/>
            </p:cNvSpPr>
            <p:nvPr/>
          </p:nvSpPr>
          <p:spPr bwMode="auto">
            <a:xfrm>
              <a:off x="4301" y="6374"/>
              <a:ext cx="720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23563" name="任意多边形 6"/>
            <p:cNvSpPr>
              <a:spLocks noChangeArrowheads="1"/>
            </p:cNvSpPr>
            <p:nvPr/>
          </p:nvSpPr>
          <p:spPr bwMode="auto">
            <a:xfrm>
              <a:off x="4945" y="6584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5151" y="6592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65" name="组合 2"/>
          <p:cNvGrpSpPr/>
          <p:nvPr/>
        </p:nvGrpSpPr>
        <p:grpSpPr bwMode="auto">
          <a:xfrm>
            <a:off x="7916069" y="1694251"/>
            <a:ext cx="1854200" cy="747006"/>
            <a:chOff x="4301" y="6374"/>
            <a:chExt cx="2919" cy="1175"/>
          </a:xfrm>
        </p:grpSpPr>
        <p:sp>
          <p:nvSpPr>
            <p:cNvPr id="23566" name="TextBox 28"/>
            <p:cNvSpPr txBox="1">
              <a:spLocks noChangeArrowheads="1"/>
            </p:cNvSpPr>
            <p:nvPr/>
          </p:nvSpPr>
          <p:spPr bwMode="auto">
            <a:xfrm>
              <a:off x="5442" y="6532"/>
              <a:ext cx="1477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3  4</a:t>
              </a:r>
            </a:p>
          </p:txBody>
        </p:sp>
        <p:sp>
          <p:nvSpPr>
            <p:cNvPr id="23567" name="TextBox 31"/>
            <p:cNvSpPr txBox="1">
              <a:spLocks noChangeArrowheads="1"/>
            </p:cNvSpPr>
            <p:nvPr/>
          </p:nvSpPr>
          <p:spPr bwMode="auto">
            <a:xfrm>
              <a:off x="4301" y="6374"/>
              <a:ext cx="720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23568" name="任意多边形 6"/>
            <p:cNvSpPr>
              <a:spLocks noChangeArrowheads="1"/>
            </p:cNvSpPr>
            <p:nvPr/>
          </p:nvSpPr>
          <p:spPr bwMode="auto">
            <a:xfrm>
              <a:off x="4945" y="6584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151" y="6591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 bwMode="auto">
          <a:xfrm>
            <a:off x="3921417" y="2827935"/>
            <a:ext cx="1494054" cy="1854952"/>
            <a:chOff x="14184" y="5806"/>
            <a:chExt cx="2926" cy="3632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899" y="8711"/>
              <a:ext cx="221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TextBox 32"/>
            <p:cNvSpPr txBox="1">
              <a:spLocks noChangeArrowheads="1"/>
            </p:cNvSpPr>
            <p:nvPr/>
          </p:nvSpPr>
          <p:spPr bwMode="auto">
            <a:xfrm>
              <a:off x="15212" y="5806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9</a:t>
              </a:r>
            </a:p>
          </p:txBody>
        </p:sp>
        <p:sp>
          <p:nvSpPr>
            <p:cNvPr id="23573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084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4  6</a:t>
              </a:r>
            </a:p>
          </p:txBody>
        </p:sp>
        <p:sp>
          <p:nvSpPr>
            <p:cNvPr id="23574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23575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2" y="6866"/>
              <a:ext cx="206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TextBox 28"/>
            <p:cNvSpPr txBox="1">
              <a:spLocks noChangeArrowheads="1"/>
            </p:cNvSpPr>
            <p:nvPr/>
          </p:nvSpPr>
          <p:spPr bwMode="auto">
            <a:xfrm>
              <a:off x="15213" y="7599"/>
              <a:ext cx="17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4  5</a:t>
              </a:r>
            </a:p>
          </p:txBody>
        </p:sp>
        <p:sp>
          <p:nvSpPr>
            <p:cNvPr id="23578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6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7859541" y="2827944"/>
            <a:ext cx="1436590" cy="1855000"/>
            <a:chOff x="14184" y="5805"/>
            <a:chExt cx="2811" cy="3633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4899" y="8711"/>
              <a:ext cx="20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1" name="TextBox 32"/>
            <p:cNvSpPr txBox="1">
              <a:spLocks noChangeArrowheads="1"/>
            </p:cNvSpPr>
            <p:nvPr/>
          </p:nvSpPr>
          <p:spPr bwMode="auto">
            <a:xfrm>
              <a:off x="15908" y="5805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23582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08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3  4</a:t>
              </a:r>
            </a:p>
          </p:txBody>
        </p:sp>
        <p:sp>
          <p:nvSpPr>
            <p:cNvPr id="23583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23584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14921" y="6868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86" name="TextBox 28"/>
            <p:cNvSpPr txBox="1">
              <a:spLocks noChangeArrowheads="1"/>
            </p:cNvSpPr>
            <p:nvPr/>
          </p:nvSpPr>
          <p:spPr bwMode="auto">
            <a:xfrm>
              <a:off x="15207" y="7599"/>
              <a:ext cx="108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2  8</a:t>
              </a:r>
            </a:p>
          </p:txBody>
        </p:sp>
        <p:sp>
          <p:nvSpPr>
            <p:cNvPr id="23587" name="TextBox 28"/>
            <p:cNvSpPr txBox="1">
              <a:spLocks noChangeArrowheads="1"/>
            </p:cNvSpPr>
            <p:nvPr/>
          </p:nvSpPr>
          <p:spPr bwMode="auto">
            <a:xfrm>
              <a:off x="15712" y="8711"/>
              <a:ext cx="6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6</a:t>
              </a: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易错提醒</a:t>
            </a:r>
          </a:p>
        </p:txBody>
      </p:sp>
      <p:sp>
        <p:nvSpPr>
          <p:cNvPr id="40" name="文本框 9"/>
          <p:cNvSpPr txBox="1">
            <a:spLocks noChangeArrowheads="1"/>
          </p:cNvSpPr>
          <p:nvPr/>
        </p:nvSpPr>
        <p:spPr bwMode="auto">
          <a:xfrm>
            <a:off x="1288256" y="4736479"/>
            <a:ext cx="257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错因分析：</a:t>
            </a:r>
          </a:p>
        </p:txBody>
      </p:sp>
      <p:sp>
        <p:nvSpPr>
          <p:cNvPr id="41" name="文本框 1"/>
          <p:cNvSpPr txBox="1">
            <a:spLocks noChangeArrowheads="1"/>
          </p:cNvSpPr>
          <p:nvPr/>
        </p:nvSpPr>
        <p:spPr bwMode="auto">
          <a:xfrm>
            <a:off x="3048872" y="4669099"/>
            <a:ext cx="8023225" cy="7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（1）用竖式计算除法，商是一位数时，要把商和被除数的个位对齐。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      而此题错把商 9 和被除数 46 的十位对齐。</a:t>
            </a:r>
          </a:p>
        </p:txBody>
      </p:sp>
      <p:sp>
        <p:nvSpPr>
          <p:cNvPr id="42" name="文本框 2"/>
          <p:cNvSpPr txBox="1">
            <a:spLocks noChangeArrowheads="1"/>
          </p:cNvSpPr>
          <p:nvPr/>
        </p:nvSpPr>
        <p:spPr bwMode="auto">
          <a:xfrm>
            <a:off x="1288256" y="5796951"/>
            <a:ext cx="2465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正确解答：</a:t>
            </a: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2977668" y="5761460"/>
            <a:ext cx="78124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 bwMode="auto">
          <a:xfrm>
            <a:off x="4143504" y="5406853"/>
            <a:ext cx="1045409" cy="1362641"/>
            <a:chOff x="14107" y="5754"/>
            <a:chExt cx="3114" cy="4057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14107" y="8711"/>
              <a:ext cx="31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32"/>
            <p:cNvSpPr txBox="1">
              <a:spLocks noChangeArrowheads="1"/>
            </p:cNvSpPr>
            <p:nvPr/>
          </p:nvSpPr>
          <p:spPr bwMode="auto">
            <a:xfrm>
              <a:off x="16011" y="5754"/>
              <a:ext cx="95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9</a:t>
              </a:r>
            </a:p>
          </p:txBody>
        </p:sp>
        <p:sp>
          <p:nvSpPr>
            <p:cNvPr id="47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677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4  6</a:t>
              </a:r>
            </a:p>
          </p:txBody>
        </p:sp>
        <p:sp>
          <p:nvSpPr>
            <p:cNvPr id="48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95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49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4920" y="6866"/>
              <a:ext cx="20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28"/>
            <p:cNvSpPr txBox="1">
              <a:spLocks noChangeArrowheads="1"/>
            </p:cNvSpPr>
            <p:nvPr/>
          </p:nvSpPr>
          <p:spPr bwMode="auto">
            <a:xfrm>
              <a:off x="15213" y="7599"/>
              <a:ext cx="1776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4  5</a:t>
              </a:r>
            </a:p>
          </p:txBody>
        </p:sp>
        <p:sp>
          <p:nvSpPr>
            <p:cNvPr id="52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1114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53" name="文本框 10"/>
          <p:cNvSpPr txBox="1">
            <a:spLocks noChangeArrowheads="1"/>
          </p:cNvSpPr>
          <p:nvPr/>
        </p:nvSpPr>
        <p:spPr bwMode="auto">
          <a:xfrm>
            <a:off x="6879571" y="5762833"/>
            <a:ext cx="73170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endParaRPr lang="en-US" altLang="zh-CN" sz="24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8094002" y="5278143"/>
            <a:ext cx="1190817" cy="1480845"/>
            <a:chOff x="14107" y="5805"/>
            <a:chExt cx="3114" cy="387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4107" y="8711"/>
              <a:ext cx="31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32"/>
            <p:cNvSpPr txBox="1">
              <a:spLocks noChangeArrowheads="1"/>
            </p:cNvSpPr>
            <p:nvPr/>
          </p:nvSpPr>
          <p:spPr bwMode="auto">
            <a:xfrm>
              <a:off x="16007" y="5805"/>
              <a:ext cx="839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</a:t>
              </a:r>
            </a:p>
          </p:txBody>
        </p:sp>
        <p:sp>
          <p:nvSpPr>
            <p:cNvPr id="57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472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3  4</a:t>
              </a:r>
            </a:p>
          </p:txBody>
        </p:sp>
        <p:sp>
          <p:nvSpPr>
            <p:cNvPr id="58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839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59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4920" y="6868"/>
              <a:ext cx="20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8"/>
            <p:cNvSpPr txBox="1">
              <a:spLocks noChangeArrowheads="1"/>
            </p:cNvSpPr>
            <p:nvPr/>
          </p:nvSpPr>
          <p:spPr bwMode="auto">
            <a:xfrm>
              <a:off x="15207" y="7599"/>
              <a:ext cx="1472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3  2</a:t>
              </a:r>
            </a:p>
          </p:txBody>
        </p:sp>
        <p:sp>
          <p:nvSpPr>
            <p:cNvPr id="62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978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6" grpId="0"/>
      <p:bldP spid="40" grpId="0"/>
      <p:bldP spid="41" grpId="0"/>
      <p:bldP spid="42" grpId="0"/>
      <p:bldP spid="43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162050" y="1139520"/>
            <a:ext cx="10336212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1.(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P63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)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一根绳子长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39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米，做一根长跳绳要用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米。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这根绳子可以做多少根长跳绳？还剩多少米？</a:t>
            </a:r>
          </a:p>
        </p:txBody>
      </p:sp>
      <p:sp>
        <p:nvSpPr>
          <p:cNvPr id="2" name="副标题 2"/>
          <p:cNvSpPr txBox="1">
            <a:spLocks noChangeArrowheads="1"/>
          </p:cNvSpPr>
          <p:nvPr/>
        </p:nvSpPr>
        <p:spPr bwMode="auto">
          <a:xfrm>
            <a:off x="1546326" y="2635389"/>
            <a:ext cx="68103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39÷7=5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（根）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……4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（米）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546326" y="5711964"/>
            <a:ext cx="5634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答：可以做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根长跳绳，还剩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米。</a:t>
            </a: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2927865" y="3429000"/>
            <a:ext cx="1518368" cy="1844482"/>
            <a:chOff x="14107" y="5754"/>
            <a:chExt cx="3114" cy="3781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107" y="8712"/>
              <a:ext cx="31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1" name="TextBox 32"/>
            <p:cNvSpPr txBox="1">
              <a:spLocks noChangeArrowheads="1"/>
            </p:cNvSpPr>
            <p:nvPr/>
          </p:nvSpPr>
          <p:spPr bwMode="auto">
            <a:xfrm>
              <a:off x="16011" y="5754"/>
              <a:ext cx="6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26632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21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3  9</a:t>
              </a:r>
            </a:p>
          </p:txBody>
        </p:sp>
        <p:sp>
          <p:nvSpPr>
            <p:cNvPr id="26633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6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26634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0" y="6867"/>
              <a:ext cx="20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28"/>
            <p:cNvSpPr txBox="1">
              <a:spLocks noChangeArrowheads="1"/>
            </p:cNvSpPr>
            <p:nvPr/>
          </p:nvSpPr>
          <p:spPr bwMode="auto">
            <a:xfrm>
              <a:off x="15213" y="7599"/>
              <a:ext cx="1776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3  5</a:t>
              </a:r>
            </a:p>
          </p:txBody>
        </p:sp>
        <p:sp>
          <p:nvSpPr>
            <p:cNvPr id="26637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75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4</a:t>
              </a:r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4"/>
          <p:cNvSpPr txBox="1">
            <a:spLocks noChangeArrowheads="1"/>
          </p:cNvSpPr>
          <p:nvPr/>
        </p:nvSpPr>
        <p:spPr bwMode="auto">
          <a:xfrm>
            <a:off x="1193801" y="1292352"/>
            <a:ext cx="10150475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2.(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P65 T6)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直接写出下面各题的商，试试看。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7"/>
          <a:stretch>
            <a:fillRect/>
          </a:stretch>
        </p:blipFill>
        <p:spPr bwMode="auto">
          <a:xfrm>
            <a:off x="1525589" y="3327884"/>
            <a:ext cx="9140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7"/>
          <a:stretch>
            <a:fillRect/>
          </a:stretch>
        </p:blipFill>
        <p:spPr bwMode="auto">
          <a:xfrm>
            <a:off x="1525589" y="4497870"/>
            <a:ext cx="91408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51050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2051050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67125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667125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294313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5294313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908800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908800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532813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532813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0147300" y="2778609"/>
            <a:ext cx="520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10147300" y="4208946"/>
            <a:ext cx="52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0"/>
          <p:cNvSpPr>
            <a:spLocks noChangeArrowheads="1"/>
          </p:cNvSpPr>
          <p:nvPr/>
        </p:nvSpPr>
        <p:spPr bwMode="auto">
          <a:xfrm>
            <a:off x="1144589" y="1227306"/>
            <a:ext cx="10180637" cy="57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3.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P65 T7)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下面的计算对吗？把不对的改正过来。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066926"/>
            <a:ext cx="285115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562476" y="2066926"/>
            <a:ext cx="760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×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822950" y="2646363"/>
            <a:ext cx="4538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49÷6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8······1</a:t>
            </a:r>
            <a:endParaRPr lang="zh-CN" altLang="en-US" sz="40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6408739" y="3416301"/>
            <a:ext cx="2001837" cy="2514283"/>
            <a:chOff x="13958" y="5867"/>
            <a:chExt cx="3151" cy="3959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785" y="8712"/>
              <a:ext cx="23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16011" y="5867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</a:t>
              </a:r>
            </a:p>
          </p:txBody>
        </p:sp>
        <p:sp>
          <p:nvSpPr>
            <p:cNvPr id="28680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4  9</a:t>
              </a:r>
            </a:p>
          </p:txBody>
        </p:sp>
        <p:sp>
          <p:nvSpPr>
            <p:cNvPr id="28681" name="TextBox 31"/>
            <p:cNvSpPr txBox="1">
              <a:spLocks noChangeArrowheads="1"/>
            </p:cNvSpPr>
            <p:nvPr/>
          </p:nvSpPr>
          <p:spPr bwMode="auto">
            <a:xfrm>
              <a:off x="13958" y="6763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</a:t>
              </a:r>
            </a:p>
          </p:txBody>
        </p:sp>
        <p:sp>
          <p:nvSpPr>
            <p:cNvPr id="28682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0" y="6867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4" name="TextBox 28"/>
            <p:cNvSpPr txBox="1">
              <a:spLocks noChangeArrowheads="1"/>
            </p:cNvSpPr>
            <p:nvPr/>
          </p:nvSpPr>
          <p:spPr bwMode="auto">
            <a:xfrm>
              <a:off x="15213" y="7709"/>
              <a:ext cx="177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4  8</a:t>
              </a:r>
            </a:p>
          </p:txBody>
        </p:sp>
        <p:sp>
          <p:nvSpPr>
            <p:cNvPr id="28685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949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1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1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6" y="1192214"/>
            <a:ext cx="36480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148138" y="50927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×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145213" y="1976439"/>
            <a:ext cx="45384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36÷7</a:t>
            </a:r>
            <a:r>
              <a:rPr lang="zh-CN" altLang="en-US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5······1</a:t>
            </a:r>
            <a:endParaRPr lang="zh-CN" altLang="en-US" sz="40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6767514" y="2770188"/>
            <a:ext cx="1857375" cy="2585720"/>
            <a:chOff x="14184" y="5754"/>
            <a:chExt cx="2924" cy="4072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899" y="8711"/>
              <a:ext cx="22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2" name="TextBox 32"/>
            <p:cNvSpPr txBox="1">
              <a:spLocks noChangeArrowheads="1"/>
            </p:cNvSpPr>
            <p:nvPr/>
          </p:nvSpPr>
          <p:spPr bwMode="auto">
            <a:xfrm>
              <a:off x="16011" y="5754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29703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3  6</a:t>
              </a:r>
            </a:p>
          </p:txBody>
        </p:sp>
        <p:sp>
          <p:nvSpPr>
            <p:cNvPr id="29704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29705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1" y="6866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07" name="TextBox 28"/>
            <p:cNvSpPr txBox="1">
              <a:spLocks noChangeArrowheads="1"/>
            </p:cNvSpPr>
            <p:nvPr/>
          </p:nvSpPr>
          <p:spPr bwMode="auto">
            <a:xfrm>
              <a:off x="15213" y="7599"/>
              <a:ext cx="1776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3  5</a:t>
              </a:r>
            </a:p>
          </p:txBody>
        </p:sp>
        <p:sp>
          <p:nvSpPr>
            <p:cNvPr id="29708" name="TextBox 28"/>
            <p:cNvSpPr txBox="1">
              <a:spLocks noChangeArrowheads="1"/>
            </p:cNvSpPr>
            <p:nvPr/>
          </p:nvSpPr>
          <p:spPr bwMode="auto">
            <a:xfrm>
              <a:off x="15811" y="8711"/>
              <a:ext cx="949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1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1207357" y="1182689"/>
            <a:ext cx="488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4.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选自教材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P65 T8)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0722" name="Text Box 22"/>
          <p:cNvSpPr txBox="1">
            <a:spLocks noChangeArrowheads="1"/>
          </p:cNvSpPr>
          <p:nvPr/>
        </p:nvSpPr>
        <p:spPr bwMode="auto">
          <a:xfrm>
            <a:off x="652463" y="2068514"/>
            <a:ext cx="10145712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5080"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21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9÷2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  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25÷4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                              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27÷5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＝</a:t>
            </a:r>
            <a:endParaRPr lang="zh-CN" altLang="en-US" sz="2800" b="1" dirty="0">
              <a:solidFill>
                <a:srgbClr val="008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904876" y="3014663"/>
            <a:ext cx="1820863" cy="2585720"/>
            <a:chOff x="14184" y="5754"/>
            <a:chExt cx="2870" cy="4072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785" y="8711"/>
              <a:ext cx="22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5" name="TextBox 32"/>
            <p:cNvSpPr txBox="1">
              <a:spLocks noChangeArrowheads="1"/>
            </p:cNvSpPr>
            <p:nvPr/>
          </p:nvSpPr>
          <p:spPr bwMode="auto">
            <a:xfrm>
              <a:off x="15612" y="5754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30726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13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9</a:t>
              </a:r>
            </a:p>
          </p:txBody>
        </p:sp>
        <p:sp>
          <p:nvSpPr>
            <p:cNvPr id="30727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</a:p>
          </p:txBody>
        </p:sp>
        <p:sp>
          <p:nvSpPr>
            <p:cNvPr id="30728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2" y="6866"/>
              <a:ext cx="206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0" name="TextBox 28"/>
            <p:cNvSpPr txBox="1">
              <a:spLocks noChangeArrowheads="1"/>
            </p:cNvSpPr>
            <p:nvPr/>
          </p:nvSpPr>
          <p:spPr bwMode="auto">
            <a:xfrm>
              <a:off x="15552" y="7599"/>
              <a:ext cx="598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</a:t>
              </a:r>
            </a:p>
          </p:txBody>
        </p:sp>
        <p:sp>
          <p:nvSpPr>
            <p:cNvPr id="30731" name="TextBox 28"/>
            <p:cNvSpPr txBox="1">
              <a:spLocks noChangeArrowheads="1"/>
            </p:cNvSpPr>
            <p:nvPr/>
          </p:nvSpPr>
          <p:spPr bwMode="auto">
            <a:xfrm>
              <a:off x="15359" y="8711"/>
              <a:ext cx="951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443161" y="2138154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4······1</a:t>
            </a:r>
            <a:endParaRPr lang="zh-CN" altLang="en-US" sz="28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316413" y="3127375"/>
            <a:ext cx="1820862" cy="2585720"/>
            <a:chOff x="14184" y="5754"/>
            <a:chExt cx="2869" cy="4073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897" y="8712"/>
              <a:ext cx="215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35" name="TextBox 32"/>
            <p:cNvSpPr txBox="1">
              <a:spLocks noChangeArrowheads="1"/>
            </p:cNvSpPr>
            <p:nvPr/>
          </p:nvSpPr>
          <p:spPr bwMode="auto">
            <a:xfrm>
              <a:off x="15780" y="5754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</a:t>
              </a:r>
            </a:p>
          </p:txBody>
        </p:sp>
        <p:sp>
          <p:nvSpPr>
            <p:cNvPr id="30736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42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2 5</a:t>
              </a:r>
            </a:p>
          </p:txBody>
        </p:sp>
        <p:sp>
          <p:nvSpPr>
            <p:cNvPr id="30737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30738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4922" y="6867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0" name="TextBox 28"/>
            <p:cNvSpPr txBox="1">
              <a:spLocks noChangeArrowheads="1"/>
            </p:cNvSpPr>
            <p:nvPr/>
          </p:nvSpPr>
          <p:spPr bwMode="auto">
            <a:xfrm>
              <a:off x="15198" y="7599"/>
              <a:ext cx="143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2 4</a:t>
              </a:r>
            </a:p>
          </p:txBody>
        </p:sp>
        <p:sp>
          <p:nvSpPr>
            <p:cNvPr id="30741" name="TextBox 28"/>
            <p:cNvSpPr txBox="1">
              <a:spLocks noChangeArrowheads="1"/>
            </p:cNvSpPr>
            <p:nvPr/>
          </p:nvSpPr>
          <p:spPr bwMode="auto">
            <a:xfrm>
              <a:off x="15668" y="8712"/>
              <a:ext cx="950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69011" y="2138154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6······1</a:t>
            </a:r>
            <a:endParaRPr lang="zh-CN" altLang="en-US" sz="2800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783761" y="2138154"/>
            <a:ext cx="18870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5······2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8001000" y="3014664"/>
            <a:ext cx="1785938" cy="2586672"/>
            <a:chOff x="14184" y="5754"/>
            <a:chExt cx="2811" cy="407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4786" y="8710"/>
              <a:ext cx="22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46" name="TextBox 32"/>
            <p:cNvSpPr txBox="1">
              <a:spLocks noChangeArrowheads="1"/>
            </p:cNvSpPr>
            <p:nvPr/>
          </p:nvSpPr>
          <p:spPr bwMode="auto">
            <a:xfrm>
              <a:off x="15780" y="5754"/>
              <a:ext cx="765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30747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42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2 7</a:t>
              </a:r>
            </a:p>
          </p:txBody>
        </p:sp>
        <p:sp>
          <p:nvSpPr>
            <p:cNvPr id="30748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765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30749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4921" y="6866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51" name="TextBox 28"/>
            <p:cNvSpPr txBox="1">
              <a:spLocks noChangeArrowheads="1"/>
            </p:cNvSpPr>
            <p:nvPr/>
          </p:nvSpPr>
          <p:spPr bwMode="auto">
            <a:xfrm>
              <a:off x="15198" y="7599"/>
              <a:ext cx="1430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2 5</a:t>
              </a:r>
            </a:p>
          </p:txBody>
        </p:sp>
        <p:sp>
          <p:nvSpPr>
            <p:cNvPr id="30752" name="TextBox 28"/>
            <p:cNvSpPr txBox="1">
              <a:spLocks noChangeArrowheads="1"/>
            </p:cNvSpPr>
            <p:nvPr/>
          </p:nvSpPr>
          <p:spPr bwMode="auto">
            <a:xfrm>
              <a:off x="15555" y="8712"/>
              <a:ext cx="949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2</a:t>
              </a:r>
            </a:p>
          </p:txBody>
        </p:sp>
      </p:grpSp>
      <p:sp>
        <p:nvSpPr>
          <p:cNvPr id="37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38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1162050" y="1187589"/>
            <a:ext cx="3362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5.有 45 </a:t>
            </a:r>
            <a:r>
              <a:rPr lang="en-US" altLang="zh-CN" sz="2800" b="1" dirty="0" err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盆花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1260475" y="2016263"/>
            <a:ext cx="9859963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（1）如果每个教室摆 6 盆，可以摆几个教室？还剩几盆？</a:t>
            </a:r>
          </a:p>
        </p:txBody>
      </p:sp>
      <p:grpSp>
        <p:nvGrpSpPr>
          <p:cNvPr id="33795" name="组合 17"/>
          <p:cNvGrpSpPr/>
          <p:nvPr/>
        </p:nvGrpSpPr>
        <p:grpSpPr bwMode="auto">
          <a:xfrm>
            <a:off x="2271712" y="2914684"/>
            <a:ext cx="7250428" cy="614322"/>
            <a:chOff x="4096" y="5721"/>
            <a:chExt cx="11419" cy="967"/>
          </a:xfrm>
        </p:grpSpPr>
        <p:sp>
          <p:nvSpPr>
            <p:cNvPr id="33796" name="文本框 55"/>
            <p:cNvSpPr txBox="1">
              <a:spLocks noChangeArrowheads="1"/>
            </p:cNvSpPr>
            <p:nvPr/>
          </p:nvSpPr>
          <p:spPr bwMode="auto">
            <a:xfrm>
              <a:off x="4930" y="5766"/>
              <a:ext cx="1058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     =    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（个）</a:t>
              </a: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……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      （盆）   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639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756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29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96" y="5766"/>
              <a:ext cx="920" cy="922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443811" y="3787757"/>
            <a:ext cx="1207537" cy="1655153"/>
            <a:chOff x="14184" y="5754"/>
            <a:chExt cx="2811" cy="385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4899" y="8712"/>
              <a:ext cx="2096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3" name="TextBox 32"/>
            <p:cNvSpPr txBox="1">
              <a:spLocks noChangeArrowheads="1"/>
            </p:cNvSpPr>
            <p:nvPr/>
          </p:nvSpPr>
          <p:spPr bwMode="auto">
            <a:xfrm>
              <a:off x="15780" y="5754"/>
              <a:ext cx="7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7</a:t>
              </a:r>
            </a:p>
          </p:txBody>
        </p:sp>
        <p:sp>
          <p:nvSpPr>
            <p:cNvPr id="33804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22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4 5</a:t>
              </a:r>
            </a:p>
          </p:txBody>
        </p:sp>
        <p:sp>
          <p:nvSpPr>
            <p:cNvPr id="33805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75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6</a:t>
              </a:r>
            </a:p>
          </p:txBody>
        </p:sp>
        <p:sp>
          <p:nvSpPr>
            <p:cNvPr id="33806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05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4921" y="6867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28"/>
            <p:cNvSpPr txBox="1">
              <a:spLocks noChangeArrowheads="1"/>
            </p:cNvSpPr>
            <p:nvPr/>
          </p:nvSpPr>
          <p:spPr bwMode="auto">
            <a:xfrm>
              <a:off x="15198" y="7599"/>
              <a:ext cx="1430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4 2</a:t>
              </a:r>
            </a:p>
          </p:txBody>
        </p:sp>
        <p:sp>
          <p:nvSpPr>
            <p:cNvPr id="33809" name="TextBox 28"/>
            <p:cNvSpPr txBox="1">
              <a:spLocks noChangeArrowheads="1"/>
            </p:cNvSpPr>
            <p:nvPr/>
          </p:nvSpPr>
          <p:spPr bwMode="auto">
            <a:xfrm>
              <a:off x="15555" y="8712"/>
              <a:ext cx="882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3</a:t>
              </a: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2232024" y="2959735"/>
            <a:ext cx="704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45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529013" y="2959735"/>
            <a:ext cx="490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613275" y="2959735"/>
            <a:ext cx="49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182304" y="2959735"/>
            <a:ext cx="490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2217203" y="5669731"/>
            <a:ext cx="7631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答：可以摆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个教室，还剩</a:t>
            </a: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盆。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1165225" y="1342730"/>
            <a:ext cx="10090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）如果每个教室摆 8 盆，可以摆几个教室？还剩几盆？</a:t>
            </a:r>
          </a:p>
        </p:txBody>
      </p:sp>
      <p:grpSp>
        <p:nvGrpSpPr>
          <p:cNvPr id="34818" name="组合 17"/>
          <p:cNvGrpSpPr/>
          <p:nvPr/>
        </p:nvGrpSpPr>
        <p:grpSpPr bwMode="auto">
          <a:xfrm>
            <a:off x="2025333" y="2132657"/>
            <a:ext cx="7233285" cy="646085"/>
            <a:chOff x="4096" y="5671"/>
            <a:chExt cx="11392" cy="1017"/>
          </a:xfrm>
        </p:grpSpPr>
        <p:sp>
          <p:nvSpPr>
            <p:cNvPr id="34819" name="文本框 55"/>
            <p:cNvSpPr txBox="1">
              <a:spLocks noChangeArrowheads="1"/>
            </p:cNvSpPr>
            <p:nvPr/>
          </p:nvSpPr>
          <p:spPr bwMode="auto">
            <a:xfrm>
              <a:off x="4903" y="5671"/>
              <a:ext cx="10585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÷          =     </a:t>
              </a:r>
              <a:r>
                <a:rPr lang="zh-CN" altLang="en-US" sz="32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（个）</a:t>
              </a:r>
              <a:r>
                <a:rPr lang="en-US" altLang="zh-CN" sz="32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……   </a:t>
              </a:r>
              <a:r>
                <a:rPr lang="zh-CN" altLang="en-US" sz="32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（盆）    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639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900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29" y="5721"/>
              <a:ext cx="920" cy="920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096" y="5766"/>
              <a:ext cx="920" cy="922"/>
            </a:xfrm>
            <a:prstGeom prst="rect">
              <a:avLst/>
            </a:prstGeom>
            <a:solidFill>
              <a:srgbClr val="FFF2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4559714" y="2958451"/>
            <a:ext cx="1338461" cy="1719621"/>
            <a:chOff x="14184" y="5754"/>
            <a:chExt cx="2868" cy="368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14899" y="8712"/>
              <a:ext cx="2153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6" name="TextBox 32"/>
            <p:cNvSpPr txBox="1">
              <a:spLocks noChangeArrowheads="1"/>
            </p:cNvSpPr>
            <p:nvPr/>
          </p:nvSpPr>
          <p:spPr bwMode="auto">
            <a:xfrm>
              <a:off x="15780" y="5754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5</a:t>
              </a:r>
            </a:p>
          </p:txBody>
        </p:sp>
        <p:sp>
          <p:nvSpPr>
            <p:cNvPr id="34827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973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4 5</a:t>
              </a:r>
            </a:p>
          </p:txBody>
        </p:sp>
        <p:sp>
          <p:nvSpPr>
            <p:cNvPr id="34828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57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8</a:t>
              </a:r>
            </a:p>
          </p:txBody>
        </p:sp>
        <p:sp>
          <p:nvSpPr>
            <p:cNvPr id="34829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1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4922" y="6867"/>
              <a:ext cx="206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1" name="TextBox 28"/>
            <p:cNvSpPr txBox="1">
              <a:spLocks noChangeArrowheads="1"/>
            </p:cNvSpPr>
            <p:nvPr/>
          </p:nvSpPr>
          <p:spPr bwMode="auto">
            <a:xfrm>
              <a:off x="15198" y="7599"/>
              <a:ext cx="143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4 0</a:t>
              </a:r>
            </a:p>
          </p:txBody>
        </p:sp>
        <p:sp>
          <p:nvSpPr>
            <p:cNvPr id="34832" name="TextBox 28"/>
            <p:cNvSpPr txBox="1">
              <a:spLocks noChangeArrowheads="1"/>
            </p:cNvSpPr>
            <p:nvPr/>
          </p:nvSpPr>
          <p:spPr bwMode="auto">
            <a:xfrm>
              <a:off x="15555" y="8712"/>
              <a:ext cx="68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5</a:t>
              </a:r>
            </a:p>
          </p:txBody>
        </p:sp>
      </p:grp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985645" y="2193967"/>
            <a:ext cx="704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45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3282634" y="2193967"/>
            <a:ext cx="490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8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4366896" y="2193967"/>
            <a:ext cx="492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7032252" y="2193967"/>
            <a:ext cx="490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883950" y="4934171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答：可以摆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个教室，还剩</a:t>
            </a:r>
            <a:r>
              <a:rPr lang="en-US" altLang="zh-CN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盆。</a:t>
            </a:r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1162050" y="1317626"/>
            <a:ext cx="10401300" cy="124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掌握除法竖式的计算方法各部分的名称。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（重点）</a:t>
            </a:r>
            <a:endParaRPr lang="zh-CN" altLang="en-US" sz="2800" b="1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理解有余数除法竖式计算的算理。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学习目标</a:t>
            </a:r>
          </a:p>
        </p:txBody>
      </p:sp>
      <p:sp>
        <p:nvSpPr>
          <p:cNvPr id="7" name="文本占位符 1"/>
          <p:cNvSpPr txBox="1"/>
          <p:nvPr/>
        </p:nvSpPr>
        <p:spPr>
          <a:xfrm>
            <a:off x="1162050" y="2798562"/>
            <a:ext cx="57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02</a:t>
            </a:r>
            <a:endParaRPr lang="en-US" dirty="0">
              <a:latin typeface="思源黑体 CN Regular" panose="02010600030101010101" pitchFamily="34" charset="-122"/>
              <a:ea typeface="思源黑体 CN Regular" panose="02010600030101010101" pitchFamily="34" charset="-122"/>
            </a:endParaRPr>
          </a:p>
        </p:txBody>
      </p:sp>
      <p:sp>
        <p:nvSpPr>
          <p:cNvPr id="8" name="文本占位符 2"/>
          <p:cNvSpPr txBox="1"/>
          <p:nvPr/>
        </p:nvSpPr>
        <p:spPr>
          <a:xfrm>
            <a:off x="1739267" y="2798562"/>
            <a:ext cx="3724275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zh-CN" altLang="en-US" sz="2800" kern="1200" smtClean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思源黑体 CN Regular" panose="02010600030101010101" pitchFamily="34" charset="-122"/>
                <a:ea typeface="思源黑体 CN Regular" panose="02010600030101010101" pitchFamily="34" charset="-122"/>
              </a:rPr>
              <a:t>复习导入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1479233" y="3516577"/>
            <a:ext cx="8329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       ÷         3    =   5  …… 1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189516" y="4053213"/>
            <a:ext cx="4345904" cy="1764843"/>
            <a:chOff x="2888512" y="4223140"/>
            <a:chExt cx="6912719" cy="2807209"/>
          </a:xfrm>
        </p:grpSpPr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2888512" y="5146940"/>
              <a:ext cx="800843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被除数</a:t>
              </a:r>
            </a:p>
          </p:txBody>
        </p:sp>
        <p:cxnSp>
          <p:nvCxnSpPr>
            <p:cNvPr id="13" name="直接连接符 12"/>
            <p:cNvCxnSpPr/>
            <p:nvPr/>
          </p:nvCxnSpPr>
          <p:spPr bwMode="auto">
            <a:xfrm>
              <a:off x="3287653" y="4223140"/>
              <a:ext cx="3175" cy="539604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4719523" y="4223140"/>
              <a:ext cx="1270" cy="539604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auto">
            <a:xfrm>
              <a:off x="6207271" y="4223140"/>
              <a:ext cx="3175" cy="539604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7677240" y="4223140"/>
              <a:ext cx="3175" cy="539604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 bwMode="auto">
            <a:xfrm>
              <a:off x="9399294" y="4223140"/>
              <a:ext cx="3175" cy="539604"/>
            </a:xfrm>
            <a:prstGeom prst="line">
              <a:avLst/>
            </a:prstGeom>
            <a:ln w="31750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5"/>
            <p:cNvSpPr txBox="1">
              <a:spLocks noChangeArrowheads="1"/>
            </p:cNvSpPr>
            <p:nvPr/>
          </p:nvSpPr>
          <p:spPr bwMode="auto">
            <a:xfrm>
              <a:off x="2905048" y="4726560"/>
              <a:ext cx="783294" cy="230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                 ）</a:t>
              </a:r>
            </a:p>
          </p:txBody>
        </p:sp>
        <p:sp>
          <p:nvSpPr>
            <p:cNvPr id="19" name="文本框 16"/>
            <p:cNvSpPr txBox="1">
              <a:spLocks noChangeArrowheads="1"/>
            </p:cNvSpPr>
            <p:nvPr/>
          </p:nvSpPr>
          <p:spPr bwMode="auto">
            <a:xfrm>
              <a:off x="4336285" y="4726560"/>
              <a:ext cx="783294" cy="230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                 ）</a:t>
              </a:r>
            </a:p>
          </p:txBody>
        </p: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5825300" y="4726560"/>
              <a:ext cx="783294" cy="230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                 ）</a:t>
              </a:r>
            </a:p>
          </p:txBody>
        </p:sp>
        <p:sp>
          <p:nvSpPr>
            <p:cNvPr id="21" name="文本框 19"/>
            <p:cNvSpPr txBox="1">
              <a:spLocks noChangeArrowheads="1"/>
            </p:cNvSpPr>
            <p:nvPr/>
          </p:nvSpPr>
          <p:spPr bwMode="auto">
            <a:xfrm>
              <a:off x="7294636" y="4726560"/>
              <a:ext cx="783294" cy="230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                 ）</a:t>
              </a:r>
            </a:p>
          </p:txBody>
        </p:sp>
        <p:sp>
          <p:nvSpPr>
            <p:cNvPr id="22" name="文本框 21"/>
            <p:cNvSpPr txBox="1">
              <a:spLocks noChangeArrowheads="1"/>
            </p:cNvSpPr>
            <p:nvPr/>
          </p:nvSpPr>
          <p:spPr bwMode="auto">
            <a:xfrm>
              <a:off x="9017328" y="4726560"/>
              <a:ext cx="783294" cy="230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                 ）</a:t>
              </a:r>
            </a:p>
          </p:txBody>
        </p:sp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9017937" y="5364428"/>
              <a:ext cx="783294" cy="149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余数 </a:t>
              </a:r>
            </a:p>
          </p:txBody>
        </p:sp>
        <p:sp>
          <p:nvSpPr>
            <p:cNvPr id="24" name="文本框 23"/>
            <p:cNvSpPr txBox="1">
              <a:spLocks noChangeArrowheads="1"/>
            </p:cNvSpPr>
            <p:nvPr/>
          </p:nvSpPr>
          <p:spPr bwMode="auto">
            <a:xfrm>
              <a:off x="4321175" y="5400938"/>
              <a:ext cx="850899" cy="115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除号</a:t>
              </a: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5810250" y="5400940"/>
              <a:ext cx="850899" cy="115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除数</a:t>
              </a:r>
            </a:p>
          </p:txBody>
        </p:sp>
        <p:sp>
          <p:nvSpPr>
            <p:cNvPr id="26" name="文本框 25"/>
            <p:cNvSpPr txBox="1">
              <a:spLocks noChangeArrowheads="1"/>
            </p:cNvSpPr>
            <p:nvPr/>
          </p:nvSpPr>
          <p:spPr bwMode="auto">
            <a:xfrm>
              <a:off x="7385051" y="5650178"/>
              <a:ext cx="717420" cy="650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商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479233" y="5946833"/>
            <a:ext cx="9428162" cy="461665"/>
            <a:chOff x="1706563" y="6255081"/>
            <a:chExt cx="9428162" cy="461665"/>
          </a:xfrm>
        </p:grpSpPr>
        <p:sp>
          <p:nvSpPr>
            <p:cNvPr id="9" name="文本框 10"/>
            <p:cNvSpPr txBox="1">
              <a:spLocks noChangeArrowheads="1"/>
            </p:cNvSpPr>
            <p:nvPr/>
          </p:nvSpPr>
          <p:spPr bwMode="auto">
            <a:xfrm>
              <a:off x="1706563" y="6255081"/>
              <a:ext cx="94281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）余数（           ）除数。（填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“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大于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”“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等于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”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或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“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小于</a:t>
              </a:r>
              <a:r>
                <a:rPr lang="en-US" altLang="zh-CN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”</a:t>
              </a:r>
              <a:r>
                <a:rPr lang="zh-CN" altLang="en-US" sz="24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）</a:t>
              </a:r>
            </a:p>
          </p:txBody>
        </p:sp>
        <p:sp>
          <p:nvSpPr>
            <p:cNvPr id="27" name="文本框 26"/>
            <p:cNvSpPr txBox="1">
              <a:spLocks noChangeArrowheads="1"/>
            </p:cNvSpPr>
            <p:nvPr/>
          </p:nvSpPr>
          <p:spPr bwMode="auto">
            <a:xfrm>
              <a:off x="3514548" y="6255081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小于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7" grpId="0"/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1165489" y="1254463"/>
            <a:ext cx="106108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把 22 个星星平均分给 5 个小朋友。你能说出竖式中每个数的含义吗？</a:t>
            </a:r>
          </a:p>
        </p:txBody>
      </p:sp>
      <p:pic>
        <p:nvPicPr>
          <p:cNvPr id="3584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2" y="3028950"/>
            <a:ext cx="252888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线形标注 1 20"/>
          <p:cNvSpPr/>
          <p:nvPr/>
        </p:nvSpPr>
        <p:spPr bwMode="auto">
          <a:xfrm>
            <a:off x="7567918" y="3186690"/>
            <a:ext cx="2814718" cy="741363"/>
          </a:xfrm>
          <a:prstGeom prst="borderCallout1">
            <a:avLst>
              <a:gd name="adj1" fmla="val 47884"/>
              <a:gd name="adj2" fmla="val -213"/>
              <a:gd name="adj3" fmla="val 124625"/>
              <a:gd name="adj4" fmla="val -33514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个星星。</a:t>
            </a:r>
          </a:p>
        </p:txBody>
      </p:sp>
      <p:sp>
        <p:nvSpPr>
          <p:cNvPr id="52" name="线形标注 1 51"/>
          <p:cNvSpPr/>
          <p:nvPr/>
        </p:nvSpPr>
        <p:spPr bwMode="auto">
          <a:xfrm>
            <a:off x="7426326" y="4532890"/>
            <a:ext cx="4447280" cy="727075"/>
          </a:xfrm>
          <a:prstGeom prst="borderCallout1">
            <a:avLst>
              <a:gd name="adj1" fmla="val 47884"/>
              <a:gd name="adj2" fmla="val -213"/>
              <a:gd name="adj3" fmla="val 45500"/>
              <a:gd name="adj4" fmla="val -12741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小朋友分走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20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个星星。</a:t>
            </a:r>
          </a:p>
        </p:txBody>
      </p:sp>
      <p:sp>
        <p:nvSpPr>
          <p:cNvPr id="24" name="线形标注 1 23"/>
          <p:cNvSpPr/>
          <p:nvPr/>
        </p:nvSpPr>
        <p:spPr bwMode="auto">
          <a:xfrm>
            <a:off x="7440669" y="5791777"/>
            <a:ext cx="3559754" cy="709612"/>
          </a:xfrm>
          <a:prstGeom prst="borderCallout1">
            <a:avLst>
              <a:gd name="adj1" fmla="val 51597"/>
              <a:gd name="adj2" fmla="val 296"/>
              <a:gd name="adj3" fmla="val -718"/>
              <a:gd name="adj4" fmla="val -15444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还剩下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个星星。</a:t>
            </a:r>
          </a:p>
        </p:txBody>
      </p:sp>
      <p:sp>
        <p:nvSpPr>
          <p:cNvPr id="22" name="线形标注 1 21"/>
          <p:cNvSpPr/>
          <p:nvPr/>
        </p:nvSpPr>
        <p:spPr bwMode="auto">
          <a:xfrm>
            <a:off x="1301351" y="3415289"/>
            <a:ext cx="1922364" cy="1411288"/>
          </a:xfrm>
          <a:prstGeom prst="borderCallout1">
            <a:avLst>
              <a:gd name="adj1" fmla="val 48880"/>
              <a:gd name="adj2" fmla="val 100755"/>
              <a:gd name="adj3" fmla="val 53417"/>
              <a:gd name="adj4" fmla="val 127060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平均分给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个小朋友。</a:t>
            </a:r>
          </a:p>
        </p:txBody>
      </p:sp>
      <p:sp>
        <p:nvSpPr>
          <p:cNvPr id="23" name="线形标注 1 22"/>
          <p:cNvSpPr/>
          <p:nvPr/>
        </p:nvSpPr>
        <p:spPr bwMode="auto">
          <a:xfrm>
            <a:off x="5093876" y="2080202"/>
            <a:ext cx="3314630" cy="768350"/>
          </a:xfrm>
          <a:prstGeom prst="borderCallout1">
            <a:avLst>
              <a:gd name="adj1" fmla="val 97458"/>
              <a:gd name="adj2" fmla="val 77639"/>
              <a:gd name="adj3" fmla="val 148181"/>
              <a:gd name="adj4" fmla="val 30847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每人分得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个星星。</a:t>
            </a:r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07</a:t>
            </a:r>
            <a:endParaRPr lang="zh-CN" alt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52" grpId="0" bldLvl="0" animBg="1"/>
      <p:bldP spid="24" grpId="0" bldLvl="0" animBg="1"/>
      <p:bldP spid="22" grpId="0" bldLvl="0" animBg="1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92479" y="2113204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992878" y="3060976"/>
            <a:ext cx="10437812" cy="2250040"/>
          </a:xfrm>
          <a:prstGeom prst="rect">
            <a:avLst/>
          </a:prstGeom>
          <a:noFill/>
          <a:ln w="9525">
            <a:solidFill>
              <a:srgbClr val="1C46F2"/>
            </a:solidFill>
            <a:miter lim="800000"/>
          </a:ln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在列竖式除法时一定要按照书写顺序，先写除号，再写被除数和除数，接着再求商，商与除数的乘积写在被除数的下面，最后写余数。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有余数除法的试商方法：利用乘法口诀 ，求出除数与哪个数相乘的积最接近被除数，而又比被除数小，那么这个数就是商。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08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/>
          <a:srcRect l="21925" t="402" r="18288" b="402"/>
          <a:stretch>
            <a:fillRect/>
          </a:stretch>
        </p:blipFill>
        <p:spPr>
          <a:xfrm>
            <a:off x="-349530" y="500000"/>
            <a:ext cx="6566768" cy="6572250"/>
          </a:xfrm>
          <a:custGeom>
            <a:avLst/>
            <a:gdLst>
              <a:gd name="connsiteX0" fmla="*/ 3280643 w 6566768"/>
              <a:gd name="connsiteY0" fmla="*/ 0 h 6572250"/>
              <a:gd name="connsiteX1" fmla="*/ 6566768 w 6566768"/>
              <a:gd name="connsiteY1" fmla="*/ 3286125 h 6572250"/>
              <a:gd name="connsiteX2" fmla="*/ 3280643 w 6566768"/>
              <a:gd name="connsiteY2" fmla="*/ 6572250 h 6572250"/>
              <a:gd name="connsiteX3" fmla="*/ 11484 w 6566768"/>
              <a:gd name="connsiteY3" fmla="*/ 3622112 h 6572250"/>
              <a:gd name="connsiteX4" fmla="*/ 0 w 6566768"/>
              <a:gd name="connsiteY4" fmla="*/ 3471090 h 6572250"/>
              <a:gd name="connsiteX5" fmla="*/ 0 w 6566768"/>
              <a:gd name="connsiteY5" fmla="*/ 3101161 h 6572250"/>
              <a:gd name="connsiteX6" fmla="*/ 11484 w 6566768"/>
              <a:gd name="connsiteY6" fmla="*/ 2950138 h 6572250"/>
              <a:gd name="connsiteX7" fmla="*/ 3280643 w 6566768"/>
              <a:gd name="connsiteY7" fmla="*/ 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66768" h="6572250">
                <a:moveTo>
                  <a:pt x="3280643" y="0"/>
                </a:moveTo>
                <a:cubicBezTo>
                  <a:pt x="5095520" y="0"/>
                  <a:pt x="6566768" y="1471248"/>
                  <a:pt x="6566768" y="3286125"/>
                </a:cubicBezTo>
                <a:cubicBezTo>
                  <a:pt x="6566768" y="5101002"/>
                  <a:pt x="5095520" y="6572250"/>
                  <a:pt x="3280643" y="6572250"/>
                </a:cubicBezTo>
                <a:cubicBezTo>
                  <a:pt x="1579196" y="6572250"/>
                  <a:pt x="179766" y="5279161"/>
                  <a:pt x="11484" y="3622112"/>
                </a:cubicBezTo>
                <a:lnTo>
                  <a:pt x="0" y="3471090"/>
                </a:lnTo>
                <a:lnTo>
                  <a:pt x="0" y="3101161"/>
                </a:lnTo>
                <a:lnTo>
                  <a:pt x="11484" y="2950138"/>
                </a:lnTo>
                <a:cubicBezTo>
                  <a:pt x="179766" y="1293089"/>
                  <a:pt x="1579196" y="0"/>
                  <a:pt x="3280643" y="0"/>
                </a:cubicBez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 flipH="1">
            <a:off x="706469" y="-2655900"/>
            <a:ext cx="3416090" cy="341609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 flipH="1">
            <a:off x="11077256" y="4726040"/>
            <a:ext cx="4248150" cy="424815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8" name="圆: 空心 7"/>
          <p:cNvSpPr/>
          <p:nvPr/>
        </p:nvSpPr>
        <p:spPr>
          <a:xfrm flipH="1">
            <a:off x="-1046159" y="-193888"/>
            <a:ext cx="7960026" cy="7960026"/>
          </a:xfrm>
          <a:prstGeom prst="donut">
            <a:avLst>
              <a:gd name="adj" fmla="val 14628"/>
            </a:avLst>
          </a:prstGeom>
          <a:gradFill flip="none" rotWithShape="1">
            <a:gsLst>
              <a:gs pos="59000">
                <a:srgbClr val="1C46F2"/>
              </a:gs>
              <a:gs pos="0">
                <a:srgbClr val="00B0F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0" name="弧形 9"/>
          <p:cNvSpPr/>
          <p:nvPr/>
        </p:nvSpPr>
        <p:spPr>
          <a:xfrm flipH="1">
            <a:off x="-378926" y="473345"/>
            <a:ext cx="6625560" cy="6625560"/>
          </a:xfrm>
          <a:prstGeom prst="arc">
            <a:avLst>
              <a:gd name="adj1" fmla="val 676062"/>
              <a:gd name="adj2" fmla="val 15260273"/>
            </a:avLst>
          </a:prstGeom>
          <a:ln w="635000" cap="flat">
            <a:gradFill flip="none" rotWithShape="1">
              <a:gsLst>
                <a:gs pos="0">
                  <a:srgbClr val="059EF0">
                    <a:lumMod val="98000"/>
                  </a:srgbClr>
                </a:gs>
                <a:gs pos="71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11" name="弧形 10"/>
          <p:cNvSpPr/>
          <p:nvPr/>
        </p:nvSpPr>
        <p:spPr>
          <a:xfrm rot="3600000" flipH="1">
            <a:off x="-43211" y="809060"/>
            <a:ext cx="5954130" cy="5954130"/>
          </a:xfrm>
          <a:prstGeom prst="arc">
            <a:avLst>
              <a:gd name="adj1" fmla="val 676062"/>
              <a:gd name="adj2" fmla="val 14718583"/>
            </a:avLst>
          </a:prstGeom>
          <a:ln w="254000" cap="rnd">
            <a:gradFill>
              <a:gsLst>
                <a:gs pos="19000">
                  <a:schemeClr val="bg1"/>
                </a:gs>
                <a:gs pos="79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sp>
        <p:nvSpPr>
          <p:cNvPr id="12" name="弧形 11"/>
          <p:cNvSpPr/>
          <p:nvPr/>
        </p:nvSpPr>
        <p:spPr>
          <a:xfrm rot="3600000" flipH="1">
            <a:off x="508731" y="1361002"/>
            <a:ext cx="4850246" cy="4850246"/>
          </a:xfrm>
          <a:prstGeom prst="arc">
            <a:avLst>
              <a:gd name="adj1" fmla="val 19441499"/>
              <a:gd name="adj2" fmla="val 4872065"/>
            </a:avLst>
          </a:prstGeom>
          <a:ln w="254000" cap="rnd">
            <a:gradFill flip="none" rotWithShape="1">
              <a:gsLst>
                <a:gs pos="48000">
                  <a:srgbClr val="059EF0"/>
                </a:gs>
                <a:gs pos="84000">
                  <a:srgbClr val="1952F2">
                    <a:alpha val="0"/>
                  </a:srgb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814532" y="1792686"/>
            <a:ext cx="5082130" cy="2414532"/>
            <a:chOff x="505868" y="1792686"/>
            <a:chExt cx="5082130" cy="2414532"/>
          </a:xfrm>
        </p:grpSpPr>
        <p:sp>
          <p:nvSpPr>
            <p:cNvPr id="14" name="文本框 13"/>
            <p:cNvSpPr txBox="1"/>
            <p:nvPr/>
          </p:nvSpPr>
          <p:spPr>
            <a:xfrm>
              <a:off x="505868" y="2460462"/>
              <a:ext cx="50495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谢谢同学倾听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59341" y="3715480"/>
              <a:ext cx="4928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>
                  <a:gradFill>
                    <a:gsLst>
                      <a:gs pos="100000">
                        <a:srgbClr val="1C46F2"/>
                      </a:gs>
                      <a:gs pos="0">
                        <a:srgbClr val="00B0F0"/>
                      </a:gs>
                    </a:gsLst>
                    <a:lin ang="2700000" scaled="1"/>
                  </a:gra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THANK YOU FOR LISTENING</a:t>
              </a:r>
              <a:endParaRPr lang="zh-CN" altLang="en-US" sz="2000" dirty="0">
                <a:gradFill>
                  <a:gsLst>
                    <a:gs pos="100000">
                      <a:srgbClr val="1C46F2"/>
                    </a:gs>
                    <a:gs pos="0">
                      <a:srgbClr val="00B0F0"/>
                    </a:gs>
                  </a:gsLst>
                  <a:lin ang="2700000" scaled="1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842916" y="2427005"/>
              <a:ext cx="4375439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747200" y="4207218"/>
              <a:ext cx="4367725" cy="0"/>
            </a:xfrm>
            <a:prstGeom prst="line">
              <a:avLst/>
            </a:prstGeom>
            <a:ln w="15875">
              <a:gradFill flip="none" rotWithShape="1">
                <a:gsLst>
                  <a:gs pos="90000">
                    <a:schemeClr val="tx1"/>
                  </a:gs>
                  <a:gs pos="0">
                    <a:schemeClr val="tx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703562" y="1792686"/>
              <a:ext cx="4765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75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人教版  课时  </a:t>
              </a:r>
              <a:r>
                <a:rPr lang="en-US" altLang="zh-CN" sz="3200" dirty="0">
                  <a:solidFill>
                    <a:schemeClr val="bg1">
                      <a:lumMod val="75000"/>
                    </a:schemeClr>
                  </a:solidFill>
                  <a:latin typeface="思源宋体 Heavy" panose="02020900000000000000" pitchFamily="18" charset="-122"/>
                  <a:ea typeface="思源宋体 Heavy" panose="02020900000000000000" pitchFamily="18" charset="-122"/>
                </a:rPr>
                <a:t>6.3</a:t>
              </a:r>
              <a:endParaRPr lang="zh-CN" altLang="en-US" sz="3200" dirty="0">
                <a:solidFill>
                  <a:schemeClr val="bg1">
                    <a:lumMod val="7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55863" y="4519873"/>
            <a:ext cx="3601977" cy="1935891"/>
            <a:chOff x="3484532" y="4842938"/>
            <a:chExt cx="5405776" cy="2235068"/>
          </a:xfrm>
        </p:grpSpPr>
        <p:sp>
          <p:nvSpPr>
            <p:cNvPr id="20" name="矩形 19"/>
            <p:cNvSpPr/>
            <p:nvPr/>
          </p:nvSpPr>
          <p:spPr>
            <a:xfrm>
              <a:off x="3484532" y="4842938"/>
              <a:ext cx="2193317" cy="31818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ysClr val="windowText" lastClr="000000"/>
                  </a:solidFill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PPT818</a:t>
              </a:r>
              <a:endParaRPr lang="zh-CN" altLang="en-US" sz="1200" dirty="0">
                <a:solidFill>
                  <a:sysClr val="windowText" lastClr="000000"/>
                </a:solidFill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490140" y="4842938"/>
              <a:ext cx="2400168" cy="319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Light" panose="02010600030101010101" pitchFamily="34" charset="-122"/>
                <a:ea typeface="思源黑体 CN Light" panose="02010600030101010101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532" y="6758199"/>
              <a:ext cx="1421215" cy="319807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Light" panose="02010600030101010101" pitchFamily="34" charset="-122"/>
                  <a:ea typeface="思源黑体 CN Light" panose="02010600030101010101" pitchFamily="34" charset="-122"/>
                </a:rPr>
                <a:t>某某小学</a:t>
              </a:r>
            </a:p>
          </p:txBody>
        </p:sp>
      </p:grpSp>
      <p:sp>
        <p:nvSpPr>
          <p:cNvPr id="22" name="椭圆 21"/>
          <p:cNvSpPr/>
          <p:nvPr/>
        </p:nvSpPr>
        <p:spPr>
          <a:xfrm flipH="1">
            <a:off x="10953402" y="-377982"/>
            <a:ext cx="632520" cy="632520"/>
          </a:xfrm>
          <a:prstGeom prst="ellipse">
            <a:avLst/>
          </a:pr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10600030101010101" pitchFamily="34" charset="-122"/>
              <a:ea typeface="优设标题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62050" y="1202488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536105" y="1202488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除法竖式的计算方法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162050" y="178593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536105" y="1847013"/>
            <a:ext cx="922813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（1）13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根小棒，每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 4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根分一组，结果怎样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？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探索新知</a:t>
            </a:r>
          </a:p>
        </p:txBody>
      </p:sp>
      <p:grpSp>
        <p:nvGrpSpPr>
          <p:cNvPr id="56" name="组合 18"/>
          <p:cNvGrpSpPr/>
          <p:nvPr/>
        </p:nvGrpSpPr>
        <p:grpSpPr bwMode="auto">
          <a:xfrm rot="984081">
            <a:off x="2327275" y="3084513"/>
            <a:ext cx="177800" cy="1112837"/>
            <a:chOff x="1698758" y="1224814"/>
            <a:chExt cx="151208" cy="1300853"/>
          </a:xfrm>
        </p:grpSpPr>
        <p:sp>
          <p:nvSpPr>
            <p:cNvPr id="59" name="任意多边形: 形状 58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65" name="组合 23"/>
          <p:cNvGrpSpPr/>
          <p:nvPr/>
        </p:nvGrpSpPr>
        <p:grpSpPr bwMode="auto">
          <a:xfrm rot="984081">
            <a:off x="2909888" y="3084513"/>
            <a:ext cx="177800" cy="1112837"/>
            <a:chOff x="1698758" y="1224814"/>
            <a:chExt cx="151208" cy="1300853"/>
          </a:xfrm>
        </p:grpSpPr>
        <p:sp>
          <p:nvSpPr>
            <p:cNvPr id="68" name="任意多边形: 形状 67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70" name="组合 34"/>
          <p:cNvGrpSpPr/>
          <p:nvPr/>
        </p:nvGrpSpPr>
        <p:grpSpPr bwMode="auto">
          <a:xfrm rot="984081">
            <a:off x="3508375" y="3084513"/>
            <a:ext cx="177800" cy="1112837"/>
            <a:chOff x="1698758" y="1224814"/>
            <a:chExt cx="151208" cy="1300853"/>
          </a:xfrm>
        </p:grpSpPr>
        <p:sp>
          <p:nvSpPr>
            <p:cNvPr id="71" name="任意多边形: 形状 70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73" name="组合 37"/>
          <p:cNvGrpSpPr/>
          <p:nvPr/>
        </p:nvGrpSpPr>
        <p:grpSpPr bwMode="auto">
          <a:xfrm rot="984081">
            <a:off x="4089400" y="3084513"/>
            <a:ext cx="177800" cy="1112837"/>
            <a:chOff x="1698758" y="1224814"/>
            <a:chExt cx="151208" cy="1300853"/>
          </a:xfrm>
        </p:grpSpPr>
        <p:sp>
          <p:nvSpPr>
            <p:cNvPr id="74" name="任意多边形: 形状 73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76" name="组合 40"/>
          <p:cNvGrpSpPr/>
          <p:nvPr/>
        </p:nvGrpSpPr>
        <p:grpSpPr bwMode="auto">
          <a:xfrm rot="984081">
            <a:off x="4943475" y="3084513"/>
            <a:ext cx="177800" cy="1112837"/>
            <a:chOff x="1698758" y="1224814"/>
            <a:chExt cx="151208" cy="1300853"/>
          </a:xfrm>
        </p:grpSpPr>
        <p:sp>
          <p:nvSpPr>
            <p:cNvPr id="77" name="任意多边形: 形状 76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79" name="组合 43"/>
          <p:cNvGrpSpPr/>
          <p:nvPr/>
        </p:nvGrpSpPr>
        <p:grpSpPr bwMode="auto">
          <a:xfrm rot="984081">
            <a:off x="5526088" y="3084513"/>
            <a:ext cx="177800" cy="1112837"/>
            <a:chOff x="1698758" y="1224814"/>
            <a:chExt cx="151208" cy="1300853"/>
          </a:xfrm>
        </p:grpSpPr>
        <p:sp>
          <p:nvSpPr>
            <p:cNvPr id="80" name="任意多边形: 形状 79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82" name="组合 46"/>
          <p:cNvGrpSpPr/>
          <p:nvPr/>
        </p:nvGrpSpPr>
        <p:grpSpPr bwMode="auto">
          <a:xfrm rot="984081">
            <a:off x="6124575" y="3084513"/>
            <a:ext cx="177800" cy="1112837"/>
            <a:chOff x="1698758" y="1224814"/>
            <a:chExt cx="151208" cy="1300853"/>
          </a:xfrm>
        </p:grpSpPr>
        <p:sp>
          <p:nvSpPr>
            <p:cNvPr id="83" name="任意多边形: 形状 82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85" name="组合 49"/>
          <p:cNvGrpSpPr/>
          <p:nvPr/>
        </p:nvGrpSpPr>
        <p:grpSpPr bwMode="auto">
          <a:xfrm rot="984081">
            <a:off x="6707188" y="3084513"/>
            <a:ext cx="177800" cy="1112837"/>
            <a:chOff x="1698758" y="1224814"/>
            <a:chExt cx="151208" cy="1300853"/>
          </a:xfrm>
        </p:grpSpPr>
        <p:sp>
          <p:nvSpPr>
            <p:cNvPr id="86" name="任意多边形: 形状 85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88" name="组合 52"/>
          <p:cNvGrpSpPr/>
          <p:nvPr/>
        </p:nvGrpSpPr>
        <p:grpSpPr bwMode="auto">
          <a:xfrm rot="984081">
            <a:off x="7564438" y="3084513"/>
            <a:ext cx="177800" cy="1112837"/>
            <a:chOff x="1698758" y="1224814"/>
            <a:chExt cx="151208" cy="1300853"/>
          </a:xfrm>
        </p:grpSpPr>
        <p:sp>
          <p:nvSpPr>
            <p:cNvPr id="89" name="任意多边形: 形状 88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91" name="组合 55"/>
          <p:cNvGrpSpPr/>
          <p:nvPr/>
        </p:nvGrpSpPr>
        <p:grpSpPr bwMode="auto">
          <a:xfrm rot="984081">
            <a:off x="8145463" y="3084513"/>
            <a:ext cx="177800" cy="1112837"/>
            <a:chOff x="1698758" y="1224814"/>
            <a:chExt cx="151208" cy="1300853"/>
          </a:xfrm>
        </p:grpSpPr>
        <p:sp>
          <p:nvSpPr>
            <p:cNvPr id="92" name="任意多边形: 形状 91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94" name="组合 58"/>
          <p:cNvGrpSpPr/>
          <p:nvPr/>
        </p:nvGrpSpPr>
        <p:grpSpPr bwMode="auto">
          <a:xfrm rot="984081">
            <a:off x="8745538" y="3084513"/>
            <a:ext cx="177800" cy="1112837"/>
            <a:chOff x="1698758" y="1224814"/>
            <a:chExt cx="151208" cy="1300853"/>
          </a:xfrm>
        </p:grpSpPr>
        <p:sp>
          <p:nvSpPr>
            <p:cNvPr id="95" name="任意多边形: 形状 94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97" name="组合 61"/>
          <p:cNvGrpSpPr/>
          <p:nvPr/>
        </p:nvGrpSpPr>
        <p:grpSpPr bwMode="auto">
          <a:xfrm rot="984081">
            <a:off x="9326563" y="3084513"/>
            <a:ext cx="177800" cy="1112837"/>
            <a:chOff x="1698758" y="1224814"/>
            <a:chExt cx="151208" cy="1300853"/>
          </a:xfrm>
        </p:grpSpPr>
        <p:sp>
          <p:nvSpPr>
            <p:cNvPr id="98" name="任意多边形: 形状 97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00" name="组合 64"/>
          <p:cNvGrpSpPr/>
          <p:nvPr/>
        </p:nvGrpSpPr>
        <p:grpSpPr bwMode="auto">
          <a:xfrm rot="984081">
            <a:off x="10104357" y="3084513"/>
            <a:ext cx="177800" cy="1112837"/>
            <a:chOff x="1698758" y="1224814"/>
            <a:chExt cx="151208" cy="1300853"/>
          </a:xfrm>
        </p:grpSpPr>
        <p:sp>
          <p:nvSpPr>
            <p:cNvPr id="101" name="任意多边形: 形状 100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03" name="矩形: 圆角 102"/>
          <p:cNvSpPr/>
          <p:nvPr/>
        </p:nvSpPr>
        <p:spPr>
          <a:xfrm>
            <a:off x="2006600" y="2906713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4" name="矩形: 圆角 48"/>
          <p:cNvSpPr/>
          <p:nvPr/>
        </p:nvSpPr>
        <p:spPr>
          <a:xfrm>
            <a:off x="4627563" y="2906713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5" name="矩形: 圆角 48"/>
          <p:cNvSpPr/>
          <p:nvPr/>
        </p:nvSpPr>
        <p:spPr>
          <a:xfrm>
            <a:off x="7208838" y="2906713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06" name="TextBox 19"/>
          <p:cNvSpPr txBox="1">
            <a:spLocks noChangeArrowheads="1"/>
          </p:cNvSpPr>
          <p:nvPr/>
        </p:nvSpPr>
        <p:spPr bwMode="auto">
          <a:xfrm>
            <a:off x="1600200" y="4789476"/>
            <a:ext cx="9239250" cy="523220"/>
          </a:xfrm>
          <a:prstGeom prst="rect">
            <a:avLst/>
          </a:prstGeom>
          <a:solidFill>
            <a:schemeClr val="bg1"/>
          </a:solidFill>
          <a:ln w="22225">
            <a:solidFill>
              <a:srgbClr val="1C46F2"/>
            </a:solidFill>
            <a:rou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用小棒分一分，能分成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组，还剩余</a:t>
            </a:r>
            <a:r>
              <a:rPr lang="en-US" altLang="zh-CN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根。</a:t>
            </a:r>
          </a:p>
        </p:txBody>
      </p:sp>
      <p:sp>
        <p:nvSpPr>
          <p:cNvPr id="107" name="TextBox 19"/>
          <p:cNvSpPr txBox="1">
            <a:spLocks noChangeArrowheads="1"/>
          </p:cNvSpPr>
          <p:nvPr/>
        </p:nvSpPr>
        <p:spPr bwMode="auto">
          <a:xfrm>
            <a:off x="2844801" y="5766592"/>
            <a:ext cx="6429375" cy="523220"/>
          </a:xfrm>
          <a:prstGeom prst="rect">
            <a:avLst/>
          </a:prstGeom>
          <a:noFill/>
          <a:ln>
            <a:solidFill>
              <a:srgbClr val="1C46F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13÷4=3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（组）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……1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（根）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9"/>
          <p:cNvSpPr txBox="1">
            <a:spLocks noChangeArrowheads="1"/>
          </p:cNvSpPr>
          <p:nvPr/>
        </p:nvSpPr>
        <p:spPr bwMode="auto">
          <a:xfrm>
            <a:off x="1139826" y="1260138"/>
            <a:ext cx="6429375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13÷4=3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（组）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……1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（根）</a:t>
            </a:r>
          </a:p>
        </p:txBody>
      </p:sp>
      <p:sp>
        <p:nvSpPr>
          <p:cNvPr id="36" name="任意多边形 6"/>
          <p:cNvSpPr>
            <a:spLocks noChangeArrowheads="1"/>
          </p:cNvSpPr>
          <p:nvPr/>
        </p:nvSpPr>
        <p:spPr bwMode="auto">
          <a:xfrm>
            <a:off x="2125664" y="3565508"/>
            <a:ext cx="174625" cy="468313"/>
          </a:xfrm>
          <a:custGeom>
            <a:avLst/>
            <a:gdLst>
              <a:gd name="T0" fmla="*/ 91273 w 114699"/>
              <a:gd name="T1" fmla="*/ 0 h 594149"/>
              <a:gd name="T2" fmla="*/ 106957 w 114699"/>
              <a:gd name="T3" fmla="*/ 256329 h 594149"/>
              <a:gd name="T4" fmla="*/ 0 w 114699"/>
              <a:gd name="T5" fmla="*/ 594149 h 59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699" h="594149">
                <a:moveTo>
                  <a:pt x="91273" y="0"/>
                </a:moveTo>
                <a:cubicBezTo>
                  <a:pt x="123817" y="48419"/>
                  <a:pt x="115621" y="186797"/>
                  <a:pt x="106957" y="256329"/>
                </a:cubicBezTo>
                <a:cubicBezTo>
                  <a:pt x="98293" y="325861"/>
                  <a:pt x="48419" y="455243"/>
                  <a:pt x="0" y="594149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257425" y="3568682"/>
            <a:ext cx="1314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146800" y="3521058"/>
            <a:ext cx="1021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1  3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494339" y="342104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139825" y="3460732"/>
            <a:ext cx="9858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①：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68814" y="3421046"/>
            <a:ext cx="985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②：</a:t>
            </a: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5832476" y="3554395"/>
            <a:ext cx="1444625" cy="468312"/>
            <a:chOff x="9288" y="4658"/>
            <a:chExt cx="2276" cy="738"/>
          </a:xfrm>
        </p:grpSpPr>
        <p:sp>
          <p:nvSpPr>
            <p:cNvPr id="11273" name="任意多边形 6"/>
            <p:cNvSpPr>
              <a:spLocks noChangeArrowheads="1"/>
            </p:cNvSpPr>
            <p:nvPr/>
          </p:nvSpPr>
          <p:spPr bwMode="auto">
            <a:xfrm>
              <a:off x="9288" y="4658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9493" y="4666"/>
              <a:ext cx="20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5832475" y="4857732"/>
            <a:ext cx="10477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⑤：</a:t>
            </a: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2117726" y="4537057"/>
            <a:ext cx="1781175" cy="1344930"/>
            <a:chOff x="3438" y="6204"/>
            <a:chExt cx="2807" cy="2118"/>
          </a:xfrm>
        </p:grpSpPr>
        <p:sp>
          <p:nvSpPr>
            <p:cNvPr id="11277" name="TextBox 32"/>
            <p:cNvSpPr txBox="1">
              <a:spLocks noChangeArrowheads="1"/>
            </p:cNvSpPr>
            <p:nvPr/>
          </p:nvSpPr>
          <p:spPr bwMode="auto">
            <a:xfrm>
              <a:off x="5262" y="6204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1278" name="TextBox 28"/>
            <p:cNvSpPr txBox="1">
              <a:spLocks noChangeArrowheads="1"/>
            </p:cNvSpPr>
            <p:nvPr/>
          </p:nvSpPr>
          <p:spPr bwMode="auto">
            <a:xfrm>
              <a:off x="4466" y="7207"/>
              <a:ext cx="1610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1  3</a:t>
              </a:r>
            </a:p>
          </p:txBody>
        </p:sp>
        <p:sp>
          <p:nvSpPr>
            <p:cNvPr id="11279" name="TextBox 31"/>
            <p:cNvSpPr txBox="1">
              <a:spLocks noChangeArrowheads="1"/>
            </p:cNvSpPr>
            <p:nvPr/>
          </p:nvSpPr>
          <p:spPr bwMode="auto">
            <a:xfrm>
              <a:off x="3438" y="7049"/>
              <a:ext cx="766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11280" name="任意多边形 6"/>
            <p:cNvSpPr>
              <a:spLocks noChangeArrowheads="1"/>
            </p:cNvSpPr>
            <p:nvPr/>
          </p:nvSpPr>
          <p:spPr bwMode="auto">
            <a:xfrm>
              <a:off x="3969" y="7259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176" y="7267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/>
        </p:nvCxnSpPr>
        <p:spPr>
          <a:xfrm>
            <a:off x="6681789" y="6167420"/>
            <a:ext cx="19780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/>
        </p:nvGrpSpPr>
        <p:grpSpPr bwMode="auto">
          <a:xfrm>
            <a:off x="6731001" y="4321159"/>
            <a:ext cx="1782763" cy="1846580"/>
            <a:chOff x="10704" y="5865"/>
            <a:chExt cx="2807" cy="2909"/>
          </a:xfrm>
        </p:grpSpPr>
        <p:sp>
          <p:nvSpPr>
            <p:cNvPr id="11284" name="TextBox 32"/>
            <p:cNvSpPr txBox="1">
              <a:spLocks noChangeArrowheads="1"/>
            </p:cNvSpPr>
            <p:nvPr/>
          </p:nvSpPr>
          <p:spPr bwMode="auto">
            <a:xfrm>
              <a:off x="12528" y="5865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1285" name="TextBox 28"/>
            <p:cNvSpPr txBox="1">
              <a:spLocks noChangeArrowheads="1"/>
            </p:cNvSpPr>
            <p:nvPr/>
          </p:nvSpPr>
          <p:spPr bwMode="auto">
            <a:xfrm>
              <a:off x="11732" y="6868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1  3</a:t>
              </a:r>
            </a:p>
          </p:txBody>
        </p:sp>
        <p:sp>
          <p:nvSpPr>
            <p:cNvPr id="11286" name="TextBox 31"/>
            <p:cNvSpPr txBox="1">
              <a:spLocks noChangeArrowheads="1"/>
            </p:cNvSpPr>
            <p:nvPr/>
          </p:nvSpPr>
          <p:spPr bwMode="auto">
            <a:xfrm>
              <a:off x="10704" y="6710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11287" name="任意多边形 6"/>
            <p:cNvSpPr>
              <a:spLocks noChangeArrowheads="1"/>
            </p:cNvSpPr>
            <p:nvPr/>
          </p:nvSpPr>
          <p:spPr bwMode="auto">
            <a:xfrm>
              <a:off x="11235" y="692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1441" y="6928"/>
              <a:ext cx="207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9" name="TextBox 28"/>
            <p:cNvSpPr txBox="1">
              <a:spLocks noChangeArrowheads="1"/>
            </p:cNvSpPr>
            <p:nvPr/>
          </p:nvSpPr>
          <p:spPr bwMode="auto">
            <a:xfrm>
              <a:off x="11732" y="7659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1  2</a:t>
              </a:r>
            </a:p>
          </p:txBody>
        </p:sp>
      </p:grp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7764464" y="6167420"/>
            <a:ext cx="60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</a:t>
            </a: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</a:p>
        </p:txBody>
      </p:sp>
      <p:sp>
        <p:nvSpPr>
          <p:cNvPr id="45" name="TextBox 32"/>
          <p:cNvSpPr txBox="1">
            <a:spLocks noChangeArrowheads="1"/>
          </p:cNvSpPr>
          <p:nvPr/>
        </p:nvSpPr>
        <p:spPr bwMode="auto">
          <a:xfrm>
            <a:off x="10423525" y="285589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8437564" y="3421046"/>
            <a:ext cx="985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③：</a:t>
            </a:r>
          </a:p>
        </p:txBody>
      </p:sp>
      <p:grpSp>
        <p:nvGrpSpPr>
          <p:cNvPr id="56" name="组合 55"/>
          <p:cNvGrpSpPr/>
          <p:nvPr/>
        </p:nvGrpSpPr>
        <p:grpSpPr bwMode="auto">
          <a:xfrm>
            <a:off x="9264651" y="3392470"/>
            <a:ext cx="1782763" cy="808355"/>
            <a:chOff x="14695" y="4403"/>
            <a:chExt cx="2807" cy="1273"/>
          </a:xfrm>
        </p:grpSpPr>
        <p:sp>
          <p:nvSpPr>
            <p:cNvPr id="11294" name="TextBox 28"/>
            <p:cNvSpPr txBox="1">
              <a:spLocks noChangeArrowheads="1"/>
            </p:cNvSpPr>
            <p:nvPr/>
          </p:nvSpPr>
          <p:spPr bwMode="auto">
            <a:xfrm>
              <a:off x="15723" y="4561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1  3</a:t>
              </a:r>
            </a:p>
          </p:txBody>
        </p:sp>
        <p:sp>
          <p:nvSpPr>
            <p:cNvPr id="11295" name="TextBox 31"/>
            <p:cNvSpPr txBox="1">
              <a:spLocks noChangeArrowheads="1"/>
            </p:cNvSpPr>
            <p:nvPr/>
          </p:nvSpPr>
          <p:spPr bwMode="auto">
            <a:xfrm>
              <a:off x="14695" y="4403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grpSp>
          <p:nvGrpSpPr>
            <p:cNvPr id="11296" name="组合 54"/>
            <p:cNvGrpSpPr/>
            <p:nvPr/>
          </p:nvGrpSpPr>
          <p:grpSpPr bwMode="auto">
            <a:xfrm>
              <a:off x="15226" y="4613"/>
              <a:ext cx="2276" cy="738"/>
              <a:chOff x="15226" y="4613"/>
              <a:chExt cx="2276" cy="738"/>
            </a:xfrm>
          </p:grpSpPr>
          <p:sp>
            <p:nvSpPr>
              <p:cNvPr id="11297" name="任意多边形 6"/>
              <p:cNvSpPr>
                <a:spLocks noChangeArrowheads="1"/>
              </p:cNvSpPr>
              <p:nvPr/>
            </p:nvSpPr>
            <p:spPr bwMode="auto">
              <a:xfrm>
                <a:off x="15226" y="4613"/>
                <a:ext cx="274" cy="739"/>
              </a:xfrm>
              <a:custGeom>
                <a:avLst/>
                <a:gdLst>
                  <a:gd name="T0" fmla="*/ 91273 w 114699"/>
                  <a:gd name="T1" fmla="*/ 0 h 594149"/>
                  <a:gd name="T2" fmla="*/ 106957 w 114699"/>
                  <a:gd name="T3" fmla="*/ 256329 h 594149"/>
                  <a:gd name="T4" fmla="*/ 0 w 114699"/>
                  <a:gd name="T5" fmla="*/ 594149 h 594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699" h="594149">
                    <a:moveTo>
                      <a:pt x="91273" y="0"/>
                    </a:moveTo>
                    <a:cubicBezTo>
                      <a:pt x="123817" y="48419"/>
                      <a:pt x="115621" y="186797"/>
                      <a:pt x="106957" y="256329"/>
                    </a:cubicBezTo>
                    <a:cubicBezTo>
                      <a:pt x="98293" y="325861"/>
                      <a:pt x="48419" y="455243"/>
                      <a:pt x="0" y="594149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cxnSp>
            <p:nvCxnSpPr>
              <p:cNvPr id="50" name="直接连接符 49"/>
              <p:cNvCxnSpPr/>
              <p:nvPr/>
            </p:nvCxnSpPr>
            <p:spPr>
              <a:xfrm>
                <a:off x="15430" y="4620"/>
                <a:ext cx="20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1150939" y="5027596"/>
            <a:ext cx="974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7030A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④：</a:t>
            </a:r>
          </a:p>
        </p:txBody>
      </p:sp>
      <p:sp>
        <p:nvSpPr>
          <p:cNvPr id="52" name="TextBox 28"/>
          <p:cNvSpPr txBox="1">
            <a:spLocks noChangeArrowheads="1"/>
          </p:cNvSpPr>
          <p:nvPr/>
        </p:nvSpPr>
        <p:spPr bwMode="auto">
          <a:xfrm>
            <a:off x="2770189" y="5780070"/>
            <a:ext cx="1021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1  2</a:t>
            </a:r>
          </a:p>
        </p:txBody>
      </p:sp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1139825" y="2125775"/>
            <a:ext cx="3411538" cy="461665"/>
          </a:xfrm>
          <a:prstGeom prst="rect">
            <a:avLst/>
          </a:prstGeom>
          <a:noFill/>
          <a:ln w="9525">
            <a:solidFill>
              <a:srgbClr val="1C46F2"/>
            </a:solidFill>
            <a:rou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列竖式计算：</a:t>
            </a:r>
          </a:p>
        </p:txBody>
      </p:sp>
      <p:sp>
        <p:nvSpPr>
          <p:cNvPr id="63" name="对话气泡: 圆角矩形 20"/>
          <p:cNvSpPr/>
          <p:nvPr/>
        </p:nvSpPr>
        <p:spPr>
          <a:xfrm>
            <a:off x="8026400" y="1245593"/>
            <a:ext cx="3181350" cy="1341845"/>
          </a:xfrm>
          <a:prstGeom prst="wedgeRoundRectCallout">
            <a:avLst>
              <a:gd name="adj1" fmla="val 39860"/>
              <a:gd name="adj2" fmla="val -6142"/>
              <a:gd name="adj3" fmla="val 16667"/>
            </a:avLst>
          </a:prstGeom>
          <a:noFill/>
          <a:ln w="3175"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你知道该怎么列竖式计算吗？</a:t>
            </a:r>
          </a:p>
        </p:txBody>
      </p:sp>
      <p:sp>
        <p:nvSpPr>
          <p:cNvPr id="43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29" grpId="0"/>
      <p:bldP spid="32" grpId="0"/>
      <p:bldP spid="15" grpId="0"/>
      <p:bldP spid="16" grpId="0"/>
      <p:bldP spid="19" grpId="0"/>
      <p:bldP spid="44" grpId="0"/>
      <p:bldP spid="45" grpId="0"/>
      <p:bldP spid="46" grpId="0"/>
      <p:bldP spid="51" grpId="0"/>
      <p:bldP spid="52" grpId="0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>
            <a:spLocks noChangeArrowheads="1"/>
          </p:cNvSpPr>
          <p:nvPr/>
        </p:nvSpPr>
        <p:spPr bwMode="auto">
          <a:xfrm>
            <a:off x="1931036" y="2399042"/>
            <a:ext cx="3188653" cy="461665"/>
          </a:xfrm>
          <a:prstGeom prst="rect">
            <a:avLst/>
          </a:prstGeom>
          <a:noFill/>
          <a:ln w="9525">
            <a:solidFill>
              <a:srgbClr val="1C46F2"/>
            </a:solidFill>
            <a:rou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竖式除法各部分名称：</a:t>
            </a:r>
          </a:p>
        </p:txBody>
      </p:sp>
      <p:sp>
        <p:nvSpPr>
          <p:cNvPr id="4" name="对话气泡: 圆角矩形 20"/>
          <p:cNvSpPr/>
          <p:nvPr/>
        </p:nvSpPr>
        <p:spPr>
          <a:xfrm>
            <a:off x="3411538" y="1119465"/>
            <a:ext cx="7848600" cy="657226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你知道竖式中每个数的名称吗？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1637983" y="3221039"/>
            <a:ext cx="8896350" cy="3043237"/>
            <a:chOff x="2344" y="5072"/>
            <a:chExt cx="14010" cy="4794"/>
          </a:xfrm>
        </p:grpSpPr>
        <p:sp>
          <p:nvSpPr>
            <p:cNvPr id="5" name="圆角矩形 4"/>
            <p:cNvSpPr/>
            <p:nvPr/>
          </p:nvSpPr>
          <p:spPr>
            <a:xfrm>
              <a:off x="2344" y="5072"/>
              <a:ext cx="14010" cy="4794"/>
            </a:xfrm>
            <a:prstGeom prst="roundRect">
              <a:avLst/>
            </a:prstGeom>
            <a:noFill/>
            <a:ln>
              <a:solidFill>
                <a:srgbClr val="1C46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grpSp>
          <p:nvGrpSpPr>
            <p:cNvPr id="12294" name="组合 2"/>
            <p:cNvGrpSpPr/>
            <p:nvPr/>
          </p:nvGrpSpPr>
          <p:grpSpPr bwMode="auto">
            <a:xfrm>
              <a:off x="6597" y="5460"/>
              <a:ext cx="3112" cy="4022"/>
              <a:chOff x="10289" y="6430"/>
              <a:chExt cx="3112" cy="4022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10289" y="9336"/>
                <a:ext cx="311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96" name="TextBox 32"/>
              <p:cNvSpPr txBox="1">
                <a:spLocks noChangeArrowheads="1"/>
              </p:cNvSpPr>
              <p:nvPr/>
            </p:nvSpPr>
            <p:spPr bwMode="auto">
              <a:xfrm>
                <a:off x="12189" y="6430"/>
                <a:ext cx="765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3</a:t>
                </a:r>
              </a:p>
            </p:txBody>
          </p:sp>
          <p:sp>
            <p:nvSpPr>
              <p:cNvPr id="12297" name="TextBox 28"/>
              <p:cNvSpPr txBox="1">
                <a:spLocks noChangeArrowheads="1"/>
              </p:cNvSpPr>
              <p:nvPr/>
            </p:nvSpPr>
            <p:spPr bwMode="auto">
              <a:xfrm>
                <a:off x="11393" y="7433"/>
                <a:ext cx="1609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1  3</a:t>
                </a:r>
              </a:p>
            </p:txBody>
          </p:sp>
          <p:sp>
            <p:nvSpPr>
              <p:cNvPr id="12298" name="TextBox 31"/>
              <p:cNvSpPr txBox="1">
                <a:spLocks noChangeArrowheads="1"/>
              </p:cNvSpPr>
              <p:nvPr/>
            </p:nvSpPr>
            <p:spPr bwMode="auto">
              <a:xfrm>
                <a:off x="10365" y="7275"/>
                <a:ext cx="765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4</a:t>
                </a:r>
              </a:p>
            </p:txBody>
          </p:sp>
          <p:sp>
            <p:nvSpPr>
              <p:cNvPr id="12299" name="任意多边形 6"/>
              <p:cNvSpPr>
                <a:spLocks noChangeArrowheads="1"/>
              </p:cNvSpPr>
              <p:nvPr/>
            </p:nvSpPr>
            <p:spPr bwMode="auto">
              <a:xfrm>
                <a:off x="10896" y="7485"/>
                <a:ext cx="274" cy="739"/>
              </a:xfrm>
              <a:custGeom>
                <a:avLst/>
                <a:gdLst>
                  <a:gd name="T0" fmla="*/ 91273 w 114699"/>
                  <a:gd name="T1" fmla="*/ 0 h 594149"/>
                  <a:gd name="T2" fmla="*/ 106957 w 114699"/>
                  <a:gd name="T3" fmla="*/ 256329 h 594149"/>
                  <a:gd name="T4" fmla="*/ 0 w 114699"/>
                  <a:gd name="T5" fmla="*/ 594149 h 594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699" h="594149">
                    <a:moveTo>
                      <a:pt x="91273" y="0"/>
                    </a:moveTo>
                    <a:cubicBezTo>
                      <a:pt x="123817" y="48419"/>
                      <a:pt x="115621" y="186797"/>
                      <a:pt x="106957" y="256329"/>
                    </a:cubicBezTo>
                    <a:cubicBezTo>
                      <a:pt x="98293" y="325861"/>
                      <a:pt x="48419" y="455243"/>
                      <a:pt x="0" y="594149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11101" y="7492"/>
                <a:ext cx="207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1" name="TextBox 28"/>
              <p:cNvSpPr txBox="1">
                <a:spLocks noChangeArrowheads="1"/>
              </p:cNvSpPr>
              <p:nvPr/>
            </p:nvSpPr>
            <p:spPr bwMode="auto">
              <a:xfrm>
                <a:off x="11393" y="8224"/>
                <a:ext cx="1609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1  2</a:t>
                </a:r>
              </a:p>
            </p:txBody>
          </p:sp>
          <p:sp>
            <p:nvSpPr>
              <p:cNvPr id="12302" name="TextBox 28"/>
              <p:cNvSpPr txBox="1">
                <a:spLocks noChangeArrowheads="1"/>
              </p:cNvSpPr>
              <p:nvPr/>
            </p:nvSpPr>
            <p:spPr bwMode="auto">
              <a:xfrm>
                <a:off x="11993" y="9337"/>
                <a:ext cx="950" cy="1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b="1" dirty="0">
                    <a:solidFill>
                      <a:srgbClr val="000000"/>
                    </a:solidFill>
                    <a:latin typeface="思源黑体 CN Bold" panose="02010600030101010101" pitchFamily="34" charset="-122"/>
                    <a:ea typeface="思源黑体 CN Bold" panose="02010600030101010101" pitchFamily="34" charset="-122"/>
                  </a:rPr>
                  <a:t> 1</a:t>
                </a:r>
              </a:p>
            </p:txBody>
          </p:sp>
        </p:grpSp>
      </p:grp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3667125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4302125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4806950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5513388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4103688"/>
            <a:ext cx="1114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200900" y="3397250"/>
            <a:ext cx="6937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商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429500" y="4100514"/>
            <a:ext cx="18415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被除数 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29500" y="4710114"/>
            <a:ext cx="2331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乘</a:t>
            </a:r>
            <a:r>
              <a:rPr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的积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545388" y="5416551"/>
            <a:ext cx="1204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余数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068514" y="3898901"/>
            <a:ext cx="120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除数</a:t>
            </a:r>
          </a:p>
        </p:txBody>
      </p:sp>
      <p:sp>
        <p:nvSpPr>
          <p:cNvPr id="28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话气泡: 圆角矩形 20"/>
          <p:cNvSpPr/>
          <p:nvPr/>
        </p:nvSpPr>
        <p:spPr>
          <a:xfrm>
            <a:off x="3411539" y="760414"/>
            <a:ext cx="8156575" cy="993775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你知道竖式中每个数表示的含义吗？</a:t>
            </a:r>
          </a:p>
        </p:txBody>
      </p:sp>
      <p:grpSp>
        <p:nvGrpSpPr>
          <p:cNvPr id="12291" name="组合 2"/>
          <p:cNvGrpSpPr/>
          <p:nvPr/>
        </p:nvGrpSpPr>
        <p:grpSpPr bwMode="auto">
          <a:xfrm>
            <a:off x="3548064" y="3324227"/>
            <a:ext cx="1978025" cy="2553018"/>
            <a:chOff x="10288" y="6430"/>
            <a:chExt cx="3114" cy="402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0288" y="9336"/>
              <a:ext cx="311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7" name="TextBox 32"/>
            <p:cNvSpPr txBox="1">
              <a:spLocks noChangeArrowheads="1"/>
            </p:cNvSpPr>
            <p:nvPr/>
          </p:nvSpPr>
          <p:spPr bwMode="auto">
            <a:xfrm>
              <a:off x="12189" y="6430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3318" name="TextBox 28"/>
            <p:cNvSpPr txBox="1">
              <a:spLocks noChangeArrowheads="1"/>
            </p:cNvSpPr>
            <p:nvPr/>
          </p:nvSpPr>
          <p:spPr bwMode="auto">
            <a:xfrm>
              <a:off x="11393" y="7433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1  3</a:t>
              </a:r>
            </a:p>
          </p:txBody>
        </p:sp>
        <p:sp>
          <p:nvSpPr>
            <p:cNvPr id="13319" name="TextBox 31"/>
            <p:cNvSpPr txBox="1">
              <a:spLocks noChangeArrowheads="1"/>
            </p:cNvSpPr>
            <p:nvPr/>
          </p:nvSpPr>
          <p:spPr bwMode="auto">
            <a:xfrm>
              <a:off x="10365" y="7275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13320" name="任意多边形 6"/>
            <p:cNvSpPr>
              <a:spLocks noChangeArrowheads="1"/>
            </p:cNvSpPr>
            <p:nvPr/>
          </p:nvSpPr>
          <p:spPr bwMode="auto">
            <a:xfrm>
              <a:off x="10896" y="7485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1103" y="7493"/>
              <a:ext cx="20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2" name="TextBox 28"/>
            <p:cNvSpPr txBox="1">
              <a:spLocks noChangeArrowheads="1"/>
            </p:cNvSpPr>
            <p:nvPr/>
          </p:nvSpPr>
          <p:spPr bwMode="auto">
            <a:xfrm>
              <a:off x="11393" y="8224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1  2</a:t>
              </a:r>
            </a:p>
          </p:txBody>
        </p:sp>
        <p:sp>
          <p:nvSpPr>
            <p:cNvPr id="13323" name="TextBox 28"/>
            <p:cNvSpPr txBox="1">
              <a:spLocks noChangeArrowheads="1"/>
            </p:cNvSpPr>
            <p:nvPr/>
          </p:nvSpPr>
          <p:spPr bwMode="auto">
            <a:xfrm>
              <a:off x="11993" y="9337"/>
              <a:ext cx="949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1</a:t>
              </a:r>
            </a:p>
          </p:txBody>
        </p:sp>
      </p:grpSp>
      <p:sp>
        <p:nvSpPr>
          <p:cNvPr id="21" name="线形标注 1 20"/>
          <p:cNvSpPr/>
          <p:nvPr/>
        </p:nvSpPr>
        <p:spPr bwMode="auto">
          <a:xfrm>
            <a:off x="6361113" y="3324226"/>
            <a:ext cx="3700462" cy="741363"/>
          </a:xfrm>
          <a:prstGeom prst="borderCallout1">
            <a:avLst>
              <a:gd name="adj1" fmla="val 47884"/>
              <a:gd name="adj2" fmla="val -213"/>
              <a:gd name="adj3" fmla="val 124625"/>
              <a:gd name="adj4" fmla="val -33514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</a:t>
            </a: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根小棒。</a:t>
            </a:r>
          </a:p>
        </p:txBody>
      </p:sp>
      <p:sp>
        <p:nvSpPr>
          <p:cNvPr id="22" name="线形标注 1 21"/>
          <p:cNvSpPr/>
          <p:nvPr/>
        </p:nvSpPr>
        <p:spPr bwMode="auto">
          <a:xfrm>
            <a:off x="727075" y="3292475"/>
            <a:ext cx="2343150" cy="1411288"/>
          </a:xfrm>
          <a:prstGeom prst="borderCallout1">
            <a:avLst>
              <a:gd name="adj1" fmla="val 48880"/>
              <a:gd name="adj2" fmla="val 100755"/>
              <a:gd name="adj3" fmla="val 53417"/>
              <a:gd name="adj4" fmla="val 127060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</a:t>
            </a: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根分一组。</a:t>
            </a:r>
          </a:p>
        </p:txBody>
      </p:sp>
      <p:sp>
        <p:nvSpPr>
          <p:cNvPr id="23" name="线形标注 1 22"/>
          <p:cNvSpPr/>
          <p:nvPr/>
        </p:nvSpPr>
        <p:spPr bwMode="auto">
          <a:xfrm>
            <a:off x="3933825" y="2082800"/>
            <a:ext cx="4357688" cy="768350"/>
          </a:xfrm>
          <a:prstGeom prst="borderCallout1">
            <a:avLst>
              <a:gd name="adj1" fmla="val 97458"/>
              <a:gd name="adj2" fmla="val 77639"/>
              <a:gd name="adj3" fmla="val 196120"/>
              <a:gd name="adj4" fmla="val 32282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每组有</a:t>
            </a: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根小棒。</a:t>
            </a:r>
          </a:p>
        </p:txBody>
      </p:sp>
      <p:sp>
        <p:nvSpPr>
          <p:cNvPr id="52" name="线形标注 1 51"/>
          <p:cNvSpPr/>
          <p:nvPr/>
        </p:nvSpPr>
        <p:spPr bwMode="auto">
          <a:xfrm>
            <a:off x="5870576" y="4441826"/>
            <a:ext cx="5846763" cy="727075"/>
          </a:xfrm>
          <a:prstGeom prst="borderCallout1">
            <a:avLst>
              <a:gd name="adj1" fmla="val 47884"/>
              <a:gd name="adj2" fmla="val -213"/>
              <a:gd name="adj3" fmla="val 45500"/>
              <a:gd name="adj4" fmla="val -12741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12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根小棒组成了</a:t>
            </a: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组。</a:t>
            </a:r>
          </a:p>
        </p:txBody>
      </p:sp>
      <p:sp>
        <p:nvSpPr>
          <p:cNvPr id="24" name="线形标注 1 23"/>
          <p:cNvSpPr/>
          <p:nvPr/>
        </p:nvSpPr>
        <p:spPr bwMode="auto">
          <a:xfrm>
            <a:off x="5870575" y="5546726"/>
            <a:ext cx="4679950" cy="709613"/>
          </a:xfrm>
          <a:prstGeom prst="borderCallout1">
            <a:avLst>
              <a:gd name="adj1" fmla="val 51597"/>
              <a:gd name="adj2" fmla="val 296"/>
              <a:gd name="adj3" fmla="val -718"/>
              <a:gd name="adj4" fmla="val -15444"/>
            </a:avLst>
          </a:prstGeom>
          <a:noFill/>
          <a:ln w="19050">
            <a:solidFill>
              <a:srgbClr val="1C46F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还剩下</a:t>
            </a:r>
            <a:r>
              <a:rPr lang="en-US" altLang="zh-CN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根小棒。</a:t>
            </a:r>
          </a:p>
        </p:txBody>
      </p:sp>
      <p:sp>
        <p:nvSpPr>
          <p:cNvPr id="20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25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1" grpId="0" bldLvl="0" animBg="1"/>
      <p:bldP spid="22" grpId="0" bldLvl="0" animBg="1"/>
      <p:bldP spid="23" grpId="0" bldLvl="0" animBg="1"/>
      <p:bldP spid="52" grpId="0" bldLvl="0" animBg="1"/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48"/>
          <p:cNvSpPr>
            <a:spLocks noChangeArrowheads="1"/>
          </p:cNvSpPr>
          <p:nvPr/>
        </p:nvSpPr>
        <p:spPr bwMode="auto">
          <a:xfrm>
            <a:off x="930276" y="1420455"/>
            <a:ext cx="1027271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（2）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如果有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16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根小棒，每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根分一组，结果怎样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？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竖式怎么写？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4715629" y="4903718"/>
            <a:ext cx="3492500" cy="584775"/>
          </a:xfrm>
          <a:prstGeom prst="rect">
            <a:avLst/>
          </a:prstGeom>
          <a:noFill/>
          <a:ln>
            <a:solidFill>
              <a:srgbClr val="1C46F2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16÷4=4</a:t>
            </a: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（组）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8690056" y="5757863"/>
            <a:ext cx="19780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9898143" y="3911600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9391731" y="4549775"/>
            <a:ext cx="1021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1  6</a:t>
            </a:r>
          </a:p>
        </p:txBody>
      </p:sp>
      <p:sp>
        <p:nvSpPr>
          <p:cNvPr id="40" name="TextBox 31"/>
          <p:cNvSpPr txBox="1">
            <a:spLocks noChangeArrowheads="1"/>
          </p:cNvSpPr>
          <p:nvPr/>
        </p:nvSpPr>
        <p:spPr bwMode="auto">
          <a:xfrm>
            <a:off x="8739269" y="4448176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41" name="任意多边形 6"/>
          <p:cNvSpPr>
            <a:spLocks noChangeArrowheads="1"/>
          </p:cNvSpPr>
          <p:nvPr/>
        </p:nvSpPr>
        <p:spPr bwMode="auto">
          <a:xfrm>
            <a:off x="9077405" y="4581525"/>
            <a:ext cx="173038" cy="469900"/>
          </a:xfrm>
          <a:custGeom>
            <a:avLst/>
            <a:gdLst>
              <a:gd name="T0" fmla="*/ 91273 w 114699"/>
              <a:gd name="T1" fmla="*/ 0 h 594149"/>
              <a:gd name="T2" fmla="*/ 106957 w 114699"/>
              <a:gd name="T3" fmla="*/ 256329 h 594149"/>
              <a:gd name="T4" fmla="*/ 0 w 114699"/>
              <a:gd name="T5" fmla="*/ 594149 h 594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699" h="594149">
                <a:moveTo>
                  <a:pt x="91273" y="0"/>
                </a:moveTo>
                <a:cubicBezTo>
                  <a:pt x="123817" y="48419"/>
                  <a:pt x="115621" y="186797"/>
                  <a:pt x="106957" y="256329"/>
                </a:cubicBezTo>
                <a:cubicBezTo>
                  <a:pt x="98293" y="325861"/>
                  <a:pt x="48419" y="455243"/>
                  <a:pt x="0" y="594149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9207580" y="4586288"/>
            <a:ext cx="13144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8"/>
          <p:cNvSpPr txBox="1">
            <a:spLocks noChangeArrowheads="1"/>
          </p:cNvSpPr>
          <p:nvPr/>
        </p:nvSpPr>
        <p:spPr bwMode="auto">
          <a:xfrm>
            <a:off x="9391730" y="5051425"/>
            <a:ext cx="1021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1  6</a:t>
            </a:r>
          </a:p>
        </p:txBody>
      </p:sp>
      <p:sp>
        <p:nvSpPr>
          <p:cNvPr id="44" name="TextBox 28"/>
          <p:cNvSpPr txBox="1">
            <a:spLocks noChangeArrowheads="1"/>
          </p:cNvSpPr>
          <p:nvPr/>
        </p:nvSpPr>
        <p:spPr bwMode="auto">
          <a:xfrm>
            <a:off x="9772730" y="5757864"/>
            <a:ext cx="60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0</a:t>
            </a:r>
            <a:endParaRPr lang="en-US" altLang="zh-CN" sz="4000" b="1" dirty="0">
              <a:solidFill>
                <a:srgbClr val="FF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4347" name="组合 18"/>
          <p:cNvGrpSpPr/>
          <p:nvPr/>
        </p:nvGrpSpPr>
        <p:grpSpPr bwMode="auto">
          <a:xfrm rot="984081">
            <a:off x="1250950" y="2575164"/>
            <a:ext cx="177800" cy="1112837"/>
            <a:chOff x="1698758" y="1224814"/>
            <a:chExt cx="151208" cy="1300853"/>
          </a:xfrm>
        </p:grpSpPr>
        <p:sp>
          <p:nvSpPr>
            <p:cNvPr id="21" name="任意多边形: 形状 20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0" name="组合 23"/>
          <p:cNvGrpSpPr/>
          <p:nvPr/>
        </p:nvGrpSpPr>
        <p:grpSpPr bwMode="auto">
          <a:xfrm rot="984081">
            <a:off x="1833563" y="2575164"/>
            <a:ext cx="177800" cy="1112837"/>
            <a:chOff x="1698758" y="1224814"/>
            <a:chExt cx="151208" cy="1300853"/>
          </a:xfrm>
        </p:grpSpPr>
        <p:sp>
          <p:nvSpPr>
            <p:cNvPr id="33" name="任意多边形: 形状 32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3" name="组合 34"/>
          <p:cNvGrpSpPr/>
          <p:nvPr/>
        </p:nvGrpSpPr>
        <p:grpSpPr bwMode="auto">
          <a:xfrm rot="984081">
            <a:off x="2432050" y="2575164"/>
            <a:ext cx="177800" cy="1112837"/>
            <a:chOff x="1698758" y="1224814"/>
            <a:chExt cx="151208" cy="1300853"/>
          </a:xfrm>
        </p:grpSpPr>
        <p:sp>
          <p:nvSpPr>
            <p:cNvPr id="36" name="任意多边形: 形状 35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6" name="组合 37"/>
          <p:cNvGrpSpPr/>
          <p:nvPr/>
        </p:nvGrpSpPr>
        <p:grpSpPr bwMode="auto">
          <a:xfrm rot="984081">
            <a:off x="3013075" y="2575164"/>
            <a:ext cx="177800" cy="1112837"/>
            <a:chOff x="1698758" y="1224814"/>
            <a:chExt cx="151208" cy="1300853"/>
          </a:xfrm>
        </p:grpSpPr>
        <p:sp>
          <p:nvSpPr>
            <p:cNvPr id="2" name="任意多边形: 形状 38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59" name="组合 3"/>
          <p:cNvGrpSpPr/>
          <p:nvPr/>
        </p:nvGrpSpPr>
        <p:grpSpPr bwMode="auto">
          <a:xfrm rot="984081">
            <a:off x="3867150" y="2575164"/>
            <a:ext cx="177800" cy="1112837"/>
            <a:chOff x="1698758" y="1224814"/>
            <a:chExt cx="151208" cy="1300853"/>
          </a:xfrm>
        </p:grpSpPr>
        <p:sp>
          <p:nvSpPr>
            <p:cNvPr id="5" name="任意多边形: 形状 41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62" name="组合 6"/>
          <p:cNvGrpSpPr/>
          <p:nvPr/>
        </p:nvGrpSpPr>
        <p:grpSpPr bwMode="auto">
          <a:xfrm rot="984081">
            <a:off x="4449763" y="2575164"/>
            <a:ext cx="177800" cy="1112837"/>
            <a:chOff x="1698758" y="1224814"/>
            <a:chExt cx="151208" cy="1300853"/>
          </a:xfrm>
        </p:grpSpPr>
        <p:sp>
          <p:nvSpPr>
            <p:cNvPr id="45" name="任意多边形: 形状 44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65" name="组合 46"/>
          <p:cNvGrpSpPr/>
          <p:nvPr/>
        </p:nvGrpSpPr>
        <p:grpSpPr bwMode="auto">
          <a:xfrm rot="984081">
            <a:off x="5048250" y="2575164"/>
            <a:ext cx="177800" cy="1112837"/>
            <a:chOff x="1698758" y="1224814"/>
            <a:chExt cx="151208" cy="1300853"/>
          </a:xfrm>
        </p:grpSpPr>
        <p:sp>
          <p:nvSpPr>
            <p:cNvPr id="48" name="任意多边形: 形状 47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68" name="组合 49"/>
          <p:cNvGrpSpPr/>
          <p:nvPr/>
        </p:nvGrpSpPr>
        <p:grpSpPr bwMode="auto">
          <a:xfrm rot="984081">
            <a:off x="5630863" y="2575164"/>
            <a:ext cx="177800" cy="1112837"/>
            <a:chOff x="1698758" y="1224814"/>
            <a:chExt cx="151208" cy="1300853"/>
          </a:xfrm>
        </p:grpSpPr>
        <p:sp>
          <p:nvSpPr>
            <p:cNvPr id="51" name="任意多边形: 形状 50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71" name="组合 52"/>
          <p:cNvGrpSpPr/>
          <p:nvPr/>
        </p:nvGrpSpPr>
        <p:grpSpPr bwMode="auto">
          <a:xfrm rot="984081">
            <a:off x="6488113" y="2575164"/>
            <a:ext cx="177800" cy="1112837"/>
            <a:chOff x="1698758" y="1224814"/>
            <a:chExt cx="151208" cy="1300853"/>
          </a:xfrm>
        </p:grpSpPr>
        <p:sp>
          <p:nvSpPr>
            <p:cNvPr id="54" name="任意多边形: 形状 53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74" name="组合 55"/>
          <p:cNvGrpSpPr/>
          <p:nvPr/>
        </p:nvGrpSpPr>
        <p:grpSpPr bwMode="auto">
          <a:xfrm rot="984081">
            <a:off x="7069138" y="2575164"/>
            <a:ext cx="177800" cy="1112837"/>
            <a:chOff x="1698758" y="1224814"/>
            <a:chExt cx="151208" cy="1300853"/>
          </a:xfrm>
        </p:grpSpPr>
        <p:sp>
          <p:nvSpPr>
            <p:cNvPr id="57" name="任意多边形: 形状 56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77" name="组合 58"/>
          <p:cNvGrpSpPr/>
          <p:nvPr/>
        </p:nvGrpSpPr>
        <p:grpSpPr bwMode="auto">
          <a:xfrm rot="984081">
            <a:off x="7669213" y="2575164"/>
            <a:ext cx="177800" cy="1112837"/>
            <a:chOff x="1698758" y="1224814"/>
            <a:chExt cx="151208" cy="1300853"/>
          </a:xfrm>
        </p:grpSpPr>
        <p:sp>
          <p:nvSpPr>
            <p:cNvPr id="60" name="任意多边形: 形状 59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80" name="组合 8"/>
          <p:cNvGrpSpPr/>
          <p:nvPr/>
        </p:nvGrpSpPr>
        <p:grpSpPr bwMode="auto">
          <a:xfrm rot="984081">
            <a:off x="8250238" y="2575164"/>
            <a:ext cx="177800" cy="1112837"/>
            <a:chOff x="1698758" y="1224814"/>
            <a:chExt cx="151208" cy="1300853"/>
          </a:xfrm>
        </p:grpSpPr>
        <p:sp>
          <p:nvSpPr>
            <p:cNvPr id="63" name="任意多边形: 形状 62"/>
            <p:cNvSpPr/>
            <p:nvPr/>
          </p:nvSpPr>
          <p:spPr>
            <a:xfrm>
              <a:off x="1698724" y="1277850"/>
              <a:ext cx="151208" cy="1247038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697907" y="1225037"/>
              <a:ext cx="151208" cy="109488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0" name="矩形: 圆角 48"/>
          <p:cNvSpPr/>
          <p:nvPr/>
        </p:nvSpPr>
        <p:spPr>
          <a:xfrm>
            <a:off x="930275" y="2425939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1" name="矩形: 圆角 48"/>
          <p:cNvSpPr/>
          <p:nvPr/>
        </p:nvSpPr>
        <p:spPr>
          <a:xfrm>
            <a:off x="3551238" y="2425939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3" name="矩形: 圆角 48"/>
          <p:cNvSpPr/>
          <p:nvPr/>
        </p:nvSpPr>
        <p:spPr>
          <a:xfrm>
            <a:off x="6132513" y="2425939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4386" name="组合 141"/>
          <p:cNvGrpSpPr/>
          <p:nvPr/>
        </p:nvGrpSpPr>
        <p:grpSpPr bwMode="auto">
          <a:xfrm rot="984081">
            <a:off x="9061450" y="2575957"/>
            <a:ext cx="177800" cy="1111250"/>
            <a:chOff x="1698758" y="1224814"/>
            <a:chExt cx="151208" cy="1300853"/>
          </a:xfrm>
        </p:grpSpPr>
        <p:sp>
          <p:nvSpPr>
            <p:cNvPr id="143" name="任意多边形: 形状 53"/>
            <p:cNvSpPr/>
            <p:nvPr/>
          </p:nvSpPr>
          <p:spPr>
            <a:xfrm>
              <a:off x="1697429" y="1278451"/>
              <a:ext cx="151208" cy="1246960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1698097" y="1225000"/>
              <a:ext cx="151208" cy="109644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89" name="组合 144"/>
          <p:cNvGrpSpPr/>
          <p:nvPr/>
        </p:nvGrpSpPr>
        <p:grpSpPr bwMode="auto">
          <a:xfrm rot="984081">
            <a:off x="9644063" y="2575957"/>
            <a:ext cx="177800" cy="1111250"/>
            <a:chOff x="1698758" y="1224814"/>
            <a:chExt cx="151208" cy="1300853"/>
          </a:xfrm>
        </p:grpSpPr>
        <p:sp>
          <p:nvSpPr>
            <p:cNvPr id="146" name="任意多边形: 形状 56"/>
            <p:cNvSpPr/>
            <p:nvPr/>
          </p:nvSpPr>
          <p:spPr>
            <a:xfrm>
              <a:off x="1697428" y="1278451"/>
              <a:ext cx="151208" cy="1246960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1698097" y="1225000"/>
              <a:ext cx="151208" cy="109644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92" name="组合 147"/>
          <p:cNvGrpSpPr/>
          <p:nvPr/>
        </p:nvGrpSpPr>
        <p:grpSpPr bwMode="auto">
          <a:xfrm rot="984081">
            <a:off x="10242550" y="2575957"/>
            <a:ext cx="177800" cy="1111250"/>
            <a:chOff x="1698758" y="1224814"/>
            <a:chExt cx="151208" cy="1300853"/>
          </a:xfrm>
        </p:grpSpPr>
        <p:sp>
          <p:nvSpPr>
            <p:cNvPr id="149" name="任意多边形: 形状 59"/>
            <p:cNvSpPr/>
            <p:nvPr/>
          </p:nvSpPr>
          <p:spPr>
            <a:xfrm>
              <a:off x="1697429" y="1278451"/>
              <a:ext cx="151208" cy="1246960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1698097" y="1225000"/>
              <a:ext cx="151208" cy="109644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4395" name="组合 150"/>
          <p:cNvGrpSpPr/>
          <p:nvPr/>
        </p:nvGrpSpPr>
        <p:grpSpPr bwMode="auto">
          <a:xfrm rot="984081">
            <a:off x="10823575" y="2575957"/>
            <a:ext cx="177800" cy="1111250"/>
            <a:chOff x="1698758" y="1224814"/>
            <a:chExt cx="151208" cy="1300853"/>
          </a:xfrm>
        </p:grpSpPr>
        <p:sp>
          <p:nvSpPr>
            <p:cNvPr id="152" name="任意多边形: 形状 62"/>
            <p:cNvSpPr/>
            <p:nvPr/>
          </p:nvSpPr>
          <p:spPr>
            <a:xfrm>
              <a:off x="1697429" y="1278451"/>
              <a:ext cx="151208" cy="1246960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1698097" y="1225000"/>
              <a:ext cx="151208" cy="109644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54" name="矩形: 圆角 48"/>
          <p:cNvSpPr/>
          <p:nvPr/>
        </p:nvSpPr>
        <p:spPr>
          <a:xfrm>
            <a:off x="8707438" y="2425939"/>
            <a:ext cx="2495550" cy="1411287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55" name="对话气泡: 圆角矩形 20"/>
          <p:cNvSpPr/>
          <p:nvPr/>
        </p:nvSpPr>
        <p:spPr>
          <a:xfrm flipH="1">
            <a:off x="930275" y="4625410"/>
            <a:ext cx="3189288" cy="1141390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1C4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Times New Roman" panose="02020603050405020304" pitchFamily="18" charset="0"/>
              </a:rPr>
              <a:t>正好分完，没剩余。</a:t>
            </a:r>
          </a:p>
        </p:txBody>
      </p:sp>
      <p:sp>
        <p:nvSpPr>
          <p:cNvPr id="68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69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39" grpId="0"/>
      <p:bldP spid="40" grpId="0"/>
      <p:bldP spid="41" grpId="0" animBg="1"/>
      <p:bldP spid="43" grpId="0"/>
      <p:bldP spid="44" grpId="0"/>
      <p:bldP spid="10" grpId="0" bldLvl="0" animBg="1"/>
      <p:bldP spid="11" grpId="0" bldLvl="0" animBg="1"/>
      <p:bldP spid="13" grpId="0" bldLvl="0" animBg="1"/>
      <p:bldP spid="154" grpId="0" bldLvl="0" animBg="1"/>
      <p:bldP spid="15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>
            <a:spLocks noChangeArrowheads="1"/>
          </p:cNvSpPr>
          <p:nvPr/>
        </p:nvSpPr>
        <p:spPr bwMode="auto">
          <a:xfrm>
            <a:off x="973139" y="1308417"/>
            <a:ext cx="543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（选自教材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P62 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做一做）</a:t>
            </a:r>
          </a:p>
        </p:txBody>
      </p:sp>
      <p:sp>
        <p:nvSpPr>
          <p:cNvPr id="17411" name="文本框 1"/>
          <p:cNvSpPr txBox="1">
            <a:spLocks noChangeArrowheads="1"/>
          </p:cNvSpPr>
          <p:nvPr/>
        </p:nvSpPr>
        <p:spPr bwMode="auto">
          <a:xfrm>
            <a:off x="985685" y="1986699"/>
            <a:ext cx="7323137" cy="4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11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        ，每</a:t>
            </a:r>
            <a:r>
              <a:rPr lang="en-US" altLang="zh-CN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根一组，分一分。</a:t>
            </a:r>
          </a:p>
        </p:txBody>
      </p:sp>
      <p:grpSp>
        <p:nvGrpSpPr>
          <p:cNvPr id="17412" name="组合 150"/>
          <p:cNvGrpSpPr/>
          <p:nvPr/>
        </p:nvGrpSpPr>
        <p:grpSpPr bwMode="auto">
          <a:xfrm rot="984081" flipH="1">
            <a:off x="2795001" y="1818659"/>
            <a:ext cx="118750" cy="711200"/>
            <a:chOff x="333158" y="695441"/>
            <a:chExt cx="156249" cy="1279739"/>
          </a:xfrm>
        </p:grpSpPr>
        <p:sp>
          <p:nvSpPr>
            <p:cNvPr id="152" name="任意多边形: 形状 62"/>
            <p:cNvSpPr/>
            <p:nvPr/>
          </p:nvSpPr>
          <p:spPr>
            <a:xfrm>
              <a:off x="334235" y="730122"/>
              <a:ext cx="152482" cy="1245460"/>
            </a:xfrm>
            <a:custGeom>
              <a:avLst/>
              <a:gdLst>
                <a:gd name="connsiteX0" fmla="*/ 1 w 151208"/>
                <a:gd name="connsiteY0" fmla="*/ 0 h 1246421"/>
                <a:gd name="connsiteX1" fmla="*/ 151206 w 151208"/>
                <a:gd name="connsiteY1" fmla="*/ 0 h 1246421"/>
                <a:gd name="connsiteX2" fmla="*/ 151206 w 151208"/>
                <a:gd name="connsiteY2" fmla="*/ 1191981 h 1246421"/>
                <a:gd name="connsiteX3" fmla="*/ 151208 w 151208"/>
                <a:gd name="connsiteY3" fmla="*/ 1191988 h 1246421"/>
                <a:gd name="connsiteX4" fmla="*/ 151206 w 151208"/>
                <a:gd name="connsiteY4" fmla="*/ 1191995 h 1246421"/>
                <a:gd name="connsiteX5" fmla="*/ 151206 w 151208"/>
                <a:gd name="connsiteY5" fmla="*/ 1201487 h 1246421"/>
                <a:gd name="connsiteX6" fmla="*/ 148544 w 151208"/>
                <a:gd name="connsiteY6" fmla="*/ 1201487 h 1246421"/>
                <a:gd name="connsiteX7" fmla="*/ 145267 w 151208"/>
                <a:gd name="connsiteY7" fmla="*/ 1213176 h 1246421"/>
                <a:gd name="connsiteX8" fmla="*/ 75604 w 151208"/>
                <a:gd name="connsiteY8" fmla="*/ 1246421 h 1246421"/>
                <a:gd name="connsiteX9" fmla="*/ 5941 w 151208"/>
                <a:gd name="connsiteY9" fmla="*/ 1213176 h 1246421"/>
                <a:gd name="connsiteX10" fmla="*/ 2664 w 151208"/>
                <a:gd name="connsiteY10" fmla="*/ 1201487 h 1246421"/>
                <a:gd name="connsiteX11" fmla="*/ 1 w 151208"/>
                <a:gd name="connsiteY11" fmla="*/ 1201487 h 1246421"/>
                <a:gd name="connsiteX12" fmla="*/ 1 w 151208"/>
                <a:gd name="connsiteY12" fmla="*/ 1191992 h 1246421"/>
                <a:gd name="connsiteX13" fmla="*/ 0 w 151208"/>
                <a:gd name="connsiteY13" fmla="*/ 1191988 h 1246421"/>
                <a:gd name="connsiteX14" fmla="*/ 1 w 151208"/>
                <a:gd name="connsiteY14" fmla="*/ 1191985 h 124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1208" h="1246421">
                  <a:moveTo>
                    <a:pt x="1" y="0"/>
                  </a:moveTo>
                  <a:lnTo>
                    <a:pt x="151206" y="0"/>
                  </a:lnTo>
                  <a:lnTo>
                    <a:pt x="151206" y="1191981"/>
                  </a:lnTo>
                  <a:lnTo>
                    <a:pt x="151208" y="1191988"/>
                  </a:lnTo>
                  <a:lnTo>
                    <a:pt x="151206" y="1191995"/>
                  </a:lnTo>
                  <a:lnTo>
                    <a:pt x="151206" y="1201487"/>
                  </a:lnTo>
                  <a:lnTo>
                    <a:pt x="148544" y="1201487"/>
                  </a:lnTo>
                  <a:lnTo>
                    <a:pt x="145267" y="1213176"/>
                  </a:lnTo>
                  <a:cubicBezTo>
                    <a:pt x="133789" y="1232713"/>
                    <a:pt x="106920" y="1246421"/>
                    <a:pt x="75604" y="1246421"/>
                  </a:cubicBezTo>
                  <a:cubicBezTo>
                    <a:pt x="44288" y="1246421"/>
                    <a:pt x="17419" y="1232713"/>
                    <a:pt x="5941" y="1213176"/>
                  </a:cubicBezTo>
                  <a:lnTo>
                    <a:pt x="2664" y="1201487"/>
                  </a:lnTo>
                  <a:lnTo>
                    <a:pt x="1" y="1201487"/>
                  </a:lnTo>
                  <a:lnTo>
                    <a:pt x="1" y="1191992"/>
                  </a:lnTo>
                  <a:lnTo>
                    <a:pt x="0" y="1191988"/>
                  </a:lnTo>
                  <a:lnTo>
                    <a:pt x="1" y="1191985"/>
                  </a:lnTo>
                  <a:close/>
                </a:path>
              </a:pathLst>
            </a:custGeom>
            <a:solidFill>
              <a:srgbClr val="CCFF99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53" name="椭圆 152"/>
            <p:cNvSpPr/>
            <p:nvPr/>
          </p:nvSpPr>
          <p:spPr>
            <a:xfrm>
              <a:off x="339747" y="696317"/>
              <a:ext cx="152483" cy="108549"/>
            </a:xfrm>
            <a:prstGeom prst="ellipse">
              <a:avLst/>
            </a:prstGeom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grpSp>
        <p:nvGrpSpPr>
          <p:cNvPr id="17415" name="组合 41"/>
          <p:cNvGrpSpPr/>
          <p:nvPr/>
        </p:nvGrpSpPr>
        <p:grpSpPr bwMode="auto">
          <a:xfrm>
            <a:off x="2398713" y="3018142"/>
            <a:ext cx="6165850" cy="1112838"/>
            <a:chOff x="1961" y="5449"/>
            <a:chExt cx="9709" cy="1752"/>
          </a:xfrm>
        </p:grpSpPr>
        <p:grpSp>
          <p:nvGrpSpPr>
            <p:cNvPr id="17416" name="组合 18"/>
            <p:cNvGrpSpPr/>
            <p:nvPr/>
          </p:nvGrpSpPr>
          <p:grpSpPr bwMode="auto">
            <a:xfrm rot="984081">
              <a:off x="1961" y="5449"/>
              <a:ext cx="280" cy="1752"/>
              <a:chOff x="1698758" y="1224814"/>
              <a:chExt cx="151208" cy="1300853"/>
            </a:xfrm>
          </p:grpSpPr>
          <p:sp>
            <p:nvSpPr>
              <p:cNvPr id="18" name="任意多边形: 形状 20"/>
              <p:cNvSpPr/>
              <p:nvPr/>
            </p:nvSpPr>
            <p:spPr>
              <a:xfrm>
                <a:off x="1698724" y="1277853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697907" y="1225041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19" name="组合 23"/>
            <p:cNvGrpSpPr/>
            <p:nvPr/>
          </p:nvGrpSpPr>
          <p:grpSpPr bwMode="auto">
            <a:xfrm rot="984081">
              <a:off x="2878" y="5449"/>
              <a:ext cx="280" cy="1752"/>
              <a:chOff x="1698758" y="1224814"/>
              <a:chExt cx="151208" cy="1300853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1698934" y="1277769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698117" y="1224956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22" name="组合 34"/>
            <p:cNvGrpSpPr/>
            <p:nvPr/>
          </p:nvGrpSpPr>
          <p:grpSpPr bwMode="auto">
            <a:xfrm rot="984081">
              <a:off x="3821" y="5449"/>
              <a:ext cx="280" cy="1752"/>
              <a:chOff x="1698758" y="1224814"/>
              <a:chExt cx="151208" cy="1300853"/>
            </a:xfrm>
          </p:grpSpPr>
          <p:sp>
            <p:nvSpPr>
              <p:cNvPr id="36" name="任意多边形: 形状 35"/>
              <p:cNvSpPr/>
              <p:nvPr/>
            </p:nvSpPr>
            <p:spPr>
              <a:xfrm>
                <a:off x="1698625" y="1277894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697808" y="1225082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25" name="组合 37"/>
            <p:cNvGrpSpPr/>
            <p:nvPr/>
          </p:nvGrpSpPr>
          <p:grpSpPr bwMode="auto">
            <a:xfrm rot="984081">
              <a:off x="4736" y="5449"/>
              <a:ext cx="280" cy="1752"/>
              <a:chOff x="1698758" y="1224814"/>
              <a:chExt cx="151208" cy="1300853"/>
            </a:xfrm>
          </p:grpSpPr>
          <p:sp>
            <p:nvSpPr>
              <p:cNvPr id="24" name="任意多边形: 形状 38"/>
              <p:cNvSpPr/>
              <p:nvPr/>
            </p:nvSpPr>
            <p:spPr>
              <a:xfrm>
                <a:off x="1698576" y="1277913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697760" y="1225101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28" name="组合 3"/>
            <p:cNvGrpSpPr/>
            <p:nvPr/>
          </p:nvGrpSpPr>
          <p:grpSpPr bwMode="auto">
            <a:xfrm rot="984081">
              <a:off x="5742" y="5449"/>
              <a:ext cx="280" cy="1752"/>
              <a:chOff x="1698758" y="1224814"/>
              <a:chExt cx="151208" cy="1300853"/>
            </a:xfrm>
          </p:grpSpPr>
          <p:sp>
            <p:nvSpPr>
              <p:cNvPr id="28" name="任意多边形: 形状 41"/>
              <p:cNvSpPr/>
              <p:nvPr/>
            </p:nvSpPr>
            <p:spPr>
              <a:xfrm>
                <a:off x="1699299" y="1277621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698482" y="1224809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31" name="组合 6"/>
            <p:cNvGrpSpPr/>
            <p:nvPr/>
          </p:nvGrpSpPr>
          <p:grpSpPr bwMode="auto">
            <a:xfrm rot="984081">
              <a:off x="6659" y="5449"/>
              <a:ext cx="280" cy="1752"/>
              <a:chOff x="1698758" y="1224814"/>
              <a:chExt cx="151208" cy="1300853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1698214" y="1278060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697397" y="1225248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34" name="组合 46"/>
            <p:cNvGrpSpPr/>
            <p:nvPr/>
          </p:nvGrpSpPr>
          <p:grpSpPr bwMode="auto">
            <a:xfrm rot="984081">
              <a:off x="7602" y="5449"/>
              <a:ext cx="280" cy="1752"/>
              <a:chOff x="1698758" y="1224814"/>
              <a:chExt cx="151208" cy="1300853"/>
            </a:xfrm>
          </p:grpSpPr>
          <p:sp>
            <p:nvSpPr>
              <p:cNvPr id="48" name="任意多边形: 形状 47"/>
              <p:cNvSpPr/>
              <p:nvPr/>
            </p:nvSpPr>
            <p:spPr>
              <a:xfrm>
                <a:off x="1699200" y="1277661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698383" y="1224849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37" name="组合 49"/>
            <p:cNvGrpSpPr/>
            <p:nvPr/>
          </p:nvGrpSpPr>
          <p:grpSpPr bwMode="auto">
            <a:xfrm rot="984081">
              <a:off x="8519" y="5449"/>
              <a:ext cx="280" cy="1752"/>
              <a:chOff x="1698758" y="1224814"/>
              <a:chExt cx="151208" cy="1300853"/>
            </a:xfrm>
          </p:grpSpPr>
          <p:sp>
            <p:nvSpPr>
              <p:cNvPr id="51" name="任意多边形: 形状 50"/>
              <p:cNvSpPr/>
              <p:nvPr/>
            </p:nvSpPr>
            <p:spPr>
              <a:xfrm>
                <a:off x="1698115" y="1278100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697298" y="1225288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40" name="组合 52"/>
            <p:cNvGrpSpPr/>
            <p:nvPr/>
          </p:nvGrpSpPr>
          <p:grpSpPr bwMode="auto">
            <a:xfrm rot="984081">
              <a:off x="9530" y="5449"/>
              <a:ext cx="280" cy="1752"/>
              <a:chOff x="1698758" y="1224814"/>
              <a:chExt cx="151208" cy="1300853"/>
            </a:xfrm>
          </p:grpSpPr>
          <p:sp>
            <p:nvSpPr>
              <p:cNvPr id="54" name="任意多边形: 形状 53"/>
              <p:cNvSpPr/>
              <p:nvPr/>
            </p:nvSpPr>
            <p:spPr>
              <a:xfrm>
                <a:off x="1698838" y="1277807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698021" y="1224995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43" name="组合 55"/>
            <p:cNvGrpSpPr/>
            <p:nvPr/>
          </p:nvGrpSpPr>
          <p:grpSpPr bwMode="auto">
            <a:xfrm rot="984081">
              <a:off x="10445" y="5449"/>
              <a:ext cx="280" cy="1752"/>
              <a:chOff x="1698758" y="1224814"/>
              <a:chExt cx="151208" cy="1300853"/>
            </a:xfrm>
          </p:grpSpPr>
          <p:sp>
            <p:nvSpPr>
              <p:cNvPr id="57" name="任意多边形: 形状 56"/>
              <p:cNvSpPr/>
              <p:nvPr/>
            </p:nvSpPr>
            <p:spPr>
              <a:xfrm>
                <a:off x="1698789" y="1277827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697972" y="1225015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7446" name="组合 58"/>
            <p:cNvGrpSpPr/>
            <p:nvPr/>
          </p:nvGrpSpPr>
          <p:grpSpPr bwMode="auto">
            <a:xfrm rot="984081">
              <a:off x="11390" y="5449"/>
              <a:ext cx="280" cy="1752"/>
              <a:chOff x="1698758" y="1224814"/>
              <a:chExt cx="151208" cy="1300853"/>
            </a:xfrm>
          </p:grpSpPr>
          <p:sp>
            <p:nvSpPr>
              <p:cNvPr id="60" name="任意多边形: 形状 59"/>
              <p:cNvSpPr/>
              <p:nvPr/>
            </p:nvSpPr>
            <p:spPr>
              <a:xfrm>
                <a:off x="1698739" y="1277847"/>
                <a:ext cx="151193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697922" y="1225035"/>
                <a:ext cx="151193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</p:grpSp>
      <p:sp>
        <p:nvSpPr>
          <p:cNvPr id="41" name="矩形: 圆角 48"/>
          <p:cNvSpPr/>
          <p:nvPr/>
        </p:nvSpPr>
        <p:spPr>
          <a:xfrm>
            <a:off x="2168525" y="2916543"/>
            <a:ext cx="1835150" cy="1349375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3" name="矩形: 圆角 48"/>
          <p:cNvSpPr/>
          <p:nvPr/>
        </p:nvSpPr>
        <p:spPr>
          <a:xfrm>
            <a:off x="3929063" y="2916543"/>
            <a:ext cx="1833562" cy="1349375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4" name="矩形: 圆角 48"/>
          <p:cNvSpPr/>
          <p:nvPr/>
        </p:nvSpPr>
        <p:spPr>
          <a:xfrm>
            <a:off x="5729288" y="2916543"/>
            <a:ext cx="1833562" cy="1349375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7452" name="文本框 48"/>
          <p:cNvSpPr txBox="1">
            <a:spLocks noChangeArrowheads="1"/>
          </p:cNvSpPr>
          <p:nvPr/>
        </p:nvSpPr>
        <p:spPr bwMode="auto">
          <a:xfrm>
            <a:off x="1735138" y="4937126"/>
            <a:ext cx="7302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分了（       ）组，还剩 （      ）根。</a:t>
            </a:r>
          </a:p>
        </p:txBody>
      </p:sp>
      <p:grpSp>
        <p:nvGrpSpPr>
          <p:cNvPr id="17453" name="组合 54"/>
          <p:cNvGrpSpPr/>
          <p:nvPr/>
        </p:nvGrpSpPr>
        <p:grpSpPr bwMode="auto">
          <a:xfrm>
            <a:off x="1735138" y="5600330"/>
            <a:ext cx="6169025" cy="583985"/>
            <a:chOff x="7358" y="936"/>
            <a:chExt cx="9715" cy="920"/>
          </a:xfrm>
        </p:grpSpPr>
        <p:sp>
          <p:nvSpPr>
            <p:cNvPr id="17454" name="文本框 55"/>
            <p:cNvSpPr txBox="1">
              <a:spLocks noChangeArrowheads="1"/>
            </p:cNvSpPr>
            <p:nvPr/>
          </p:nvSpPr>
          <p:spPr bwMode="auto">
            <a:xfrm>
              <a:off x="7358" y="954"/>
              <a:ext cx="971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11÷3=   </a:t>
              </a:r>
              <a:r>
                <a:rPr lang="zh-CN" altLang="en-US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（组）               （根）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521" y="936"/>
              <a:ext cx="920" cy="920"/>
            </a:xfrm>
            <a:prstGeom prst="rect">
              <a:avLst/>
            </a:prstGeom>
            <a:solidFill>
              <a:srgbClr val="FFF0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7456" name="文本框 57"/>
            <p:cNvSpPr txBox="1">
              <a:spLocks noChangeArrowheads="1"/>
            </p:cNvSpPr>
            <p:nvPr/>
          </p:nvSpPr>
          <p:spPr bwMode="auto">
            <a:xfrm>
              <a:off x="11076" y="1019"/>
              <a:ext cx="1556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……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12536" y="936"/>
              <a:ext cx="920" cy="920"/>
            </a:xfrm>
            <a:prstGeom prst="rect">
              <a:avLst/>
            </a:prstGeom>
            <a:solidFill>
              <a:srgbClr val="FFF0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68" name="文本框 67"/>
          <p:cNvSpPr txBox="1">
            <a:spLocks noChangeArrowheads="1"/>
          </p:cNvSpPr>
          <p:nvPr/>
        </p:nvSpPr>
        <p:spPr bwMode="auto">
          <a:xfrm>
            <a:off x="3166267" y="5602289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69" name="文本框 68"/>
          <p:cNvSpPr txBox="1">
            <a:spLocks noChangeArrowheads="1"/>
          </p:cNvSpPr>
          <p:nvPr/>
        </p:nvSpPr>
        <p:spPr bwMode="auto">
          <a:xfrm>
            <a:off x="5125395" y="5613400"/>
            <a:ext cx="506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2698906" y="4881624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</a:p>
        </p:txBody>
      </p: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5032375" y="4881624"/>
            <a:ext cx="504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9107489" y="3829053"/>
            <a:ext cx="1976437" cy="2368257"/>
            <a:chOff x="14107" y="5805"/>
            <a:chExt cx="3114" cy="3730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107" y="8463"/>
              <a:ext cx="31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64" name="TextBox 32"/>
            <p:cNvSpPr txBox="1">
              <a:spLocks noChangeArrowheads="1"/>
            </p:cNvSpPr>
            <p:nvPr/>
          </p:nvSpPr>
          <p:spPr bwMode="auto">
            <a:xfrm>
              <a:off x="15761" y="5805"/>
              <a:ext cx="6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7465" name="TextBox 28"/>
            <p:cNvSpPr txBox="1">
              <a:spLocks noChangeArrowheads="1"/>
            </p:cNvSpPr>
            <p:nvPr/>
          </p:nvSpPr>
          <p:spPr bwMode="auto">
            <a:xfrm>
              <a:off x="15212" y="6808"/>
              <a:ext cx="1215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1  1</a:t>
              </a:r>
            </a:p>
          </p:txBody>
        </p:sp>
        <p:sp>
          <p:nvSpPr>
            <p:cNvPr id="17466" name="TextBox 31"/>
            <p:cNvSpPr txBox="1">
              <a:spLocks noChangeArrowheads="1"/>
            </p:cNvSpPr>
            <p:nvPr/>
          </p:nvSpPr>
          <p:spPr bwMode="auto">
            <a:xfrm>
              <a:off x="14184" y="6650"/>
              <a:ext cx="6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7467" name="任意多边形 6"/>
            <p:cNvSpPr>
              <a:spLocks noChangeArrowheads="1"/>
            </p:cNvSpPr>
            <p:nvPr/>
          </p:nvSpPr>
          <p:spPr bwMode="auto">
            <a:xfrm>
              <a:off x="14715" y="6860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4920" y="6868"/>
              <a:ext cx="2071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69" name="TextBox 28"/>
            <p:cNvSpPr txBox="1">
              <a:spLocks noChangeArrowheads="1"/>
            </p:cNvSpPr>
            <p:nvPr/>
          </p:nvSpPr>
          <p:spPr bwMode="auto">
            <a:xfrm>
              <a:off x="15761" y="7599"/>
              <a:ext cx="62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9</a:t>
              </a:r>
            </a:p>
          </p:txBody>
        </p:sp>
        <p:sp>
          <p:nvSpPr>
            <p:cNvPr id="17470" name="TextBox 28"/>
            <p:cNvSpPr txBox="1">
              <a:spLocks noChangeArrowheads="1"/>
            </p:cNvSpPr>
            <p:nvPr/>
          </p:nvSpPr>
          <p:spPr bwMode="auto">
            <a:xfrm>
              <a:off x="15697" y="8711"/>
              <a:ext cx="753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2</a:t>
              </a: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3" grpId="0" bldLvl="0" animBg="1"/>
      <p:bldP spid="44" grpId="0" bldLvl="0" animBg="1"/>
      <p:bldP spid="68" grpId="0"/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2"/>
          <p:cNvGrpSpPr/>
          <p:nvPr/>
        </p:nvGrpSpPr>
        <p:grpSpPr bwMode="auto">
          <a:xfrm>
            <a:off x="806451" y="1562100"/>
            <a:ext cx="7656513" cy="725488"/>
            <a:chOff x="1438" y="3748"/>
            <a:chExt cx="12059" cy="1144"/>
          </a:xfrm>
        </p:grpSpPr>
        <p:sp>
          <p:nvSpPr>
            <p:cNvPr id="18434" name="文本框 1"/>
            <p:cNvSpPr txBox="1">
              <a:spLocks noChangeArrowheads="1"/>
            </p:cNvSpPr>
            <p:nvPr/>
          </p:nvSpPr>
          <p:spPr bwMode="auto">
            <a:xfrm>
              <a:off x="1438" y="3797"/>
              <a:ext cx="1205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</a:t>
              </a: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）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12</a:t>
              </a: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根  ，每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根一组，分一分。</a:t>
              </a:r>
            </a:p>
          </p:txBody>
        </p:sp>
        <p:grpSp>
          <p:nvGrpSpPr>
            <p:cNvPr id="18435" name="组合 150"/>
            <p:cNvGrpSpPr/>
            <p:nvPr/>
          </p:nvGrpSpPr>
          <p:grpSpPr bwMode="auto">
            <a:xfrm rot="984081" flipH="1">
              <a:off x="5094" y="3748"/>
              <a:ext cx="194" cy="1144"/>
              <a:chOff x="252925" y="638407"/>
              <a:chExt cx="162520" cy="1308991"/>
            </a:xfrm>
          </p:grpSpPr>
          <p:sp>
            <p:nvSpPr>
              <p:cNvPr id="152" name="任意多边形: 形状 62"/>
              <p:cNvSpPr/>
              <p:nvPr/>
            </p:nvSpPr>
            <p:spPr>
              <a:xfrm>
                <a:off x="265496" y="699912"/>
                <a:ext cx="152905" cy="1245976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53" name="椭圆 152"/>
              <p:cNvSpPr/>
              <p:nvPr/>
            </p:nvSpPr>
            <p:spPr>
              <a:xfrm>
                <a:off x="252766" y="637827"/>
                <a:ext cx="152905" cy="108844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</p:grpSp>
      <p:grpSp>
        <p:nvGrpSpPr>
          <p:cNvPr id="18438" name="组合 41"/>
          <p:cNvGrpSpPr/>
          <p:nvPr/>
        </p:nvGrpSpPr>
        <p:grpSpPr bwMode="auto">
          <a:xfrm>
            <a:off x="1711325" y="2641600"/>
            <a:ext cx="6165850" cy="1112838"/>
            <a:chOff x="1961" y="5449"/>
            <a:chExt cx="9710" cy="1752"/>
          </a:xfrm>
        </p:grpSpPr>
        <p:grpSp>
          <p:nvGrpSpPr>
            <p:cNvPr id="18439" name="组合 18"/>
            <p:cNvGrpSpPr/>
            <p:nvPr/>
          </p:nvGrpSpPr>
          <p:grpSpPr bwMode="auto">
            <a:xfrm rot="984081">
              <a:off x="1961" y="5449"/>
              <a:ext cx="280" cy="1752"/>
              <a:chOff x="1698758" y="1224814"/>
              <a:chExt cx="151208" cy="1300853"/>
            </a:xfrm>
          </p:grpSpPr>
          <p:sp>
            <p:nvSpPr>
              <p:cNvPr id="18" name="任意多边形: 形状 20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42" name="组合 23"/>
            <p:cNvGrpSpPr/>
            <p:nvPr/>
          </p:nvGrpSpPr>
          <p:grpSpPr bwMode="auto">
            <a:xfrm rot="984081">
              <a:off x="2879" y="5449"/>
              <a:ext cx="280" cy="1752"/>
              <a:chOff x="1698758" y="1224814"/>
              <a:chExt cx="151208" cy="1300853"/>
            </a:xfrm>
          </p:grpSpPr>
          <p:sp>
            <p:nvSpPr>
              <p:cNvPr id="33" name="任意多边形: 形状 32"/>
              <p:cNvSpPr/>
              <p:nvPr/>
            </p:nvSpPr>
            <p:spPr>
              <a:xfrm>
                <a:off x="1698465" y="1277955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697648" y="1225143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45" name="组合 34"/>
            <p:cNvGrpSpPr/>
            <p:nvPr/>
          </p:nvGrpSpPr>
          <p:grpSpPr bwMode="auto">
            <a:xfrm rot="984081">
              <a:off x="3821" y="5449"/>
              <a:ext cx="280" cy="1752"/>
              <a:chOff x="1698758" y="1224814"/>
              <a:chExt cx="151208" cy="1300853"/>
            </a:xfrm>
          </p:grpSpPr>
          <p:sp>
            <p:nvSpPr>
              <p:cNvPr id="36" name="任意多边形: 形状 35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48" name="组合 37"/>
            <p:cNvGrpSpPr/>
            <p:nvPr/>
          </p:nvGrpSpPr>
          <p:grpSpPr bwMode="auto">
            <a:xfrm rot="984081">
              <a:off x="4736" y="5449"/>
              <a:ext cx="280" cy="1752"/>
              <a:chOff x="1698758" y="1224814"/>
              <a:chExt cx="151208" cy="1300853"/>
            </a:xfrm>
          </p:grpSpPr>
          <p:sp>
            <p:nvSpPr>
              <p:cNvPr id="24" name="任意多边形: 形状 38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51" name="组合 3"/>
            <p:cNvGrpSpPr/>
            <p:nvPr/>
          </p:nvGrpSpPr>
          <p:grpSpPr bwMode="auto">
            <a:xfrm rot="984081">
              <a:off x="5742" y="5449"/>
              <a:ext cx="280" cy="1752"/>
              <a:chOff x="1698758" y="1224814"/>
              <a:chExt cx="151208" cy="1300853"/>
            </a:xfrm>
          </p:grpSpPr>
          <p:sp>
            <p:nvSpPr>
              <p:cNvPr id="28" name="任意多边形: 形状 41"/>
              <p:cNvSpPr/>
              <p:nvPr/>
            </p:nvSpPr>
            <p:spPr>
              <a:xfrm>
                <a:off x="1698206" y="127806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697389" y="122524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54" name="组合 6"/>
            <p:cNvGrpSpPr/>
            <p:nvPr/>
          </p:nvGrpSpPr>
          <p:grpSpPr bwMode="auto">
            <a:xfrm rot="984081">
              <a:off x="6660" y="5449"/>
              <a:ext cx="280" cy="1752"/>
              <a:chOff x="1698758" y="1224814"/>
              <a:chExt cx="151208" cy="1300853"/>
            </a:xfrm>
          </p:grpSpPr>
          <p:sp>
            <p:nvSpPr>
              <p:cNvPr id="45" name="任意多边形: 形状 44"/>
              <p:cNvSpPr/>
              <p:nvPr/>
            </p:nvSpPr>
            <p:spPr>
              <a:xfrm>
                <a:off x="1699242" y="1277641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698425" y="1224829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57" name="组合 46"/>
            <p:cNvGrpSpPr/>
            <p:nvPr/>
          </p:nvGrpSpPr>
          <p:grpSpPr bwMode="auto">
            <a:xfrm rot="984081">
              <a:off x="7602" y="5449"/>
              <a:ext cx="280" cy="1752"/>
              <a:chOff x="1698758" y="1224814"/>
              <a:chExt cx="151208" cy="1300853"/>
            </a:xfrm>
          </p:grpSpPr>
          <p:sp>
            <p:nvSpPr>
              <p:cNvPr id="48" name="任意多边形: 形状 47"/>
              <p:cNvSpPr/>
              <p:nvPr/>
            </p:nvSpPr>
            <p:spPr>
              <a:xfrm>
                <a:off x="1698206" y="127806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697389" y="122524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60" name="组合 49"/>
            <p:cNvGrpSpPr/>
            <p:nvPr/>
          </p:nvGrpSpPr>
          <p:grpSpPr bwMode="auto">
            <a:xfrm rot="984081">
              <a:off x="8520" y="5449"/>
              <a:ext cx="280" cy="1752"/>
              <a:chOff x="1698758" y="1224814"/>
              <a:chExt cx="151208" cy="1300853"/>
            </a:xfrm>
          </p:grpSpPr>
          <p:sp>
            <p:nvSpPr>
              <p:cNvPr id="51" name="任意多边形: 形状 50"/>
              <p:cNvSpPr/>
              <p:nvPr/>
            </p:nvSpPr>
            <p:spPr>
              <a:xfrm>
                <a:off x="1699242" y="1277641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698425" y="1224829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63" name="组合 52"/>
            <p:cNvGrpSpPr/>
            <p:nvPr/>
          </p:nvGrpSpPr>
          <p:grpSpPr bwMode="auto">
            <a:xfrm rot="984081">
              <a:off x="9531" y="5449"/>
              <a:ext cx="280" cy="1752"/>
              <a:chOff x="1698758" y="1224814"/>
              <a:chExt cx="151208" cy="1300853"/>
            </a:xfrm>
          </p:grpSpPr>
          <p:sp>
            <p:nvSpPr>
              <p:cNvPr id="54" name="任意多边形: 形状 53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66" name="组合 55"/>
            <p:cNvGrpSpPr/>
            <p:nvPr/>
          </p:nvGrpSpPr>
          <p:grpSpPr bwMode="auto">
            <a:xfrm rot="984081">
              <a:off x="10446" y="5449"/>
              <a:ext cx="280" cy="1752"/>
              <a:chOff x="1698758" y="1224814"/>
              <a:chExt cx="151208" cy="1300853"/>
            </a:xfrm>
          </p:grpSpPr>
          <p:sp>
            <p:nvSpPr>
              <p:cNvPr id="57" name="任意多边形: 形状 56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  <p:grpSp>
          <p:nvGrpSpPr>
            <p:cNvPr id="18469" name="组合 58"/>
            <p:cNvGrpSpPr/>
            <p:nvPr/>
          </p:nvGrpSpPr>
          <p:grpSpPr bwMode="auto">
            <a:xfrm rot="984081">
              <a:off x="11391" y="5449"/>
              <a:ext cx="280" cy="1752"/>
              <a:chOff x="1698758" y="1224814"/>
              <a:chExt cx="151208" cy="1300853"/>
            </a:xfrm>
          </p:grpSpPr>
          <p:sp>
            <p:nvSpPr>
              <p:cNvPr id="60" name="任意多边形: 形状 59"/>
              <p:cNvSpPr/>
              <p:nvPr/>
            </p:nvSpPr>
            <p:spPr>
              <a:xfrm>
                <a:off x="1698724" y="1277850"/>
                <a:ext cx="151208" cy="1247037"/>
              </a:xfrm>
              <a:custGeom>
                <a:avLst/>
                <a:gdLst>
                  <a:gd name="connsiteX0" fmla="*/ 1 w 151208"/>
                  <a:gd name="connsiteY0" fmla="*/ 0 h 1246421"/>
                  <a:gd name="connsiteX1" fmla="*/ 151206 w 151208"/>
                  <a:gd name="connsiteY1" fmla="*/ 0 h 1246421"/>
                  <a:gd name="connsiteX2" fmla="*/ 151206 w 151208"/>
                  <a:gd name="connsiteY2" fmla="*/ 1191981 h 1246421"/>
                  <a:gd name="connsiteX3" fmla="*/ 151208 w 151208"/>
                  <a:gd name="connsiteY3" fmla="*/ 1191988 h 1246421"/>
                  <a:gd name="connsiteX4" fmla="*/ 151206 w 151208"/>
                  <a:gd name="connsiteY4" fmla="*/ 1191995 h 1246421"/>
                  <a:gd name="connsiteX5" fmla="*/ 151206 w 151208"/>
                  <a:gd name="connsiteY5" fmla="*/ 1201487 h 1246421"/>
                  <a:gd name="connsiteX6" fmla="*/ 148544 w 151208"/>
                  <a:gd name="connsiteY6" fmla="*/ 1201487 h 1246421"/>
                  <a:gd name="connsiteX7" fmla="*/ 145267 w 151208"/>
                  <a:gd name="connsiteY7" fmla="*/ 1213176 h 1246421"/>
                  <a:gd name="connsiteX8" fmla="*/ 75604 w 151208"/>
                  <a:gd name="connsiteY8" fmla="*/ 1246421 h 1246421"/>
                  <a:gd name="connsiteX9" fmla="*/ 5941 w 151208"/>
                  <a:gd name="connsiteY9" fmla="*/ 1213176 h 1246421"/>
                  <a:gd name="connsiteX10" fmla="*/ 2664 w 151208"/>
                  <a:gd name="connsiteY10" fmla="*/ 1201487 h 1246421"/>
                  <a:gd name="connsiteX11" fmla="*/ 1 w 151208"/>
                  <a:gd name="connsiteY11" fmla="*/ 1201487 h 1246421"/>
                  <a:gd name="connsiteX12" fmla="*/ 1 w 151208"/>
                  <a:gd name="connsiteY12" fmla="*/ 1191992 h 1246421"/>
                  <a:gd name="connsiteX13" fmla="*/ 0 w 151208"/>
                  <a:gd name="connsiteY13" fmla="*/ 1191988 h 1246421"/>
                  <a:gd name="connsiteX14" fmla="*/ 1 w 151208"/>
                  <a:gd name="connsiteY14" fmla="*/ 1191985 h 124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1208" h="1246421">
                    <a:moveTo>
                      <a:pt x="1" y="0"/>
                    </a:moveTo>
                    <a:lnTo>
                      <a:pt x="151206" y="0"/>
                    </a:lnTo>
                    <a:lnTo>
                      <a:pt x="151206" y="1191981"/>
                    </a:lnTo>
                    <a:lnTo>
                      <a:pt x="151208" y="1191988"/>
                    </a:lnTo>
                    <a:lnTo>
                      <a:pt x="151206" y="1191995"/>
                    </a:lnTo>
                    <a:lnTo>
                      <a:pt x="151206" y="1201487"/>
                    </a:lnTo>
                    <a:lnTo>
                      <a:pt x="148544" y="1201487"/>
                    </a:lnTo>
                    <a:lnTo>
                      <a:pt x="145267" y="1213176"/>
                    </a:lnTo>
                    <a:cubicBezTo>
                      <a:pt x="133789" y="1232713"/>
                      <a:pt x="106920" y="1246421"/>
                      <a:pt x="75604" y="1246421"/>
                    </a:cubicBezTo>
                    <a:cubicBezTo>
                      <a:pt x="44288" y="1246421"/>
                      <a:pt x="17419" y="1232713"/>
                      <a:pt x="5941" y="1213176"/>
                    </a:cubicBezTo>
                    <a:lnTo>
                      <a:pt x="2664" y="1201487"/>
                    </a:lnTo>
                    <a:lnTo>
                      <a:pt x="1" y="1201487"/>
                    </a:lnTo>
                    <a:lnTo>
                      <a:pt x="1" y="1191992"/>
                    </a:lnTo>
                    <a:lnTo>
                      <a:pt x="0" y="1191988"/>
                    </a:lnTo>
                    <a:lnTo>
                      <a:pt x="1" y="1191985"/>
                    </a:lnTo>
                    <a:close/>
                  </a:path>
                </a:pathLst>
              </a:custGeom>
              <a:solidFill>
                <a:srgbClr val="CCFF99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697907" y="1225038"/>
                <a:ext cx="151208" cy="109486"/>
              </a:xfrm>
              <a:prstGeom prst="ellipse">
                <a:avLst/>
              </a:prstGeom>
              <a:solidFill>
                <a:srgbClr val="CCFF99"/>
              </a:solidFill>
              <a:ln>
                <a:solidFill>
                  <a:schemeClr val="tx1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noProof="1">
                  <a:solidFill>
                    <a:srgbClr val="FFFFFF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endParaRPr>
              </a:p>
            </p:txBody>
          </p:sp>
        </p:grpSp>
      </p:grpSp>
      <p:sp>
        <p:nvSpPr>
          <p:cNvPr id="41" name="矩形: 圆角 48"/>
          <p:cNvSpPr/>
          <p:nvPr/>
        </p:nvSpPr>
        <p:spPr>
          <a:xfrm>
            <a:off x="1481138" y="2538413"/>
            <a:ext cx="1835150" cy="1350962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3" name="矩形: 圆角 48"/>
          <p:cNvSpPr/>
          <p:nvPr/>
        </p:nvSpPr>
        <p:spPr>
          <a:xfrm>
            <a:off x="3241675" y="2538413"/>
            <a:ext cx="1835150" cy="1350962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4" name="矩形: 圆角 48"/>
          <p:cNvSpPr/>
          <p:nvPr/>
        </p:nvSpPr>
        <p:spPr>
          <a:xfrm>
            <a:off x="5041900" y="2538413"/>
            <a:ext cx="1835150" cy="1350962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8475" name="文本框 48"/>
          <p:cNvSpPr txBox="1">
            <a:spLocks noChangeArrowheads="1"/>
          </p:cNvSpPr>
          <p:nvPr/>
        </p:nvSpPr>
        <p:spPr bwMode="auto">
          <a:xfrm>
            <a:off x="1360979" y="4505388"/>
            <a:ext cx="7302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分了（   ）组，还剩（   ）根。</a:t>
            </a:r>
          </a:p>
        </p:txBody>
      </p:sp>
      <p:grpSp>
        <p:nvGrpSpPr>
          <p:cNvPr id="18476" name="组合 54"/>
          <p:cNvGrpSpPr/>
          <p:nvPr/>
        </p:nvGrpSpPr>
        <p:grpSpPr bwMode="auto">
          <a:xfrm>
            <a:off x="2065829" y="5319775"/>
            <a:ext cx="3606800" cy="706438"/>
            <a:chOff x="7358" y="954"/>
            <a:chExt cx="5679" cy="1113"/>
          </a:xfrm>
        </p:grpSpPr>
        <p:sp>
          <p:nvSpPr>
            <p:cNvPr id="18477" name="文本框 55"/>
            <p:cNvSpPr txBox="1">
              <a:spLocks noChangeArrowheads="1"/>
            </p:cNvSpPr>
            <p:nvPr/>
          </p:nvSpPr>
          <p:spPr bwMode="auto">
            <a:xfrm>
              <a:off x="7358" y="954"/>
              <a:ext cx="5679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12÷3=   </a:t>
              </a: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（组）         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980" y="1052"/>
              <a:ext cx="920" cy="920"/>
            </a:xfrm>
            <a:prstGeom prst="rect">
              <a:avLst/>
            </a:prstGeom>
            <a:solidFill>
              <a:srgbClr val="FFF0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68" name="文本框 67"/>
          <p:cNvSpPr txBox="1">
            <a:spLocks noChangeArrowheads="1"/>
          </p:cNvSpPr>
          <p:nvPr/>
        </p:nvSpPr>
        <p:spPr bwMode="auto">
          <a:xfrm>
            <a:off x="3810493" y="5310250"/>
            <a:ext cx="5048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70" name="文本框 69"/>
          <p:cNvSpPr txBox="1">
            <a:spLocks noChangeArrowheads="1"/>
          </p:cNvSpPr>
          <p:nvPr/>
        </p:nvSpPr>
        <p:spPr bwMode="auto">
          <a:xfrm>
            <a:off x="2756230" y="4443564"/>
            <a:ext cx="504762" cy="7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5784427" y="4443564"/>
            <a:ext cx="504762" cy="7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0</a:t>
            </a:r>
          </a:p>
        </p:txBody>
      </p:sp>
      <p:sp>
        <p:nvSpPr>
          <p:cNvPr id="2" name="任意多边形: 形状 59"/>
          <p:cNvSpPr/>
          <p:nvPr/>
        </p:nvSpPr>
        <p:spPr>
          <a:xfrm rot="984081">
            <a:off x="8250238" y="2741613"/>
            <a:ext cx="177800" cy="1066800"/>
          </a:xfrm>
          <a:custGeom>
            <a:avLst/>
            <a:gdLst>
              <a:gd name="connsiteX0" fmla="*/ 1 w 151208"/>
              <a:gd name="connsiteY0" fmla="*/ 0 h 1246421"/>
              <a:gd name="connsiteX1" fmla="*/ 151206 w 151208"/>
              <a:gd name="connsiteY1" fmla="*/ 0 h 1246421"/>
              <a:gd name="connsiteX2" fmla="*/ 151206 w 151208"/>
              <a:gd name="connsiteY2" fmla="*/ 1191981 h 1246421"/>
              <a:gd name="connsiteX3" fmla="*/ 151208 w 151208"/>
              <a:gd name="connsiteY3" fmla="*/ 1191988 h 1246421"/>
              <a:gd name="connsiteX4" fmla="*/ 151206 w 151208"/>
              <a:gd name="connsiteY4" fmla="*/ 1191995 h 1246421"/>
              <a:gd name="connsiteX5" fmla="*/ 151206 w 151208"/>
              <a:gd name="connsiteY5" fmla="*/ 1201487 h 1246421"/>
              <a:gd name="connsiteX6" fmla="*/ 148544 w 151208"/>
              <a:gd name="connsiteY6" fmla="*/ 1201487 h 1246421"/>
              <a:gd name="connsiteX7" fmla="*/ 145267 w 151208"/>
              <a:gd name="connsiteY7" fmla="*/ 1213176 h 1246421"/>
              <a:gd name="connsiteX8" fmla="*/ 75604 w 151208"/>
              <a:gd name="connsiteY8" fmla="*/ 1246421 h 1246421"/>
              <a:gd name="connsiteX9" fmla="*/ 5941 w 151208"/>
              <a:gd name="connsiteY9" fmla="*/ 1213176 h 1246421"/>
              <a:gd name="connsiteX10" fmla="*/ 2664 w 151208"/>
              <a:gd name="connsiteY10" fmla="*/ 1201487 h 1246421"/>
              <a:gd name="connsiteX11" fmla="*/ 1 w 151208"/>
              <a:gd name="connsiteY11" fmla="*/ 1201487 h 1246421"/>
              <a:gd name="connsiteX12" fmla="*/ 1 w 151208"/>
              <a:gd name="connsiteY12" fmla="*/ 1191992 h 1246421"/>
              <a:gd name="connsiteX13" fmla="*/ 0 w 151208"/>
              <a:gd name="connsiteY13" fmla="*/ 1191988 h 1246421"/>
              <a:gd name="connsiteX14" fmla="*/ 1 w 151208"/>
              <a:gd name="connsiteY14" fmla="*/ 1191985 h 1246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208" h="1246421">
                <a:moveTo>
                  <a:pt x="1" y="0"/>
                </a:moveTo>
                <a:lnTo>
                  <a:pt x="151206" y="0"/>
                </a:lnTo>
                <a:lnTo>
                  <a:pt x="151206" y="1191981"/>
                </a:lnTo>
                <a:lnTo>
                  <a:pt x="151208" y="1191988"/>
                </a:lnTo>
                <a:lnTo>
                  <a:pt x="151206" y="1191995"/>
                </a:lnTo>
                <a:lnTo>
                  <a:pt x="151206" y="1201487"/>
                </a:lnTo>
                <a:lnTo>
                  <a:pt x="148544" y="1201487"/>
                </a:lnTo>
                <a:lnTo>
                  <a:pt x="145267" y="1213176"/>
                </a:lnTo>
                <a:cubicBezTo>
                  <a:pt x="133789" y="1232713"/>
                  <a:pt x="106920" y="1246421"/>
                  <a:pt x="75604" y="1246421"/>
                </a:cubicBezTo>
                <a:cubicBezTo>
                  <a:pt x="44288" y="1246421"/>
                  <a:pt x="17419" y="1232713"/>
                  <a:pt x="5941" y="1213176"/>
                </a:cubicBezTo>
                <a:lnTo>
                  <a:pt x="2664" y="1201487"/>
                </a:lnTo>
                <a:lnTo>
                  <a:pt x="1" y="1201487"/>
                </a:lnTo>
                <a:lnTo>
                  <a:pt x="1" y="1191992"/>
                </a:lnTo>
                <a:lnTo>
                  <a:pt x="0" y="1191988"/>
                </a:lnTo>
                <a:lnTo>
                  <a:pt x="1" y="1191985"/>
                </a:lnTo>
                <a:close/>
              </a:path>
            </a:pathLst>
          </a:cu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 rot="984081">
            <a:off x="8401050" y="2717801"/>
            <a:ext cx="177800" cy="92075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5" name="矩形: 圆角 48"/>
          <p:cNvSpPr/>
          <p:nvPr/>
        </p:nvSpPr>
        <p:spPr>
          <a:xfrm>
            <a:off x="6877051" y="2540001"/>
            <a:ext cx="1833563" cy="1349375"/>
          </a:xfrm>
          <a:prstGeom prst="roundRect">
            <a:avLst/>
          </a:prstGeom>
          <a:noFill/>
          <a:ln w="38100">
            <a:solidFill>
              <a:srgbClr val="E01EBE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9396110" y="3098801"/>
            <a:ext cx="1978025" cy="2551748"/>
            <a:chOff x="14373" y="4474"/>
            <a:chExt cx="3114" cy="4019"/>
          </a:xfrm>
        </p:grpSpPr>
        <p:cxnSp>
          <p:nvCxnSpPr>
            <p:cNvPr id="73" name="直接连接符 72"/>
            <p:cNvCxnSpPr/>
            <p:nvPr/>
          </p:nvCxnSpPr>
          <p:spPr>
            <a:xfrm>
              <a:off x="14373" y="7379"/>
              <a:ext cx="311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87" name="TextBox 32"/>
            <p:cNvSpPr txBox="1">
              <a:spLocks noChangeArrowheads="1"/>
            </p:cNvSpPr>
            <p:nvPr/>
          </p:nvSpPr>
          <p:spPr bwMode="auto">
            <a:xfrm>
              <a:off x="16273" y="4474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4</a:t>
              </a:r>
            </a:p>
          </p:txBody>
        </p:sp>
        <p:sp>
          <p:nvSpPr>
            <p:cNvPr id="18488" name="TextBox 28"/>
            <p:cNvSpPr txBox="1">
              <a:spLocks noChangeArrowheads="1"/>
            </p:cNvSpPr>
            <p:nvPr/>
          </p:nvSpPr>
          <p:spPr bwMode="auto">
            <a:xfrm>
              <a:off x="15478" y="5477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1  2</a:t>
              </a:r>
            </a:p>
          </p:txBody>
        </p:sp>
        <p:sp>
          <p:nvSpPr>
            <p:cNvPr id="18489" name="TextBox 31"/>
            <p:cNvSpPr txBox="1">
              <a:spLocks noChangeArrowheads="1"/>
            </p:cNvSpPr>
            <p:nvPr/>
          </p:nvSpPr>
          <p:spPr bwMode="auto">
            <a:xfrm>
              <a:off x="14450" y="5319"/>
              <a:ext cx="765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3</a:t>
              </a:r>
            </a:p>
          </p:txBody>
        </p:sp>
        <p:sp>
          <p:nvSpPr>
            <p:cNvPr id="18490" name="任意多边形 6"/>
            <p:cNvSpPr>
              <a:spLocks noChangeArrowheads="1"/>
            </p:cNvSpPr>
            <p:nvPr/>
          </p:nvSpPr>
          <p:spPr bwMode="auto">
            <a:xfrm>
              <a:off x="14981" y="5529"/>
              <a:ext cx="274" cy="739"/>
            </a:xfrm>
            <a:custGeom>
              <a:avLst/>
              <a:gdLst>
                <a:gd name="T0" fmla="*/ 91273 w 114699"/>
                <a:gd name="T1" fmla="*/ 0 h 594149"/>
                <a:gd name="T2" fmla="*/ 106957 w 114699"/>
                <a:gd name="T3" fmla="*/ 256329 h 594149"/>
                <a:gd name="T4" fmla="*/ 0 w 114699"/>
                <a:gd name="T5" fmla="*/ 594149 h 594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699" h="594149">
                  <a:moveTo>
                    <a:pt x="91273" y="0"/>
                  </a:moveTo>
                  <a:cubicBezTo>
                    <a:pt x="123817" y="48419"/>
                    <a:pt x="115621" y="186797"/>
                    <a:pt x="106957" y="256329"/>
                  </a:cubicBezTo>
                  <a:cubicBezTo>
                    <a:pt x="98293" y="325861"/>
                    <a:pt x="48419" y="455243"/>
                    <a:pt x="0" y="594149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15188" y="5537"/>
              <a:ext cx="206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92" name="TextBox 28"/>
            <p:cNvSpPr txBox="1">
              <a:spLocks noChangeArrowheads="1"/>
            </p:cNvSpPr>
            <p:nvPr/>
          </p:nvSpPr>
          <p:spPr bwMode="auto">
            <a:xfrm>
              <a:off x="15502" y="6347"/>
              <a:ext cx="1608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1  2</a:t>
              </a:r>
            </a:p>
          </p:txBody>
        </p:sp>
        <p:sp>
          <p:nvSpPr>
            <p:cNvPr id="18493" name="TextBox 28"/>
            <p:cNvSpPr txBox="1">
              <a:spLocks noChangeArrowheads="1"/>
            </p:cNvSpPr>
            <p:nvPr/>
          </p:nvSpPr>
          <p:spPr bwMode="auto">
            <a:xfrm>
              <a:off x="16273" y="7380"/>
              <a:ext cx="883" cy="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rgbClr val="FF0000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0</a:t>
              </a:r>
            </a:p>
          </p:txBody>
        </p:sp>
      </p:grpSp>
      <p:sp>
        <p:nvSpPr>
          <p:cNvPr id="6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162050" y="438150"/>
            <a:ext cx="577217" cy="523220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67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739267" y="438150"/>
            <a:ext cx="3724275" cy="523220"/>
          </a:xfrm>
        </p:spPr>
        <p:txBody>
          <a:bodyPr/>
          <a:lstStyle/>
          <a:p>
            <a:r>
              <a:rPr lang="zh-CN" altLang="en-US" dirty="0"/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3" grpId="0" bldLvl="0" animBg="1"/>
      <p:bldP spid="44" grpId="0" bldLvl="0" animBg="1"/>
      <p:bldP spid="68" grpId="0"/>
      <p:bldP spid="70" grpId="0"/>
      <p:bldP spid="71" grpId="0"/>
      <p:bldP spid="5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宽屏</PresentationFormat>
  <Paragraphs>317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宋体</vt:lpstr>
      <vt:lpstr>FandolFang R</vt:lpstr>
      <vt:lpstr>思源黑体 CN Bold</vt:lpstr>
      <vt:lpstr>Times New Roman</vt:lpstr>
      <vt:lpstr>思源黑体 CN Light</vt:lpstr>
      <vt:lpstr>思源宋体 Heavy</vt:lpstr>
      <vt:lpstr>Calibri</vt:lpstr>
      <vt:lpstr>Wingdings</vt:lpstr>
      <vt:lpstr>Arial</vt:lpstr>
      <vt:lpstr>等线</vt:lpstr>
      <vt:lpstr>优设标题黑</vt:lpstr>
      <vt:lpstr>思源黑体 CN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45</cp:revision>
  <dcterms:created xsi:type="dcterms:W3CDTF">2020-06-05T01:58:00Z</dcterms:created>
  <dcterms:modified xsi:type="dcterms:W3CDTF">2023-01-16T15:21:04Z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533248FF2AFF409B9CEA400CB0CDA68D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