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2" r:id="rId2"/>
    <p:sldId id="510" r:id="rId3"/>
    <p:sldId id="472" r:id="rId4"/>
    <p:sldId id="538" r:id="rId5"/>
    <p:sldId id="539" r:id="rId6"/>
    <p:sldId id="518" r:id="rId7"/>
    <p:sldId id="532" r:id="rId8"/>
    <p:sldId id="533" r:id="rId9"/>
    <p:sldId id="541" r:id="rId10"/>
    <p:sldId id="540" r:id="rId11"/>
    <p:sldId id="534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7" autoAdjust="0"/>
    <p:restoredTop sz="99556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05172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78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千米和吨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认识吨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2" y="1435155"/>
            <a:ext cx="9139497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 识 吨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80726" y="629457"/>
            <a:ext cx="157479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千米和吨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71599" y="843558"/>
            <a:ext cx="6834257" cy="1200329"/>
            <a:chOff x="971599" y="1221600"/>
            <a:chExt cx="6834257" cy="1200329"/>
          </a:xfrm>
        </p:grpSpPr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971599" y="1221600"/>
              <a:ext cx="5445605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桶水大约重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千克，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桶水大 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约重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千克，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桶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水大约重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吨。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87235" y="1266605"/>
              <a:ext cx="1118621" cy="112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组合 16"/>
          <p:cNvGrpSpPr/>
          <p:nvPr/>
        </p:nvGrpSpPr>
        <p:grpSpPr>
          <a:xfrm>
            <a:off x="1000175" y="2751770"/>
            <a:ext cx="6902195" cy="1569660"/>
            <a:chOff x="1000175" y="2751770"/>
            <a:chExt cx="6902195" cy="1569660"/>
          </a:xfrm>
        </p:grpSpPr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1000175" y="2751770"/>
              <a:ext cx="5417030" cy="1569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块轻质砖大约重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千克，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块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这样的轻质砖大约重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 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克，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）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块这样的轻质砖大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约重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吨。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732240" y="2976795"/>
              <a:ext cx="1170130" cy="103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2699792" y="118559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118559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2990" y="3121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5421" y="34782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46485" y="3150878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60×15=900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（吨）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856522" y="3795886"/>
            <a:ext cx="401973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答：一共运来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吨煤。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3329" y="469007"/>
            <a:ext cx="6858000" cy="2390775"/>
            <a:chOff x="1242392" y="1128976"/>
            <a:chExt cx="6858000" cy="23907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2392" y="1128976"/>
              <a:ext cx="68580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图片 1" descr="8.认识吨 [只读] - Microsoft PowerPoint(产品激活失败)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7277132" y="2602923"/>
              <a:ext cx="793129" cy="730786"/>
            </a:xfrm>
            <a:prstGeom prst="rect">
              <a:avLst/>
            </a:prstGeom>
          </p:spPr>
        </p:pic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187624" y="483518"/>
            <a:ext cx="58776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发电厂运来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车皮煤，每车皮煤重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10642" y="1530887"/>
            <a:ext cx="1126831" cy="161482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59531" y="3091560"/>
            <a:ext cx="233046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1640" y="2211710"/>
            <a:ext cx="359311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“吨”是质量单位。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27584" y="1276640"/>
            <a:ext cx="3351645" cy="1358034"/>
            <a:chOff x="539552" y="1453529"/>
            <a:chExt cx="3351645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28021"/>
                <a:gd name="adj2" fmla="val 6566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99592" y="1635646"/>
              <a:ext cx="2753591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以前，我们学过哪些质量单位？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7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683568" y="2970925"/>
            <a:ext cx="1110938" cy="1185001"/>
          </a:xfrm>
          <a:prstGeom prst="rect">
            <a:avLst/>
          </a:prstGeom>
          <a:noFill/>
        </p:spPr>
      </p:pic>
      <p:pic>
        <p:nvPicPr>
          <p:cNvPr id="18" name="Picture 4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3" cstate="email"/>
          <a:srcRect l="18608" t="15704" r="28776" b="8643"/>
          <a:stretch>
            <a:fillRect/>
          </a:stretch>
        </p:blipFill>
        <p:spPr bwMode="auto">
          <a:xfrm>
            <a:off x="7684375" y="1955657"/>
            <a:ext cx="953073" cy="1108269"/>
          </a:xfrm>
          <a:prstGeom prst="rect">
            <a:avLst/>
          </a:prstGeom>
          <a:noFill/>
        </p:spPr>
      </p:pic>
      <p:sp>
        <p:nvSpPr>
          <p:cNvPr id="19" name="圆角矩形标注 18"/>
          <p:cNvSpPr/>
          <p:nvPr/>
        </p:nvSpPr>
        <p:spPr>
          <a:xfrm>
            <a:off x="5187341" y="1962813"/>
            <a:ext cx="2114143" cy="720080"/>
          </a:xfrm>
          <a:prstGeom prst="wedgeRoundRectCallout">
            <a:avLst>
              <a:gd name="adj1" fmla="val 61022"/>
              <a:gd name="adj2" fmla="val -117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我们学过：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4" cstate="email"/>
          <a:srcRect l="34000" t="20746" r="27964" b="25224"/>
          <a:stretch>
            <a:fillRect/>
          </a:stretch>
        </p:blipFill>
        <p:spPr bwMode="auto">
          <a:xfrm>
            <a:off x="6555493" y="2951532"/>
            <a:ext cx="850493" cy="965248"/>
          </a:xfrm>
          <a:prstGeom prst="rect">
            <a:avLst/>
          </a:prstGeom>
          <a:noFill/>
        </p:spPr>
      </p:pic>
      <p:sp>
        <p:nvSpPr>
          <p:cNvPr id="16" name="圆角矩形标注 15"/>
          <p:cNvSpPr/>
          <p:nvPr/>
        </p:nvSpPr>
        <p:spPr>
          <a:xfrm>
            <a:off x="3675173" y="3074116"/>
            <a:ext cx="2330167" cy="720080"/>
          </a:xfrm>
          <a:prstGeom prst="wedgeRoundRectCallout">
            <a:avLst>
              <a:gd name="adj1" fmla="val 61022"/>
              <a:gd name="adj2" fmla="val -117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我知道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92569" y="3180913"/>
            <a:ext cx="769585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称比较重的或大宗的物品，通常用吨作单位。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可以用字母“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t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6484" y="1053994"/>
            <a:ext cx="6595956" cy="16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683568" y="3641704"/>
            <a:ext cx="787276" cy="839761"/>
          </a:xfrm>
          <a:prstGeom prst="rect">
            <a:avLst/>
          </a:prstGeom>
          <a:noFill/>
        </p:spPr>
      </p:pic>
      <p:pic>
        <p:nvPicPr>
          <p:cNvPr id="30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3" cstate="email"/>
          <a:srcRect l="34000" t="20746" r="27964" b="25224"/>
          <a:stretch>
            <a:fillRect/>
          </a:stretch>
        </p:blipFill>
        <p:spPr bwMode="auto">
          <a:xfrm>
            <a:off x="7869896" y="3396584"/>
            <a:ext cx="850493" cy="965248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62902"/>
            <a:ext cx="6997027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3815916" y="1678037"/>
            <a:ext cx="16201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986752" y="3938785"/>
            <a:ext cx="2565285" cy="495055"/>
            <a:chOff x="3446875" y="3921900"/>
            <a:chExt cx="2565285" cy="495055"/>
          </a:xfrm>
          <a:noFill/>
        </p:grpSpPr>
        <p:sp>
          <p:nvSpPr>
            <p:cNvPr id="36" name="矩形 35"/>
            <p:cNvSpPr/>
            <p:nvPr/>
          </p:nvSpPr>
          <p:spPr>
            <a:xfrm>
              <a:off x="3446875" y="3921900"/>
              <a:ext cx="2340260" cy="495055"/>
            </a:xfrm>
            <a:prstGeom prst="rect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7" name="文本框 10245"/>
            <p:cNvSpPr txBox="1">
              <a:spLocks noChangeArrowheads="1"/>
            </p:cNvSpPr>
            <p:nvPr/>
          </p:nvSpPr>
          <p:spPr bwMode="auto">
            <a:xfrm>
              <a:off x="3581890" y="3921900"/>
              <a:ext cx="2430270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吨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千克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2240" y="2067694"/>
            <a:ext cx="3351645" cy="1358034"/>
            <a:chOff x="539552" y="1453529"/>
            <a:chExt cx="3351645" cy="1358034"/>
          </a:xfrm>
          <a:noFill/>
        </p:grpSpPr>
        <p:sp>
          <p:nvSpPr>
            <p:cNvPr id="39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28021"/>
                <a:gd name="adj2" fmla="val 6566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矩形 4"/>
            <p:cNvSpPr>
              <a:spLocks noChangeArrowheads="1"/>
            </p:cNvSpPr>
            <p:nvPr/>
          </p:nvSpPr>
          <p:spPr bwMode="auto">
            <a:xfrm>
              <a:off x="899592" y="1635646"/>
              <a:ext cx="2753591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每袋大米重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袋大米重？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99909" y="2345608"/>
            <a:ext cx="3584205" cy="1602452"/>
            <a:chOff x="539552" y="1453530"/>
            <a:chExt cx="3351645" cy="1358034"/>
          </a:xfrm>
          <a:noFill/>
        </p:grpSpPr>
        <p:sp>
          <p:nvSpPr>
            <p:cNvPr id="42" name="云形标注 5"/>
            <p:cNvSpPr>
              <a:spLocks noChangeArrowheads="1"/>
            </p:cNvSpPr>
            <p:nvPr/>
          </p:nvSpPr>
          <p:spPr bwMode="auto">
            <a:xfrm>
              <a:off x="539552" y="1453530"/>
              <a:ext cx="3351645" cy="1358034"/>
            </a:xfrm>
            <a:prstGeom prst="cloudCallout">
              <a:avLst>
                <a:gd name="adj1" fmla="val 46349"/>
                <a:gd name="adj2" fmla="val 39826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矩形 4"/>
            <p:cNvSpPr>
              <a:spLocks noChangeArrowheads="1"/>
            </p:cNvSpPr>
            <p:nvPr/>
          </p:nvSpPr>
          <p:spPr bwMode="auto">
            <a:xfrm>
              <a:off x="899592" y="1635646"/>
              <a:ext cx="2753591" cy="10172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袋大米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重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千克。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千克就是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吨。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683567" y="483518"/>
            <a:ext cx="729081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了解全班每个同学的体重，估算一下，小组里所有同学的体重大约一共有多少千克？全班同学的体重呢？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364088" y="2211710"/>
            <a:ext cx="2610290" cy="930446"/>
            <a:chOff x="3626895" y="3876895"/>
            <a:chExt cx="2221674" cy="830997"/>
          </a:xfrm>
          <a:noFill/>
        </p:grpSpPr>
        <p:sp>
          <p:nvSpPr>
            <p:cNvPr id="55" name="AutoShape 12"/>
            <p:cNvSpPr>
              <a:spLocks noChangeArrowheads="1"/>
            </p:cNvSpPr>
            <p:nvPr/>
          </p:nvSpPr>
          <p:spPr bwMode="auto">
            <a:xfrm>
              <a:off x="3626895" y="3921900"/>
              <a:ext cx="2115234" cy="702696"/>
            </a:xfrm>
            <a:prstGeom prst="wedgeRoundRectCallout">
              <a:avLst>
                <a:gd name="adj1" fmla="val 63545"/>
                <a:gd name="adj2" fmla="val 31002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3671900" y="3876895"/>
              <a:ext cx="2176669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全班同学的体重相加，有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吨吗？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35696" y="2589024"/>
            <a:ext cx="3113631" cy="1134854"/>
            <a:chOff x="539552" y="1453529"/>
            <a:chExt cx="3351645" cy="1358034"/>
          </a:xfrm>
          <a:noFill/>
        </p:grpSpPr>
        <p:sp>
          <p:nvSpPr>
            <p:cNvPr id="58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56075"/>
                <a:gd name="adj2" fmla="val -41686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4"/>
            <p:cNvSpPr>
              <a:spLocks noChangeArrowheads="1"/>
            </p:cNvSpPr>
            <p:nvPr/>
          </p:nvSpPr>
          <p:spPr bwMode="auto">
            <a:xfrm>
              <a:off x="899592" y="1635646"/>
              <a:ext cx="2753591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我们小组体重一共是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395536" y="2176013"/>
            <a:ext cx="1110938" cy="11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596336" y="2427734"/>
            <a:ext cx="1126831" cy="161482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55576" y="993072"/>
            <a:ext cx="48695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下面每种物体重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吨，各有多少？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91630"/>
            <a:ext cx="5851973" cy="31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835696" y="269868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头牛重</a:t>
            </a:r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5696" y="4155926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头猪重</a:t>
            </a:r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121" y="242773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桶油重</a:t>
            </a:r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4011910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袋水泥重</a:t>
            </a:r>
            <a:r>
              <a:rPr lang="en-US" altLang="zh-CN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11560" y="483518"/>
            <a:ext cx="52565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它们的体重各是多少？连一连。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605" y="1491630"/>
            <a:ext cx="6795755" cy="14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96625" y="342684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6060" y="3431130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1485" y="3433750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4785" y="3433750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cxnSp>
        <p:nvCxnSpPr>
          <p:cNvPr id="24" name="直接连接符 23"/>
          <p:cNvCxnSpPr>
            <a:endCxn id="19" idx="0"/>
          </p:cNvCxnSpPr>
          <p:nvPr/>
        </p:nvCxnSpPr>
        <p:spPr>
          <a:xfrm>
            <a:off x="1601670" y="2706765"/>
            <a:ext cx="1417474" cy="724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51820" y="2706765"/>
            <a:ext cx="1404650" cy="724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752020" y="2706765"/>
            <a:ext cx="1404650" cy="724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961710" y="2571750"/>
            <a:ext cx="4050450" cy="945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11560" y="411510"/>
            <a:ext cx="5356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里填上合适的单位。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03598"/>
            <a:ext cx="7688666" cy="27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728573" y="3273828"/>
            <a:ext cx="2475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大约重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3229710" y="3261683"/>
            <a:ext cx="26384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大约重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5821327" y="3254778"/>
            <a:ext cx="26391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载质量是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2256647" y="3266923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5037770" y="3264303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7519279" y="3245253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10572" y="483518"/>
            <a:ext cx="1513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438672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986" y="1438672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千克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616" y="2248762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3728" y="14386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22487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14196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7702" y="22541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3131" y="2254101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千克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</a:t>
            </a:r>
          </a:p>
        </p:txBody>
      </p:sp>
      <p:pic>
        <p:nvPicPr>
          <p:cNvPr id="31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3608397"/>
            <a:ext cx="936104" cy="998511"/>
          </a:xfrm>
          <a:prstGeom prst="rect">
            <a:avLst/>
          </a:prstGeom>
          <a:noFill/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994759" y="2931790"/>
            <a:ext cx="2488372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吨里有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1978961" y="2931790"/>
            <a:ext cx="2520280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千克。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1994759" y="2937687"/>
            <a:ext cx="2592288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千克里有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978961" y="2937687"/>
            <a:ext cx="2643044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全屏显示(16:9)</PresentationFormat>
  <Paragraphs>92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3AC115C8FB0F4EBAB056747916FF52F8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