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74" r:id="rId2"/>
    <p:sldId id="439" r:id="rId3"/>
    <p:sldId id="275" r:id="rId4"/>
    <p:sldId id="428" r:id="rId5"/>
    <p:sldId id="454" r:id="rId6"/>
    <p:sldId id="456" r:id="rId7"/>
    <p:sldId id="473" r:id="rId8"/>
    <p:sldId id="455" r:id="rId9"/>
    <p:sldId id="400" r:id="rId10"/>
    <p:sldId id="429" r:id="rId11"/>
    <p:sldId id="401" r:id="rId12"/>
    <p:sldId id="470" r:id="rId13"/>
    <p:sldId id="471" r:id="rId14"/>
    <p:sldId id="472" r:id="rId15"/>
    <p:sldId id="359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BFF"/>
    <a:srgbClr val="0000FF"/>
    <a:srgbClr val="006600"/>
    <a:srgbClr val="149494"/>
    <a:srgbClr val="000099"/>
    <a:srgbClr val="660066"/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429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1F69FD5-D123-4E32-B95A-E25CACD1669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69FD5-D123-4E32-B95A-E25CACD1669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457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9065F13-E814-4643-9F15-00491B9628E2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4"/>
          <p:cNvSpPr/>
          <p:nvPr/>
        </p:nvSpPr>
        <p:spPr>
          <a:xfrm>
            <a:off x="0" y="0"/>
            <a:ext cx="871538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6388" name="任意多边形 30"/>
          <p:cNvSpPr/>
          <p:nvPr/>
        </p:nvSpPr>
        <p:spPr>
          <a:xfrm>
            <a:off x="870348" y="0"/>
            <a:ext cx="872728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3637" y="0"/>
              </a:cxn>
              <a:cxn ang="0">
                <a:pos x="1163637" y="2553053"/>
              </a:cxn>
              <a:cxn ang="0">
                <a:pos x="1109339" y="2625608"/>
              </a:cxn>
              <a:cxn ang="0">
                <a:pos x="863751" y="3429000"/>
              </a:cxn>
              <a:cxn ang="0">
                <a:pos x="1109339" y="4232393"/>
              </a:cxn>
              <a:cxn ang="0">
                <a:pos x="1163637" y="4304948"/>
              </a:cxn>
              <a:cxn ang="0">
                <a:pos x="1163637" y="6858000"/>
              </a:cxn>
              <a:cxn ang="0">
                <a:pos x="0" y="6858000"/>
              </a:cxn>
            </a:cxnLst>
            <a:rect l="0" t="0" r="0" b="0"/>
            <a:pathLst>
              <a:path w="1162754" h="6858000">
                <a:moveTo>
                  <a:pt x="0" y="0"/>
                </a:moveTo>
                <a:lnTo>
                  <a:pt x="1162754" y="0"/>
                </a:lnTo>
                <a:lnTo>
                  <a:pt x="1162754" y="2553053"/>
                </a:lnTo>
                <a:lnTo>
                  <a:pt x="1108498" y="2625608"/>
                </a:lnTo>
                <a:cubicBezTo>
                  <a:pt x="953564" y="2854941"/>
                  <a:pt x="863096" y="3131405"/>
                  <a:pt x="863096" y="3429000"/>
                </a:cubicBezTo>
                <a:cubicBezTo>
                  <a:pt x="863096" y="3726595"/>
                  <a:pt x="953564" y="4003060"/>
                  <a:pt x="1108498" y="4232393"/>
                </a:cubicBezTo>
                <a:lnTo>
                  <a:pt x="1162754" y="4304948"/>
                </a:lnTo>
                <a:lnTo>
                  <a:pt x="1162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0A0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9" name="任意多边形 24"/>
          <p:cNvSpPr/>
          <p:nvPr/>
        </p:nvSpPr>
        <p:spPr>
          <a:xfrm>
            <a:off x="1740694" y="0"/>
            <a:ext cx="871538" cy="5143500"/>
          </a:xfrm>
          <a:custGeom>
            <a:avLst/>
            <a:gdLst/>
            <a:ahLst/>
            <a:cxnLst>
              <a:cxn ang="0">
                <a:pos x="0" y="4300721"/>
              </a:cxn>
              <a:cxn ang="0">
                <a:pos x="31604" y="4343011"/>
              </a:cxn>
              <a:cxn ang="0">
                <a:pos x="1139726" y="4865914"/>
              </a:cxn>
              <a:cxn ang="0">
                <a:pos x="1162050" y="4863662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1994338"/>
              </a:cxn>
              <a:cxn ang="0">
                <a:pos x="1139726" y="1992086"/>
              </a:cxn>
              <a:cxn ang="0">
                <a:pos x="31604" y="2514989"/>
              </a:cxn>
              <a:cxn ang="0">
                <a:pos x="0" y="2557280"/>
              </a:cxn>
            </a:cxnLst>
            <a:rect l="0" t="0" r="0" b="0"/>
            <a:pathLst>
              <a:path w="1162754" h="6858000">
                <a:moveTo>
                  <a:pt x="0" y="4300721"/>
                </a:moveTo>
                <a:lnTo>
                  <a:pt x="31624" y="4343011"/>
                </a:lnTo>
                <a:cubicBezTo>
                  <a:pt x="295175" y="4662361"/>
                  <a:pt x="694025" y="4865914"/>
                  <a:pt x="1140417" y="4865914"/>
                </a:cubicBezTo>
                <a:lnTo>
                  <a:pt x="1162754" y="4863662"/>
                </a:lnTo>
                <a:lnTo>
                  <a:pt x="1162754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1994338"/>
                </a:lnTo>
                <a:lnTo>
                  <a:pt x="1140417" y="1992086"/>
                </a:lnTo>
                <a:cubicBezTo>
                  <a:pt x="694025" y="1992086"/>
                  <a:pt x="295175" y="2195639"/>
                  <a:pt x="31624" y="2514989"/>
                </a:cubicBezTo>
                <a:lnTo>
                  <a:pt x="0" y="2557280"/>
                </a:lnTo>
                <a:close/>
              </a:path>
            </a:pathLst>
          </a:custGeom>
          <a:solidFill>
            <a:srgbClr val="F0AF47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0" name="任意多边形 22"/>
          <p:cNvSpPr/>
          <p:nvPr/>
        </p:nvSpPr>
        <p:spPr>
          <a:xfrm>
            <a:off x="2606278" y="0"/>
            <a:ext cx="871538" cy="5143500"/>
          </a:xfrm>
          <a:custGeom>
            <a:avLst/>
            <a:gdLst/>
            <a:ahLst/>
            <a:cxnLst>
              <a:cxn ang="0">
                <a:pos x="1162050" y="4252655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4864543"/>
              </a:cxn>
              <a:cxn ang="0">
                <a:pos x="275815" y="4836721"/>
              </a:cxn>
              <a:cxn ang="0">
                <a:pos x="1094523" y="4343011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2605346"/>
              </a:cxn>
              <a:cxn ang="0">
                <a:pos x="1094523" y="2514989"/>
              </a:cxn>
              <a:cxn ang="0">
                <a:pos x="275815" y="2021279"/>
              </a:cxn>
              <a:cxn ang="0">
                <a:pos x="0" y="1993458"/>
              </a:cxn>
            </a:cxnLst>
            <a:rect l="0" t="0" r="0" b="0"/>
            <a:pathLst>
              <a:path w="1162754" h="6858000">
                <a:moveTo>
                  <a:pt x="1162754" y="4252655"/>
                </a:moveTo>
                <a:lnTo>
                  <a:pt x="1162754" y="6858000"/>
                </a:lnTo>
                <a:lnTo>
                  <a:pt x="0" y="6858000"/>
                </a:lnTo>
                <a:lnTo>
                  <a:pt x="0" y="4864543"/>
                </a:lnTo>
                <a:lnTo>
                  <a:pt x="275983" y="4836721"/>
                </a:lnTo>
                <a:cubicBezTo>
                  <a:pt x="603371" y="4769728"/>
                  <a:pt x="890203" y="4591395"/>
                  <a:pt x="1095187" y="4343011"/>
                </a:cubicBez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2605346"/>
                </a:lnTo>
                <a:lnTo>
                  <a:pt x="1095187" y="2514989"/>
                </a:lnTo>
                <a:cubicBezTo>
                  <a:pt x="890203" y="2266606"/>
                  <a:pt x="603371" y="2088273"/>
                  <a:pt x="275983" y="2021279"/>
                </a:cubicBezTo>
                <a:lnTo>
                  <a:pt x="0" y="1993458"/>
                </a:lnTo>
                <a:close/>
              </a:path>
            </a:pathLst>
          </a:custGeom>
          <a:solidFill>
            <a:srgbClr val="D2501E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1" name="椭圆 8"/>
          <p:cNvSpPr/>
          <p:nvPr/>
        </p:nvSpPr>
        <p:spPr>
          <a:xfrm>
            <a:off x="1631157" y="1608535"/>
            <a:ext cx="1926431" cy="1926431"/>
          </a:xfrm>
          <a:prstGeom prst="ellipse">
            <a:avLst/>
          </a:prstGeom>
          <a:noFill/>
          <a:ln w="63500" cap="flat" cmpd="sng">
            <a:solidFill>
              <a:srgbClr val="AEABAB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6392" name="组合 9"/>
          <p:cNvGrpSpPr/>
          <p:nvPr/>
        </p:nvGrpSpPr>
        <p:grpSpPr>
          <a:xfrm>
            <a:off x="1982391" y="2152650"/>
            <a:ext cx="1228725" cy="977504"/>
            <a:chOff x="0" y="0"/>
            <a:chExt cx="3511344" cy="2793440"/>
          </a:xfrm>
        </p:grpSpPr>
        <p:sp>
          <p:nvSpPr>
            <p:cNvPr id="16393" name="任意多边形 10"/>
            <p:cNvSpPr/>
            <p:nvPr/>
          </p:nvSpPr>
          <p:spPr>
            <a:xfrm rot="7919936" flipH="1">
              <a:off x="1379717" y="228596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任意多边形 11"/>
            <p:cNvSpPr/>
            <p:nvPr/>
          </p:nvSpPr>
          <p:spPr>
            <a:xfrm>
              <a:off x="993621" y="0"/>
              <a:ext cx="2192041" cy="1291579"/>
            </a:xfrm>
            <a:custGeom>
              <a:avLst/>
              <a:gdLst/>
              <a:ahLst/>
              <a:cxnLst>
                <a:cxn ang="0">
                  <a:pos x="360499" y="0"/>
                </a:cxn>
                <a:cxn ang="0">
                  <a:pos x="1143672" y="0"/>
                </a:cxn>
                <a:cxn ang="0">
                  <a:pos x="1143672" y="243"/>
                </a:cxn>
                <a:cxn ang="0">
                  <a:pos x="1177361" y="5042"/>
                </a:cxn>
                <a:cxn ang="0">
                  <a:pos x="1189791" y="10494"/>
                </a:cxn>
                <a:cxn ang="0">
                  <a:pos x="1223418" y="11668"/>
                </a:cxn>
                <a:cxn ang="0">
                  <a:pos x="1296343" y="45658"/>
                </a:cxn>
                <a:cxn ang="0">
                  <a:pos x="1296768" y="45223"/>
                </a:cxn>
                <a:cxn ang="0">
                  <a:pos x="2153621" y="878992"/>
                </a:cxn>
                <a:cxn ang="0">
                  <a:pos x="2153195" y="879426"/>
                </a:cxn>
                <a:cxn ang="0">
                  <a:pos x="2181674" y="923846"/>
                </a:cxn>
                <a:cxn ang="0">
                  <a:pos x="2104726" y="1245286"/>
                </a:cxn>
                <a:cxn ang="0">
                  <a:pos x="2074688" y="1291579"/>
                </a:cxn>
                <a:cxn ang="0">
                  <a:pos x="1211696" y="451835"/>
                </a:cxn>
                <a:cxn ang="0">
                  <a:pos x="1208739" y="454103"/>
                </a:cxn>
                <a:cxn ang="0">
                  <a:pos x="1143672" y="472665"/>
                </a:cxn>
                <a:cxn ang="0">
                  <a:pos x="1143669" y="472665"/>
                </a:cxn>
                <a:cxn ang="0">
                  <a:pos x="578245" y="472665"/>
                </a:cxn>
                <a:cxn ang="0">
                  <a:pos x="437658" y="934706"/>
                </a:cxn>
                <a:cxn ang="0">
                  <a:pos x="437657" y="934709"/>
                </a:cxn>
                <a:cxn ang="0">
                  <a:pos x="183826" y="988858"/>
                </a:cxn>
                <a:cxn ang="0">
                  <a:pos x="0" y="828782"/>
                </a:cxn>
                <a:cxn ang="0">
                  <a:pos x="2933" y="803292"/>
                </a:cxn>
                <a:cxn ang="0">
                  <a:pos x="2709" y="803224"/>
                </a:cxn>
                <a:cxn ang="0">
                  <a:pos x="42790" y="671499"/>
                </a:cxn>
                <a:cxn ang="0">
                  <a:pos x="45560" y="647434"/>
                </a:cxn>
                <a:cxn ang="0">
                  <a:pos x="45336" y="647366"/>
                </a:cxn>
                <a:cxn ang="0">
                  <a:pos x="216202" y="85812"/>
                </a:cxn>
                <a:cxn ang="0">
                  <a:pos x="216426" y="85880"/>
                </a:cxn>
                <a:cxn ang="0">
                  <a:pos x="247703" y="44389"/>
                </a:cxn>
                <a:cxn ang="0">
                  <a:pos x="276704" y="32417"/>
                </a:cxn>
                <a:cxn ang="0">
                  <a:pos x="299206" y="16627"/>
                </a:cxn>
                <a:cxn ang="0">
                  <a:pos x="326811" y="5042"/>
                </a:cxn>
                <a:cxn ang="0">
                  <a:pos x="360499" y="243"/>
                </a:cxn>
              </a:cxnLst>
              <a:rect l="0" t="0" r="0" b="0"/>
              <a:pathLst>
                <a:path w="3138701" h="1855387">
                  <a:moveTo>
                    <a:pt x="516185" y="0"/>
                  </a:moveTo>
                  <a:lnTo>
                    <a:pt x="1637582" y="0"/>
                  </a:lnTo>
                  <a:lnTo>
                    <a:pt x="1637582" y="350"/>
                  </a:lnTo>
                  <a:cubicBezTo>
                    <a:pt x="1654106" y="350"/>
                    <a:pt x="1670239" y="2723"/>
                    <a:pt x="1685820" y="7244"/>
                  </a:cubicBezTo>
                  <a:lnTo>
                    <a:pt x="1703618" y="15076"/>
                  </a:lnTo>
                  <a:lnTo>
                    <a:pt x="1751767" y="16762"/>
                  </a:lnTo>
                  <a:cubicBezTo>
                    <a:pt x="1793619" y="23104"/>
                    <a:pt x="1829069" y="39116"/>
                    <a:pt x="1856186" y="65589"/>
                  </a:cubicBezTo>
                  <a:lnTo>
                    <a:pt x="1856794" y="64965"/>
                  </a:lnTo>
                  <a:lnTo>
                    <a:pt x="3083689" y="1262696"/>
                  </a:lnTo>
                  <a:lnTo>
                    <a:pt x="3083080" y="1263319"/>
                  </a:lnTo>
                  <a:lnTo>
                    <a:pt x="3123858" y="1327129"/>
                  </a:lnTo>
                  <a:cubicBezTo>
                    <a:pt x="3164025" y="1435188"/>
                    <a:pt x="3121150" y="1605205"/>
                    <a:pt x="3013679" y="1788886"/>
                  </a:cubicBezTo>
                  <a:lnTo>
                    <a:pt x="2970669" y="1855387"/>
                  </a:lnTo>
                  <a:lnTo>
                    <a:pt x="1734982" y="649073"/>
                  </a:lnTo>
                  <a:lnTo>
                    <a:pt x="1730748" y="652331"/>
                  </a:lnTo>
                  <a:cubicBezTo>
                    <a:pt x="1702113" y="669502"/>
                    <a:pt x="1670630" y="678997"/>
                    <a:pt x="1637582" y="678997"/>
                  </a:cubicBezTo>
                  <a:lnTo>
                    <a:pt x="1637577" y="678996"/>
                  </a:lnTo>
                  <a:lnTo>
                    <a:pt x="827968" y="678996"/>
                  </a:lnTo>
                  <a:lnTo>
                    <a:pt x="626667" y="1342730"/>
                  </a:lnTo>
                  <a:lnTo>
                    <a:pt x="626666" y="1342734"/>
                  </a:lnTo>
                  <a:cubicBezTo>
                    <a:pt x="597826" y="1437826"/>
                    <a:pt x="435104" y="1472652"/>
                    <a:pt x="263214" y="1420521"/>
                  </a:cubicBezTo>
                  <a:cubicBezTo>
                    <a:pt x="112811" y="1374905"/>
                    <a:pt x="5226" y="1277828"/>
                    <a:pt x="0" y="1190568"/>
                  </a:cubicBezTo>
                  <a:lnTo>
                    <a:pt x="4201" y="1153950"/>
                  </a:lnTo>
                  <a:lnTo>
                    <a:pt x="3880" y="1153853"/>
                  </a:lnTo>
                  <a:lnTo>
                    <a:pt x="61270" y="964626"/>
                  </a:lnTo>
                  <a:lnTo>
                    <a:pt x="65236" y="930056"/>
                  </a:lnTo>
                  <a:lnTo>
                    <a:pt x="64915" y="929959"/>
                  </a:lnTo>
                  <a:lnTo>
                    <a:pt x="309572" y="123272"/>
                  </a:lnTo>
                  <a:lnTo>
                    <a:pt x="309893" y="123369"/>
                  </a:lnTo>
                  <a:cubicBezTo>
                    <a:pt x="317103" y="99596"/>
                    <a:pt x="332680" y="79590"/>
                    <a:pt x="354677" y="63767"/>
                  </a:cubicBezTo>
                  <a:lnTo>
                    <a:pt x="396203" y="46568"/>
                  </a:lnTo>
                  <a:lnTo>
                    <a:pt x="428422" y="23886"/>
                  </a:lnTo>
                  <a:cubicBezTo>
                    <a:pt x="441104" y="16797"/>
                    <a:pt x="454315" y="11199"/>
                    <a:pt x="467949" y="7244"/>
                  </a:cubicBezTo>
                  <a:lnTo>
                    <a:pt x="516185" y="350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任意多边形 12"/>
            <p:cNvSpPr/>
            <p:nvPr/>
          </p:nvSpPr>
          <p:spPr>
            <a:xfrm rot="-2721196">
              <a:off x="996728" y="-14503"/>
              <a:ext cx="1718892" cy="2632744"/>
            </a:xfrm>
            <a:custGeom>
              <a:avLst/>
              <a:gdLst/>
              <a:ahLst/>
              <a:cxnLst/>
              <a:rect l="0" t="0" r="0" b="0"/>
              <a:pathLst>
                <a:path w="2469232" h="3782005">
                  <a:moveTo>
                    <a:pt x="2452764" y="2967790"/>
                  </a:moveTo>
                  <a:lnTo>
                    <a:pt x="2469232" y="3022027"/>
                  </a:lnTo>
                  <a:lnTo>
                    <a:pt x="2453094" y="3024524"/>
                  </a:lnTo>
                  <a:close/>
                  <a:moveTo>
                    <a:pt x="1692777" y="15340"/>
                  </a:moveTo>
                  <a:lnTo>
                    <a:pt x="1315571" y="213215"/>
                  </a:lnTo>
                  <a:lnTo>
                    <a:pt x="1321320" y="213998"/>
                  </a:lnTo>
                  <a:lnTo>
                    <a:pt x="1191916" y="278081"/>
                  </a:lnTo>
                  <a:lnTo>
                    <a:pt x="930176" y="415384"/>
                  </a:lnTo>
                  <a:lnTo>
                    <a:pt x="926185" y="409676"/>
                  </a:lnTo>
                  <a:lnTo>
                    <a:pt x="836676" y="454002"/>
                  </a:lnTo>
                  <a:lnTo>
                    <a:pt x="836843" y="454346"/>
                  </a:lnTo>
                  <a:cubicBezTo>
                    <a:pt x="811853" y="466722"/>
                    <a:pt x="792600" y="487843"/>
                    <a:pt x="779181" y="515443"/>
                  </a:cubicBezTo>
                  <a:lnTo>
                    <a:pt x="778615" y="517096"/>
                  </a:lnTo>
                  <a:lnTo>
                    <a:pt x="768033" y="573970"/>
                  </a:lnTo>
                  <a:cubicBezTo>
                    <a:pt x="765169" y="595177"/>
                    <a:pt x="763142" y="617653"/>
                    <a:pt x="761955" y="641195"/>
                  </a:cubicBezTo>
                  <a:lnTo>
                    <a:pt x="761245" y="691889"/>
                  </a:lnTo>
                  <a:lnTo>
                    <a:pt x="769471" y="740622"/>
                  </a:lnTo>
                  <a:cubicBezTo>
                    <a:pt x="779783" y="785057"/>
                    <a:pt x="796126" y="831432"/>
                    <a:pt x="818597" y="877479"/>
                  </a:cubicBezTo>
                  <a:cubicBezTo>
                    <a:pt x="829832" y="900503"/>
                    <a:pt x="842068" y="922354"/>
                    <a:pt x="855074" y="942870"/>
                  </a:cubicBezTo>
                  <a:lnTo>
                    <a:pt x="888764" y="989910"/>
                  </a:lnTo>
                  <a:lnTo>
                    <a:pt x="893520" y="998448"/>
                  </a:lnTo>
                  <a:cubicBezTo>
                    <a:pt x="979108" y="1133883"/>
                    <a:pt x="1099571" y="1207991"/>
                    <a:pt x="1180942" y="1167694"/>
                  </a:cubicBezTo>
                  <a:lnTo>
                    <a:pt x="1180947" y="1167691"/>
                  </a:lnTo>
                  <a:lnTo>
                    <a:pt x="1761861" y="880013"/>
                  </a:lnTo>
                  <a:lnTo>
                    <a:pt x="1775774" y="894203"/>
                  </a:lnTo>
                  <a:lnTo>
                    <a:pt x="1781024" y="891688"/>
                  </a:lnTo>
                  <a:cubicBezTo>
                    <a:pt x="1807904" y="887635"/>
                    <a:pt x="1845228" y="903621"/>
                    <a:pt x="1875959" y="934962"/>
                  </a:cubicBezTo>
                  <a:lnTo>
                    <a:pt x="2311367" y="1379019"/>
                  </a:lnTo>
                  <a:cubicBezTo>
                    <a:pt x="2331854" y="1399913"/>
                    <a:pt x="2345531" y="1423674"/>
                    <a:pt x="2351084" y="1445202"/>
                  </a:cubicBezTo>
                  <a:lnTo>
                    <a:pt x="2351257" y="1447721"/>
                  </a:lnTo>
                  <a:lnTo>
                    <a:pt x="2356189" y="1455140"/>
                  </a:lnTo>
                  <a:cubicBezTo>
                    <a:pt x="2387563" y="1512712"/>
                    <a:pt x="2406090" y="1582230"/>
                    <a:pt x="2406526" y="1657177"/>
                  </a:cubicBezTo>
                  <a:lnTo>
                    <a:pt x="2406822" y="1657175"/>
                  </a:lnTo>
                  <a:lnTo>
                    <a:pt x="2416688" y="3352611"/>
                  </a:lnTo>
                  <a:lnTo>
                    <a:pt x="2416392" y="3352613"/>
                  </a:lnTo>
                  <a:lnTo>
                    <a:pt x="2410969" y="3425576"/>
                  </a:lnTo>
                  <a:cubicBezTo>
                    <a:pt x="2385088" y="3590634"/>
                    <a:pt x="2269753" y="3715362"/>
                    <a:pt x="2130652" y="3716183"/>
                  </a:cubicBezTo>
                  <a:cubicBezTo>
                    <a:pt x="1971678" y="3717123"/>
                    <a:pt x="1841862" y="3555868"/>
                    <a:pt x="1840698" y="3356012"/>
                  </a:cubicBezTo>
                  <a:lnTo>
                    <a:pt x="1840700" y="3356003"/>
                  </a:lnTo>
                  <a:lnTo>
                    <a:pt x="1831887" y="1841678"/>
                  </a:lnTo>
                  <a:lnTo>
                    <a:pt x="1780315" y="1841678"/>
                  </a:lnTo>
                  <a:lnTo>
                    <a:pt x="1789358" y="3395533"/>
                  </a:lnTo>
                  <a:lnTo>
                    <a:pt x="1789061" y="3395534"/>
                  </a:lnTo>
                  <a:lnTo>
                    <a:pt x="1783613" y="3464442"/>
                  </a:lnTo>
                  <a:cubicBezTo>
                    <a:pt x="1757680" y="3620331"/>
                    <a:pt x="1642305" y="3738162"/>
                    <a:pt x="1503203" y="3738983"/>
                  </a:cubicBezTo>
                  <a:cubicBezTo>
                    <a:pt x="1344229" y="3739922"/>
                    <a:pt x="1214466" y="3587676"/>
                    <a:pt x="1213367" y="3398933"/>
                  </a:cubicBezTo>
                  <a:lnTo>
                    <a:pt x="1213367" y="3398925"/>
                  </a:lnTo>
                  <a:lnTo>
                    <a:pt x="1204306" y="1841678"/>
                  </a:lnTo>
                  <a:lnTo>
                    <a:pt x="1157101" y="1841678"/>
                  </a:lnTo>
                  <a:lnTo>
                    <a:pt x="1166389" y="3437667"/>
                  </a:lnTo>
                  <a:lnTo>
                    <a:pt x="1166091" y="3437669"/>
                  </a:lnTo>
                  <a:lnTo>
                    <a:pt x="1160645" y="3506576"/>
                  </a:lnTo>
                  <a:cubicBezTo>
                    <a:pt x="1134711" y="3662465"/>
                    <a:pt x="1019336" y="3780296"/>
                    <a:pt x="880233" y="3781117"/>
                  </a:cubicBezTo>
                  <a:cubicBezTo>
                    <a:pt x="721260" y="3782056"/>
                    <a:pt x="591496" y="3629810"/>
                    <a:pt x="590398" y="3441066"/>
                  </a:cubicBezTo>
                  <a:lnTo>
                    <a:pt x="590398" y="3441059"/>
                  </a:lnTo>
                  <a:lnTo>
                    <a:pt x="581091" y="1841678"/>
                  </a:lnTo>
                  <a:lnTo>
                    <a:pt x="535380" y="1841678"/>
                  </a:lnTo>
                  <a:lnTo>
                    <a:pt x="544673" y="3438653"/>
                  </a:lnTo>
                  <a:lnTo>
                    <a:pt x="544394" y="3438654"/>
                  </a:lnTo>
                  <a:lnTo>
                    <a:pt x="539294" y="3507561"/>
                  </a:lnTo>
                  <a:cubicBezTo>
                    <a:pt x="514953" y="3663440"/>
                    <a:pt x="406469" y="3781230"/>
                    <a:pt x="275626" y="3782002"/>
                  </a:cubicBezTo>
                  <a:cubicBezTo>
                    <a:pt x="126091" y="3782885"/>
                    <a:pt x="3979" y="3630595"/>
                    <a:pt x="2881" y="3441851"/>
                  </a:cubicBezTo>
                  <a:lnTo>
                    <a:pt x="2883" y="3441842"/>
                  </a:lnTo>
                  <a:lnTo>
                    <a:pt x="1716" y="3241460"/>
                  </a:lnTo>
                  <a:lnTo>
                    <a:pt x="192102" y="3232591"/>
                  </a:lnTo>
                  <a:lnTo>
                    <a:pt x="192087" y="3232275"/>
                  </a:lnTo>
                  <a:cubicBezTo>
                    <a:pt x="201001" y="3231860"/>
                    <a:pt x="209605" y="3229304"/>
                    <a:pt x="217823" y="3224818"/>
                  </a:cubicBezTo>
                  <a:lnTo>
                    <a:pt x="229277" y="3215506"/>
                  </a:lnTo>
                  <a:lnTo>
                    <a:pt x="229596" y="3215405"/>
                  </a:lnTo>
                  <a:lnTo>
                    <a:pt x="231354" y="3213817"/>
                  </a:lnTo>
                  <a:lnTo>
                    <a:pt x="241238" y="3205780"/>
                  </a:lnTo>
                  <a:lnTo>
                    <a:pt x="242948" y="3203347"/>
                  </a:lnTo>
                  <a:lnTo>
                    <a:pt x="252911" y="3194350"/>
                  </a:lnTo>
                  <a:cubicBezTo>
                    <a:pt x="296853" y="3140275"/>
                    <a:pt x="323749" y="3017193"/>
                    <a:pt x="317196" y="2875493"/>
                  </a:cubicBezTo>
                  <a:cubicBezTo>
                    <a:pt x="309550" y="2710176"/>
                    <a:pt x="258912" y="2574295"/>
                    <a:pt x="198598" y="2545117"/>
                  </a:cubicBezTo>
                  <a:lnTo>
                    <a:pt x="186069" y="2542384"/>
                  </a:lnTo>
                  <a:lnTo>
                    <a:pt x="187165" y="2542067"/>
                  </a:lnTo>
                  <a:cubicBezTo>
                    <a:pt x="244687" y="2510667"/>
                    <a:pt x="283259" y="2384686"/>
                    <a:pt x="276440" y="2236160"/>
                  </a:cubicBezTo>
                  <a:cubicBezTo>
                    <a:pt x="269622" y="2087635"/>
                    <a:pt x="219673" y="1965778"/>
                    <a:pt x="159519" y="1939860"/>
                  </a:cubicBezTo>
                  <a:lnTo>
                    <a:pt x="152340" y="1938487"/>
                  </a:lnTo>
                  <a:lnTo>
                    <a:pt x="166888" y="1933872"/>
                  </a:lnTo>
                  <a:cubicBezTo>
                    <a:pt x="224252" y="1899252"/>
                    <a:pt x="262134" y="1759277"/>
                    <a:pt x="254489" y="1593960"/>
                  </a:cubicBezTo>
                  <a:cubicBezTo>
                    <a:pt x="252304" y="1546726"/>
                    <a:pt x="246610" y="1501896"/>
                    <a:pt x="238184" y="1461271"/>
                  </a:cubicBezTo>
                  <a:lnTo>
                    <a:pt x="232157" y="1437501"/>
                  </a:lnTo>
                  <a:lnTo>
                    <a:pt x="231266" y="1430706"/>
                  </a:lnTo>
                  <a:cubicBezTo>
                    <a:pt x="212766" y="1348657"/>
                    <a:pt x="180330" y="1285808"/>
                    <a:pt x="142704" y="1260563"/>
                  </a:cubicBezTo>
                  <a:lnTo>
                    <a:pt x="121262" y="1253955"/>
                  </a:lnTo>
                  <a:lnTo>
                    <a:pt x="156538" y="1252323"/>
                  </a:lnTo>
                  <a:lnTo>
                    <a:pt x="156522" y="1251971"/>
                  </a:lnTo>
                  <a:cubicBezTo>
                    <a:pt x="227833" y="1248673"/>
                    <a:pt x="278560" y="1092839"/>
                    <a:pt x="269823" y="903906"/>
                  </a:cubicBezTo>
                  <a:cubicBezTo>
                    <a:pt x="261085" y="714973"/>
                    <a:pt x="196193" y="564485"/>
                    <a:pt x="124881" y="567783"/>
                  </a:cubicBezTo>
                  <a:lnTo>
                    <a:pt x="124878" y="567784"/>
                  </a:lnTo>
                  <a:lnTo>
                    <a:pt x="0" y="573559"/>
                  </a:lnTo>
                  <a:lnTo>
                    <a:pt x="0" y="456392"/>
                  </a:lnTo>
                  <a:cubicBezTo>
                    <a:pt x="0" y="204739"/>
                    <a:pt x="121216" y="735"/>
                    <a:pt x="270743" y="735"/>
                  </a:cubicBezTo>
                  <a:lnTo>
                    <a:pt x="640213" y="735"/>
                  </a:lnTo>
                  <a:lnTo>
                    <a:pt x="639699" y="0"/>
                  </a:lnTo>
                  <a:lnTo>
                    <a:pt x="690147" y="735"/>
                  </a:lnTo>
                  <a:lnTo>
                    <a:pt x="967204" y="735"/>
                  </a:lnTo>
                  <a:lnTo>
                    <a:pt x="1308256" y="6941"/>
                  </a:lnTo>
                  <a:lnTo>
                    <a:pt x="1304933" y="9691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任意多边形 13"/>
            <p:cNvSpPr/>
            <p:nvPr/>
          </p:nvSpPr>
          <p:spPr>
            <a:xfrm rot="-2658651">
              <a:off x="0" y="120992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任意多边形 14"/>
            <p:cNvSpPr/>
            <p:nvPr/>
          </p:nvSpPr>
          <p:spPr>
            <a:xfrm rot="7919936" flipH="1">
              <a:off x="1028920" y="1988842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任意多边形 15"/>
            <p:cNvSpPr/>
            <p:nvPr/>
          </p:nvSpPr>
          <p:spPr>
            <a:xfrm rot="7919936" flipH="1">
              <a:off x="695063" y="167771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任意多边形 16"/>
            <p:cNvSpPr/>
            <p:nvPr/>
          </p:nvSpPr>
          <p:spPr>
            <a:xfrm rot="7919936" flipH="1">
              <a:off x="375022" y="1344407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任意多边形 17"/>
            <p:cNvSpPr/>
            <p:nvPr/>
          </p:nvSpPr>
          <p:spPr>
            <a:xfrm rot="2658651" flipH="1">
              <a:off x="2356878" y="71960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1" name="组合 33"/>
          <p:cNvGrpSpPr/>
          <p:nvPr/>
        </p:nvGrpSpPr>
        <p:grpSpPr>
          <a:xfrm>
            <a:off x="4346972" y="2690812"/>
            <a:ext cx="4185047" cy="53579"/>
            <a:chOff x="0" y="0"/>
            <a:chExt cx="3149600" cy="1117600"/>
          </a:xfrm>
        </p:grpSpPr>
        <p:sp>
          <p:nvSpPr>
            <p:cNvPr id="16402" name="矩形 34"/>
            <p:cNvSpPr/>
            <p:nvPr/>
          </p:nvSpPr>
          <p:spPr>
            <a:xfrm>
              <a:off x="0" y="0"/>
              <a:ext cx="787400" cy="1117600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3" name="矩形 35"/>
            <p:cNvSpPr/>
            <p:nvPr/>
          </p:nvSpPr>
          <p:spPr>
            <a:xfrm>
              <a:off x="787400" y="0"/>
              <a:ext cx="787400" cy="1117600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4" name="矩形 36"/>
            <p:cNvSpPr/>
            <p:nvPr/>
          </p:nvSpPr>
          <p:spPr>
            <a:xfrm>
              <a:off x="1574800" y="0"/>
              <a:ext cx="787400" cy="1117600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5" name="矩形 37"/>
            <p:cNvSpPr/>
            <p:nvPr/>
          </p:nvSpPr>
          <p:spPr>
            <a:xfrm>
              <a:off x="2362200" y="0"/>
              <a:ext cx="787400" cy="1117600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48DC488-A671-474B-AA8E-6A5C46D40FD1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96801"/>
            <a:ext cx="7886700" cy="418132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F3CA30-9FA7-482E-803B-BEAA078EDB5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171450"/>
            <a:ext cx="854075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00151"/>
            <a:ext cx="4000500" cy="33742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200150"/>
            <a:ext cx="4000500" cy="16299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2944416"/>
            <a:ext cx="4000500" cy="1629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298451" y="4683919"/>
            <a:ext cx="2289175" cy="357188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1025" y="4683919"/>
            <a:ext cx="2895600" cy="357188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0025" y="4683919"/>
            <a:ext cx="2289175" cy="357188"/>
          </a:xfrm>
        </p:spPr>
        <p:txBody>
          <a:bodyPr/>
          <a:lstStyle>
            <a:lvl1pPr>
              <a:defRPr/>
            </a:lvl1pPr>
          </a:lstStyle>
          <a:p>
            <a:fld id="{153988EE-2283-4125-A547-90B14591E3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A0CB-A64C-477F-89E6-26D910133CA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lvl="0" indent="0"/>
            <a:endParaRPr lang="zh-CN" altLang="en-US" sz="140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DDD8D406-0451-49EC-B84A-79800DF73FE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6D15-AC06-4FBA-8680-787CEA582F4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181-4DC1-43B2-B471-386F0767A75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D2C186E6-9722-4B8D-8FC6-D6B6F27F787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6BC7E42E-E248-411E-B89F-B8DB64C4EFF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r>
              <a:rPr lang="zh-CN" altLang="en-US" strike="noStrike" noProof="1" smtClean="0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F4FF-3BEE-4520-B53E-B7EB97304B9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522028" y="273844"/>
            <a:ext cx="993322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740978" cy="435887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CA30-9FA7-482E-803B-BEAA078EDB5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69F3CA30-9FA7-482E-803B-BEAA078EDB5C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4103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lvl="0" indent="0" defTabSz="685800">
              <a:buFont typeface="Arial" panose="020B0604020202020204" pitchFamily="34" charset="0"/>
              <a:buNone/>
            </a:pPr>
            <a:endParaRPr lang="zh-CN" altLang="zh-CN" sz="1400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19731" y="149163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 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29220" y="2441594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课时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70198" y="321982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圆角矩形 31"/>
          <p:cNvSpPr>
            <a:spLocks noChangeArrowheads="1"/>
          </p:cNvSpPr>
          <p:nvPr/>
        </p:nvSpPr>
        <p:spPr bwMode="auto">
          <a:xfrm>
            <a:off x="250826" y="681038"/>
            <a:ext cx="1477963" cy="4702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zh-CN" sz="2800" b="1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练一练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16014" y="1221581"/>
            <a:ext cx="727233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判断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下列说法是否正确：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①－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xy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的系数是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；（ 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②－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没有系数；（ 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③－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的次数是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；（ 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④－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的系数是－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 （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⑤－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的次数是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；（     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⑥  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π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r</a:t>
            </a:r>
            <a:r>
              <a:rPr lang="en-US" altLang="zh-CN" sz="24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i="1">
                <a:solidFill>
                  <a:srgbClr val="000000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的系数是    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     ） 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248151" y="1606153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627564" y="2030016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292726" y="2432447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464051" y="3271838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003801" y="3706416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319589" y="2858691"/>
            <a:ext cx="72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√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46225" y="3623072"/>
          <a:ext cx="280988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r:id="rId4" imgW="139700" imgH="394335" progId="Equation.KSEE3">
                  <p:embed/>
                </p:oleObj>
              </mc:Choice>
              <mc:Fallback>
                <p:oleObj r:id="rId4" imgW="139700" imgH="39433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3623072"/>
                        <a:ext cx="280988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24300" y="3651647"/>
          <a:ext cx="2635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r:id="rId6" imgW="139700" imgH="394335" progId="Equation.KSEE3">
                  <p:embed/>
                </p:oleObj>
              </mc:Choice>
              <mc:Fallback>
                <p:oleObj r:id="rId6" imgW="139700" imgH="394335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651647"/>
                        <a:ext cx="2635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圆角矩形标注 4"/>
          <p:cNvSpPr/>
          <p:nvPr/>
        </p:nvSpPr>
        <p:spPr>
          <a:xfrm>
            <a:off x="2484438" y="4299347"/>
            <a:ext cx="1585912" cy="628650"/>
          </a:xfrm>
          <a:prstGeom prst="wedgeRoundRectCallout">
            <a:avLst>
              <a:gd name="adj1" fmla="val -72788"/>
              <a:gd name="adj2" fmla="val -73428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en-US" altLang="zh-CN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π</a:t>
            </a:r>
            <a:r>
              <a:rPr lang="zh-CN" altLang="en-US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是系数的一部分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6372226" y="3921919"/>
            <a:ext cx="1960563" cy="465535"/>
          </a:xfrm>
          <a:prstGeom prst="wedgeRoundRectCallout">
            <a:avLst>
              <a:gd name="adj1" fmla="val -92480"/>
              <a:gd name="adj2" fmla="val -130713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kern="0" dirty="0">
                <a:latin typeface="+mn-ea"/>
                <a:ea typeface="+mn-ea"/>
                <a:sym typeface="+mn-ea"/>
              </a:rPr>
              <a:t>－</a:t>
            </a:r>
            <a:r>
              <a:rPr lang="en-US" altLang="zh-CN" sz="2400" b="1" kern="0" dirty="0">
                <a:latin typeface="+mn-ea"/>
                <a:ea typeface="+mn-ea"/>
                <a:sym typeface="+mn-ea"/>
              </a:rPr>
              <a:t>3</a:t>
            </a:r>
            <a:r>
              <a:rPr lang="en-US" altLang="zh-CN" sz="2400" b="1" kern="0" baseline="30000" dirty="0">
                <a:latin typeface="+mn-ea"/>
                <a:ea typeface="+mn-ea"/>
                <a:sym typeface="+mn-ea"/>
              </a:rPr>
              <a:t>2</a:t>
            </a:r>
            <a:r>
              <a:rPr lang="zh-CN" altLang="en-US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是系数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5956300" y="2994422"/>
            <a:ext cx="1784350" cy="628650"/>
          </a:xfrm>
          <a:prstGeom prst="wedgeRoundRectCallout">
            <a:avLst>
              <a:gd name="adj1" fmla="val -53803"/>
              <a:gd name="adj2" fmla="val -89393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勿遗漏</a:t>
            </a:r>
            <a:r>
              <a:rPr lang="en-US" altLang="zh-CN" sz="2400" b="1" i="1" kern="0" dirty="0">
                <a:latin typeface="+mn-ea"/>
                <a:ea typeface="+mn-ea"/>
                <a:sym typeface="+mn-ea"/>
              </a:rPr>
              <a:t>a</a:t>
            </a:r>
            <a:r>
              <a:rPr lang="zh-CN" altLang="en-US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的指数</a:t>
            </a:r>
            <a:r>
              <a:rPr lang="en-US" altLang="zh-CN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endParaRPr lang="en-US" altLang="zh-CN" sz="2400" b="1" i="1" kern="0" dirty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956301" y="1697832"/>
            <a:ext cx="1952625" cy="646510"/>
          </a:xfrm>
          <a:prstGeom prst="wedgeRoundRectCallout">
            <a:avLst>
              <a:gd name="adj1" fmla="val -89895"/>
              <a:gd name="adj2" fmla="val 37840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kern="0" dirty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任何单项式都有系数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21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547813" y="1707357"/>
            <a:ext cx="6270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 </a:t>
            </a:r>
            <a:r>
              <a:rPr lang="zh-CN" altLang="en-US" sz="2400" b="1" dirty="0">
                <a:latin typeface="+mn-ea"/>
                <a:ea typeface="+mn-ea"/>
              </a:rPr>
              <a:t>你能写出一个</a:t>
            </a:r>
            <a:r>
              <a:rPr lang="zh-CN" altLang="en-US" sz="2400" b="1" dirty="0">
                <a:latin typeface="+mn-ea"/>
                <a:ea typeface="+mn-ea"/>
                <a:sym typeface="Arial" panose="020B0604020202020204" pitchFamily="34" charset="0"/>
              </a:rPr>
              <a:t>含有</a:t>
            </a:r>
            <a:r>
              <a:rPr lang="en-US" altLang="zh-CN" sz="2400" b="1" i="1" dirty="0"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zh-CN" altLang="en-US" sz="2400" b="1" dirty="0">
                <a:latin typeface="+mn-ea"/>
                <a:ea typeface="+mn-ea"/>
                <a:sym typeface="Arial" panose="020B0604020202020204" pitchFamily="34" charset="0"/>
              </a:rPr>
              <a:t>、</a:t>
            </a:r>
            <a:r>
              <a:rPr lang="en-US" altLang="zh-CN" sz="2400" b="1" i="1" dirty="0">
                <a:latin typeface="+mn-ea"/>
                <a:ea typeface="+mn-ea"/>
                <a:sym typeface="Arial" panose="020B0604020202020204" pitchFamily="34" charset="0"/>
              </a:rPr>
              <a:t>y</a:t>
            </a:r>
            <a:r>
              <a:rPr lang="zh-CN" altLang="en-US" sz="2400" b="1" dirty="0">
                <a:latin typeface="+mn-ea"/>
                <a:ea typeface="+mn-ea"/>
                <a:sym typeface="Arial" panose="020B0604020202020204" pitchFamily="34" charset="0"/>
              </a:rPr>
              <a:t>，而且</a:t>
            </a:r>
            <a:r>
              <a:rPr lang="zh-CN" altLang="en-US" sz="2400" b="1" dirty="0">
                <a:latin typeface="+mn-ea"/>
                <a:ea typeface="+mn-ea"/>
              </a:rPr>
              <a:t>系数是</a:t>
            </a:r>
            <a:r>
              <a:rPr lang="en-US" altLang="zh-CN" sz="2400" b="1" dirty="0">
                <a:latin typeface="+mn-ea"/>
                <a:ea typeface="+mn-ea"/>
              </a:rPr>
              <a:t>-3</a:t>
            </a:r>
            <a:r>
              <a:rPr lang="zh-CN" altLang="en-US" sz="2400" b="1" dirty="0">
                <a:latin typeface="+mn-ea"/>
                <a:ea typeface="+mn-ea"/>
              </a:rPr>
              <a:t>，次数是</a:t>
            </a:r>
            <a:r>
              <a:rPr lang="en-US" altLang="zh-CN" sz="2400" b="1" dirty="0">
                <a:latin typeface="+mn-ea"/>
                <a:ea typeface="+mn-ea"/>
              </a:rPr>
              <a:t>4</a:t>
            </a:r>
            <a:r>
              <a:rPr lang="zh-CN" altLang="en-US" sz="2400" b="1" dirty="0">
                <a:latin typeface="+mn-ea"/>
                <a:ea typeface="+mn-ea"/>
              </a:rPr>
              <a:t>的单项式吗？</a:t>
            </a:r>
            <a:endParaRPr lang="en-US" altLang="zh-CN" sz="2400" b="1" dirty="0">
              <a:latin typeface="+mn-ea"/>
              <a:ea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74889" y="2851547"/>
            <a:ext cx="94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-3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</a:rPr>
              <a:t>xy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70113" y="3438525"/>
            <a:ext cx="116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-3</a:t>
            </a:r>
            <a:r>
              <a:rPr lang="en-US" altLang="zh-CN" sz="2400" b="1" i="1" smtClean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sz="2400" b="1" baseline="3000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2</a:t>
            </a:r>
            <a:r>
              <a:rPr lang="en-US" altLang="zh-CN" sz="2400" b="1" i="1" smtClean="0">
                <a:solidFill>
                  <a:srgbClr val="FF0000"/>
                </a:solidFill>
                <a:latin typeface="+mn-ea"/>
                <a:ea typeface="+mn-ea"/>
              </a:rPr>
              <a:t>y</a:t>
            </a:r>
            <a:r>
              <a:rPr lang="en-US" altLang="zh-CN" sz="2400" b="1" baseline="3000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170113" y="3939779"/>
            <a:ext cx="98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-3</a:t>
            </a:r>
            <a:r>
              <a:rPr lang="en-US" altLang="zh-CN" sz="2400" b="1" i="1" smtClean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sz="2400" b="1" baseline="3000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3</a:t>
            </a:r>
            <a:r>
              <a:rPr lang="en-US" altLang="zh-CN" sz="2400" b="1" i="1" smtClean="0">
                <a:solidFill>
                  <a:srgbClr val="FF0000"/>
                </a:solidFill>
                <a:latin typeface="+mn-ea"/>
                <a:ea typeface="+mn-ea"/>
              </a:rPr>
              <a:t>y</a:t>
            </a:r>
            <a:endParaRPr lang="en-US" altLang="zh-CN" sz="2400" b="1" baseline="30000" smtClean="0">
              <a:solidFill>
                <a:srgbClr val="FF0000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15375" name="文本框 6151"/>
          <p:cNvSpPr txBox="1"/>
          <p:nvPr/>
        </p:nvSpPr>
        <p:spPr bwMode="auto">
          <a:xfrm>
            <a:off x="179389" y="573881"/>
            <a:ext cx="3070071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二、单项式的应用</a:t>
            </a:r>
          </a:p>
        </p:txBody>
      </p:sp>
      <p:sp>
        <p:nvSpPr>
          <p:cNvPr id="14344" name="圆角矩形 31"/>
          <p:cNvSpPr>
            <a:spLocks noChangeArrowheads="1"/>
          </p:cNvSpPr>
          <p:nvPr/>
        </p:nvSpPr>
        <p:spPr bwMode="auto">
          <a:xfrm>
            <a:off x="684213" y="1113235"/>
            <a:ext cx="1439862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zh-CN" sz="2800" b="1" dirty="0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试一试</a:t>
            </a:r>
          </a:p>
        </p:txBody>
      </p:sp>
      <p:sp>
        <p:nvSpPr>
          <p:cNvPr id="16" name="圆角矩形标注 15"/>
          <p:cNvSpPr/>
          <p:nvPr/>
        </p:nvSpPr>
        <p:spPr>
          <a:xfrm>
            <a:off x="4608514" y="2772966"/>
            <a:ext cx="2085975" cy="682228"/>
          </a:xfrm>
          <a:prstGeom prst="wedgeRoundRectCallout">
            <a:avLst>
              <a:gd name="adj1" fmla="val -47838"/>
              <a:gd name="adj2" fmla="val -95778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en-US" altLang="zh-CN" sz="2400" b="1" i="1" noProof="1">
                <a:latin typeface="+mn-ea"/>
                <a:ea typeface="+mn-ea"/>
                <a:cs typeface="+mn-ea"/>
                <a:sym typeface="+mn-ea"/>
              </a:rPr>
              <a:t>x</a:t>
            </a:r>
            <a:r>
              <a:rPr lang="zh-CN" altLang="en-US" sz="2400" b="1" noProof="1">
                <a:latin typeface="+mn-ea"/>
                <a:ea typeface="+mn-ea"/>
                <a:cs typeface="+mn-ea"/>
                <a:sym typeface="+mn-ea"/>
              </a:rPr>
              <a:t>、</a:t>
            </a:r>
            <a:r>
              <a:rPr lang="en-US" altLang="zh-CN" sz="2400" b="1" i="1" noProof="1">
                <a:latin typeface="+mn-ea"/>
                <a:ea typeface="+mn-ea"/>
                <a:cs typeface="+mn-ea"/>
                <a:sym typeface="+mn-ea"/>
              </a:rPr>
              <a:t>y</a:t>
            </a:r>
            <a:r>
              <a:rPr lang="zh-CN" altLang="en-US" sz="2400" b="1" noProof="1">
                <a:latin typeface="+mn-ea"/>
                <a:ea typeface="+mn-ea"/>
                <a:cs typeface="+mn-ea"/>
                <a:sym typeface="+mn-ea"/>
              </a:rPr>
              <a:t>的指数之和为</a:t>
            </a:r>
            <a:r>
              <a:rPr lang="en-US" altLang="zh-CN" sz="2400" b="1" noProof="1"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lang="zh-CN" altLang="en-US" sz="2400" b="1" noProof="1">
                <a:latin typeface="+mn-ea"/>
                <a:ea typeface="+mn-ea"/>
                <a:cs typeface="+mn-ea"/>
                <a:sym typeface="+mn-ea"/>
              </a:rPr>
              <a:t>即可</a:t>
            </a:r>
            <a:endParaRPr lang="zh-CN" altLang="en-US" sz="2400" b="1" noProof="1"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bldLvl="0" animBg="1"/>
      <p:bldP spid="6" grpId="0"/>
      <p:bldP spid="7" grpId="0"/>
      <p:bldP spid="8" grpId="0"/>
      <p:bldP spid="1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468313" y="1437085"/>
            <a:ext cx="6913562" cy="1200151"/>
            <a:chOff x="748" y="891"/>
            <a:chExt cx="4355" cy="1008"/>
          </a:xfrm>
        </p:grpSpPr>
        <p:sp>
          <p:nvSpPr>
            <p:cNvPr id="4107" name="Text Box 4"/>
            <p:cNvSpPr txBox="1">
              <a:spLocks noChangeArrowheads="1"/>
            </p:cNvSpPr>
            <p:nvPr/>
          </p:nvSpPr>
          <p:spPr bwMode="auto">
            <a:xfrm>
              <a:off x="748" y="891"/>
              <a:ext cx="4355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en-US" altLang="zh-CN" sz="2400" b="1" dirty="0" smtClean="0">
                  <a:solidFill>
                    <a:srgbClr val="00B0F0"/>
                  </a:solidFill>
                  <a:latin typeface="+mn-ea"/>
                  <a:ea typeface="+mn-ea"/>
                  <a:sym typeface="宋体" panose="02010600030101010101" pitchFamily="2" charset="-122"/>
                </a:rPr>
                <a:t> </a:t>
              </a:r>
              <a:r>
                <a:rPr lang="zh-CN" altLang="en-US" sz="2400" b="1" dirty="0" smtClean="0">
                  <a:solidFill>
                    <a:srgbClr val="00B0F0"/>
                  </a:solidFill>
                  <a:latin typeface="+mn-ea"/>
                  <a:ea typeface="+mn-ea"/>
                  <a:sym typeface="宋体" panose="02010600030101010101" pitchFamily="2" charset="-122"/>
                </a:rPr>
                <a:t>例</a:t>
              </a:r>
              <a:r>
                <a:rPr lang="en-US" altLang="zh-CN" sz="2400" b="1" dirty="0" smtClean="0">
                  <a:solidFill>
                    <a:srgbClr val="00B0F0"/>
                  </a:solidFill>
                  <a:latin typeface="+mn-ea"/>
                  <a:ea typeface="+mn-ea"/>
                  <a:sym typeface="宋体" panose="02010600030101010101" pitchFamily="2" charset="-122"/>
                </a:rPr>
                <a:t>2</a:t>
              </a:r>
              <a:r>
                <a:rPr lang="zh-CN" altLang="en-US" sz="2400" b="1" dirty="0" smtClean="0">
                  <a:latin typeface="+mn-ea"/>
                  <a:ea typeface="+mn-ea"/>
                </a:rPr>
                <a:t>若           是关于 </a:t>
              </a:r>
              <a:r>
                <a:rPr lang="en-US" altLang="zh-CN" sz="2400" b="1" i="1" dirty="0" smtClean="0">
                  <a:latin typeface="+mn-ea"/>
                  <a:ea typeface="+mn-ea"/>
                </a:rPr>
                <a:t>x</a:t>
              </a:r>
              <a:r>
                <a:rPr lang="zh-CN" altLang="en-US" sz="2400" b="1" dirty="0" smtClean="0">
                  <a:latin typeface="+mn-ea"/>
                  <a:ea typeface="+mn-ea"/>
                </a:rPr>
                <a:t>，</a:t>
              </a:r>
              <a:r>
                <a:rPr lang="en-US" altLang="zh-CN" sz="2400" b="1" i="1" dirty="0" smtClean="0">
                  <a:latin typeface="+mn-ea"/>
                  <a:ea typeface="+mn-ea"/>
                </a:rPr>
                <a:t>y </a:t>
              </a:r>
              <a:r>
                <a:rPr lang="zh-CN" altLang="en-US" sz="2400" b="1" dirty="0" smtClean="0">
                  <a:latin typeface="+mn-ea"/>
                  <a:ea typeface="+mn-ea"/>
                </a:rPr>
                <a:t>的一个四次单项式，</a:t>
              </a:r>
              <a:r>
                <a:rPr lang="en-US" altLang="zh-CN" sz="2400" b="1" i="1" dirty="0" smtClean="0">
                  <a:latin typeface="+mn-ea"/>
                  <a:ea typeface="+mn-ea"/>
                </a:rPr>
                <a:t>m</a:t>
              </a:r>
              <a:r>
                <a:rPr lang="zh-CN" altLang="en-US" sz="2400" b="1" dirty="0" smtClean="0">
                  <a:latin typeface="+mn-ea"/>
                  <a:ea typeface="+mn-ea"/>
                  <a:sym typeface="Arial" panose="020B0604020202020204" pitchFamily="34" charset="0"/>
                </a:rPr>
                <a:t>，</a:t>
              </a:r>
              <a:r>
                <a:rPr lang="en-US" altLang="zh-CN" sz="2400" b="1" i="1" dirty="0" smtClean="0">
                  <a:latin typeface="+mn-ea"/>
                  <a:ea typeface="+mn-ea"/>
                  <a:sym typeface="Arial" panose="020B0604020202020204" pitchFamily="34" charset="0"/>
                </a:rPr>
                <a:t>n</a:t>
              </a:r>
              <a:r>
                <a:rPr lang="zh-CN" altLang="en-US" sz="2400" b="1" dirty="0" smtClean="0">
                  <a:latin typeface="+mn-ea"/>
                  <a:ea typeface="+mn-ea"/>
                </a:rPr>
                <a:t>应满足的条件？　</a:t>
              </a:r>
            </a:p>
          </p:txBody>
        </p:sp>
        <p:graphicFrame>
          <p:nvGraphicFramePr>
            <p:cNvPr id="27651" name="Object 5"/>
            <p:cNvGraphicFramePr>
              <a:graphicFrameLocks noChangeAspect="1"/>
            </p:cNvGraphicFramePr>
            <p:nvPr/>
          </p:nvGraphicFramePr>
          <p:xfrm>
            <a:off x="1432" y="946"/>
            <a:ext cx="1042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6" r:id="rId3" imgW="749935" imgH="228600" progId="Equation.DSMT4">
                    <p:embed/>
                  </p:oleObj>
                </mc:Choice>
                <mc:Fallback>
                  <p:oleObj r:id="rId3" imgW="749935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2" y="946"/>
                          <a:ext cx="1042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圆角矩形标注 4"/>
          <p:cNvSpPr/>
          <p:nvPr/>
        </p:nvSpPr>
        <p:spPr>
          <a:xfrm>
            <a:off x="4356101" y="844154"/>
            <a:ext cx="3184525" cy="417909"/>
          </a:xfrm>
          <a:prstGeom prst="wedgeRoundRectCallout">
            <a:avLst>
              <a:gd name="adj1" fmla="val -59684"/>
              <a:gd name="adj2" fmla="val 120011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  <a:sym typeface="+mn-ea"/>
              </a:rPr>
              <a:t>单项式次数是</a:t>
            </a:r>
            <a:r>
              <a:rPr lang="en-US" altLang="zh-CN" sz="2400" b="1" noProof="1"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en-US" altLang="zh-CN" sz="2400" b="1" i="1" noProof="1">
                <a:latin typeface="+mn-ea"/>
                <a:ea typeface="+mn-ea"/>
                <a:cs typeface="+mn-ea"/>
                <a:sym typeface="+mn-ea"/>
              </a:rPr>
              <a:t>+n</a:t>
            </a:r>
            <a:endParaRPr lang="zh-CN" altLang="en-US" sz="2400" b="1" noProof="1">
              <a:latin typeface="+mn-ea"/>
              <a:ea typeface="+mn-ea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76375" y="3992166"/>
            <a:ext cx="2617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所以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m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≠ 2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n=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2.</a:t>
            </a:r>
            <a:endParaRPr lang="zh-CN" altLang="en-US" sz="2400" b="1" dirty="0" smtClean="0">
              <a:solidFill>
                <a:srgbClr val="FF0000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55864" y="3305175"/>
            <a:ext cx="1241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+n=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376489" y="3648076"/>
            <a:ext cx="1736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m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-2 ≠ 0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</a:t>
            </a:r>
            <a:endParaRPr lang="zh-CN" altLang="en-US" sz="2400" b="1" dirty="0" smtClean="0">
              <a:latin typeface="+mn-ea"/>
              <a:ea typeface="+mn-ea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3860801" y="3230166"/>
            <a:ext cx="1509713" cy="417909"/>
          </a:xfrm>
          <a:prstGeom prst="wedgeRoundRectCallout">
            <a:avLst>
              <a:gd name="adj1" fmla="val -62699"/>
              <a:gd name="adj2" fmla="val 93785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  <a:sym typeface="+mn-ea"/>
              </a:rPr>
              <a:t>为什么？</a:t>
            </a:r>
            <a:endParaRPr lang="zh-CN" altLang="en-US" sz="2400" b="1" noProof="1">
              <a:latin typeface="+mn-ea"/>
              <a:ea typeface="+mn-ea"/>
              <a:sym typeface="+mn-ea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476375" y="2895600"/>
            <a:ext cx="2617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m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n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要满足 </a:t>
            </a:r>
            <a:endParaRPr lang="zh-CN" altLang="en-US" sz="2400" b="1" dirty="0" smtClean="0">
              <a:solidFill>
                <a:srgbClr val="FF0000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grpSp>
        <p:nvGrpSpPr>
          <p:cNvPr id="27658" name="组合 12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7659" name="Picture 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0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典例精析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/>
      <p:bldP spid="9" grpId="0"/>
      <p:bldP spid="10" grpId="0" bldLvl="0" animBg="1"/>
      <p:bldP spid="10" grpId="1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圆角矩形 31"/>
          <p:cNvSpPr>
            <a:spLocks noChangeArrowheads="1"/>
          </p:cNvSpPr>
          <p:nvPr/>
        </p:nvSpPr>
        <p:spPr bwMode="auto">
          <a:xfrm>
            <a:off x="250825" y="681038"/>
            <a:ext cx="1512888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练一练</a:t>
            </a:r>
          </a:p>
        </p:txBody>
      </p:sp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1619251" y="2733675"/>
            <a:ext cx="3559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解：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+1+1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=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5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a=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3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900114" y="1600200"/>
            <a:ext cx="760412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若-3</a:t>
            </a:r>
            <a:r>
              <a:rPr lang="zh-CN" altLang="en-US" sz="2400" b="1" i="1" dirty="0" smtClean="0"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zh-CN" altLang="en-US" sz="2400" b="1" i="1" baseline="30000" dirty="0" smtClean="0">
                <a:latin typeface="+mn-ea"/>
                <a:ea typeface="+mn-ea"/>
                <a:sym typeface="Arial" panose="020B0604020202020204" pitchFamily="34" charset="0"/>
              </a:rPr>
              <a:t>a</a:t>
            </a:r>
            <a:r>
              <a:rPr lang="en-US" altLang="zh-CN" sz="2400" b="1" baseline="30000" dirty="0" smtClean="0">
                <a:latin typeface="+mn-ea"/>
                <a:ea typeface="+mn-ea"/>
                <a:sym typeface="Arial" panose="020B0604020202020204" pitchFamily="34" charset="0"/>
              </a:rPr>
              <a:t>+1</a:t>
            </a:r>
            <a:r>
              <a:rPr lang="zh-CN" altLang="en-US" sz="2400" b="1" i="1" dirty="0" smtClean="0">
                <a:latin typeface="+mn-ea"/>
                <a:ea typeface="+mn-ea"/>
                <a:sym typeface="Arial" panose="020B0604020202020204" pitchFamily="34" charset="0"/>
              </a:rPr>
              <a:t>y</a:t>
            </a: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是一个五次单项式，你能说出指数</a:t>
            </a:r>
            <a:r>
              <a:rPr lang="zh-CN" altLang="en-US" sz="2400" b="1" i="1" dirty="0" smtClean="0">
                <a:latin typeface="+mn-ea"/>
                <a:ea typeface="+mn-ea"/>
                <a:sym typeface="Arial" panose="020B0604020202020204" pitchFamily="34" charset="0"/>
              </a:rPr>
              <a:t>a</a:t>
            </a: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是几吗？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692944"/>
            <a:ext cx="7715250" cy="453629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smtClean="0">
                <a:latin typeface="+mn-ea"/>
              </a:rPr>
              <a:t>1.</a:t>
            </a:r>
            <a:r>
              <a:rPr lang="zh-CN" altLang="en-US" sz="2400" smtClean="0">
                <a:latin typeface="+mn-ea"/>
              </a:rPr>
              <a:t>下列各式是不是单项式？为什么？ </a:t>
            </a:r>
          </a:p>
          <a:p>
            <a:pPr>
              <a:defRPr/>
            </a:pPr>
            <a:endParaRPr lang="zh-CN" altLang="en-US" sz="2400" smtClean="0">
              <a:latin typeface="+mn-ea"/>
            </a:endParaRPr>
          </a:p>
          <a:p>
            <a:pPr>
              <a:buFontTx/>
              <a:buNone/>
              <a:defRPr/>
            </a:pPr>
            <a:endParaRPr lang="en-US" altLang="zh-CN" sz="2400" smtClean="0">
              <a:latin typeface="+mn-ea"/>
            </a:endParaRPr>
          </a:p>
        </p:txBody>
      </p:sp>
      <p:pic>
        <p:nvPicPr>
          <p:cNvPr id="922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31914" y="1310879"/>
            <a:ext cx="936625" cy="304800"/>
          </a:xfrm>
        </p:spPr>
      </p:pic>
      <p:pic>
        <p:nvPicPr>
          <p:cNvPr id="922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940426" y="1125141"/>
            <a:ext cx="454025" cy="557213"/>
          </a:xfrm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1881187"/>
            <a:ext cx="8351838" cy="3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ea"/>
                <a:ea typeface="+mn-ea"/>
              </a:rPr>
              <a:t> 2.</a:t>
            </a:r>
            <a:r>
              <a:rPr lang="zh-CN" altLang="en-US" sz="2400" dirty="0">
                <a:latin typeface="+mn-ea"/>
                <a:ea typeface="+mn-ea"/>
              </a:rPr>
              <a:t>判断下列各说法是否正确，将错误的改正过来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+mn-ea"/>
                <a:ea typeface="+mn-ea"/>
              </a:rPr>
              <a:t>（</a:t>
            </a:r>
            <a:r>
              <a:rPr lang="en-US" altLang="zh-CN" sz="2400" dirty="0">
                <a:latin typeface="+mn-ea"/>
                <a:ea typeface="+mn-ea"/>
              </a:rPr>
              <a:t>1</a:t>
            </a:r>
            <a:r>
              <a:rPr lang="zh-CN" altLang="en-US" sz="2400" dirty="0">
                <a:latin typeface="+mn-ea"/>
                <a:ea typeface="+mn-ea"/>
              </a:rPr>
              <a:t>）单项式      的系数是</a:t>
            </a:r>
            <a:r>
              <a:rPr lang="en-US" altLang="zh-CN" sz="2400" dirty="0">
                <a:latin typeface="+mn-ea"/>
                <a:ea typeface="+mn-ea"/>
              </a:rPr>
              <a:t>0, </a:t>
            </a:r>
            <a:r>
              <a:rPr lang="zh-CN" altLang="en-US" sz="2400" dirty="0">
                <a:latin typeface="+mn-ea"/>
                <a:ea typeface="+mn-ea"/>
              </a:rPr>
              <a:t>次数是</a:t>
            </a:r>
            <a:r>
              <a:rPr lang="en-US" altLang="zh-CN" sz="2400" dirty="0">
                <a:latin typeface="+mn-ea"/>
                <a:ea typeface="+mn-ea"/>
              </a:rPr>
              <a:t>2.    (</a:t>
            </a:r>
            <a:r>
              <a:rPr lang="zh-CN" altLang="en-US" sz="2400" dirty="0">
                <a:latin typeface="+mn-ea"/>
                <a:ea typeface="+mn-ea"/>
              </a:rPr>
              <a:t>　　　</a:t>
            </a:r>
            <a:r>
              <a:rPr lang="en-US" altLang="zh-CN" sz="2400" dirty="0"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+mn-ea"/>
                <a:ea typeface="+mn-ea"/>
              </a:rPr>
              <a:t>（</a:t>
            </a:r>
            <a:r>
              <a:rPr lang="en-US" altLang="zh-CN" sz="2400" dirty="0">
                <a:latin typeface="+mn-ea"/>
                <a:ea typeface="+mn-ea"/>
              </a:rPr>
              <a:t>2</a:t>
            </a:r>
            <a:r>
              <a:rPr lang="zh-CN" altLang="en-US" sz="2400" dirty="0">
                <a:latin typeface="+mn-ea"/>
                <a:ea typeface="+mn-ea"/>
              </a:rPr>
              <a:t>）单项式      的系数是</a:t>
            </a:r>
            <a:r>
              <a:rPr lang="en-US" altLang="zh-CN" sz="2400" dirty="0">
                <a:latin typeface="+mn-ea"/>
                <a:ea typeface="+mn-ea"/>
              </a:rPr>
              <a:t>2, </a:t>
            </a:r>
            <a:r>
              <a:rPr lang="zh-CN" altLang="en-US" sz="2400" dirty="0">
                <a:latin typeface="+mn-ea"/>
                <a:ea typeface="+mn-ea"/>
              </a:rPr>
              <a:t>次数是</a:t>
            </a:r>
            <a:r>
              <a:rPr lang="en-US" altLang="zh-CN" sz="2400" dirty="0">
                <a:latin typeface="+mn-ea"/>
                <a:ea typeface="+mn-ea"/>
              </a:rPr>
              <a:t>10 .   (</a:t>
            </a:r>
            <a:r>
              <a:rPr lang="zh-CN" altLang="en-US" sz="2400" dirty="0">
                <a:latin typeface="+mn-ea"/>
                <a:ea typeface="+mn-ea"/>
              </a:rPr>
              <a:t>　　　</a:t>
            </a:r>
            <a:r>
              <a:rPr lang="en-US" altLang="zh-CN" sz="2400" dirty="0">
                <a:latin typeface="+mn-ea"/>
                <a:ea typeface="+mn-ea"/>
              </a:rPr>
              <a:t>)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dirty="0">
                <a:latin typeface="+mn-ea"/>
                <a:ea typeface="+mn-ea"/>
              </a:rPr>
              <a:t>（</a:t>
            </a:r>
            <a:r>
              <a:rPr lang="en-US" altLang="zh-CN" sz="2400" dirty="0">
                <a:latin typeface="+mn-ea"/>
                <a:ea typeface="+mn-ea"/>
              </a:rPr>
              <a:t>3</a:t>
            </a:r>
            <a:r>
              <a:rPr lang="zh-CN" altLang="en-US" sz="2400" dirty="0">
                <a:latin typeface="+mn-ea"/>
                <a:ea typeface="+mn-ea"/>
              </a:rPr>
              <a:t>）单项式       的系数是    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次数是</a:t>
            </a:r>
            <a:r>
              <a:rPr lang="en-US" altLang="zh-CN" sz="2400" i="1" dirty="0">
                <a:latin typeface="+mn-ea"/>
                <a:ea typeface="+mn-ea"/>
              </a:rPr>
              <a:t>n</a:t>
            </a:r>
            <a:r>
              <a:rPr lang="en-US" altLang="zh-CN" sz="2400" dirty="0">
                <a:latin typeface="+mn-ea"/>
                <a:ea typeface="+mn-ea"/>
              </a:rPr>
              <a:t>+1 .   (</a:t>
            </a:r>
            <a:r>
              <a:rPr lang="zh-CN" altLang="en-US" sz="2400" dirty="0">
                <a:latin typeface="+mn-ea"/>
                <a:ea typeface="+mn-ea"/>
              </a:rPr>
              <a:t>　　　</a:t>
            </a:r>
            <a:r>
              <a:rPr lang="en-US" altLang="zh-CN" sz="2400" dirty="0">
                <a:latin typeface="+mn-ea"/>
                <a:ea typeface="+mn-ea"/>
              </a:rPr>
              <a:t>)</a:t>
            </a:r>
          </a:p>
          <a:p>
            <a:pPr>
              <a:lnSpc>
                <a:spcPct val="200000"/>
              </a:lnSpc>
              <a:defRPr/>
            </a:pPr>
            <a:endParaRPr lang="en-US" altLang="zh-CN" sz="2400" dirty="0">
              <a:latin typeface="+mn-ea"/>
              <a:ea typeface="+mn-ea"/>
            </a:endParaRP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1178719"/>
            <a:ext cx="317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4" y="1178719"/>
            <a:ext cx="923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6825" y="1287066"/>
            <a:ext cx="3429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78050" y="2408635"/>
            <a:ext cx="719138" cy="33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68539" y="2811066"/>
            <a:ext cx="54133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052638" y="3194447"/>
            <a:ext cx="9525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427538" y="3165872"/>
            <a:ext cx="457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861176" y="2356248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934201" y="2794398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472364" y="3290888"/>
            <a:ext cx="33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5138" y="3901679"/>
            <a:ext cx="7994650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</a:pP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3.</a:t>
            </a:r>
            <a:r>
              <a:rPr lang="zh-CN" altLang="en-US" sz="2400"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ax</a:t>
            </a:r>
            <a:r>
              <a:rPr lang="en-US" altLang="zh-CN" sz="2400" baseline="30000"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400" baseline="30000">
                <a:latin typeface="宋体" panose="02010600030101010101" pitchFamily="2" charset="-122"/>
                <a:sym typeface="宋体" panose="02010600030101010101" pitchFamily="2" charset="-122"/>
              </a:rPr>
              <a:t>b-1</a:t>
            </a:r>
            <a:r>
              <a:rPr lang="zh-CN" altLang="en-US" sz="2400">
                <a:latin typeface="宋体" panose="02010600030101010101" pitchFamily="2" charset="-122"/>
                <a:sym typeface="宋体" panose="02010600030101010101" pitchFamily="2" charset="-122"/>
              </a:rPr>
              <a:t>是关于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x,y</a:t>
            </a:r>
            <a:r>
              <a:rPr lang="zh-CN" altLang="en-US" sz="2400">
                <a:latin typeface="宋体" panose="02010600030101010101" pitchFamily="2" charset="-122"/>
                <a:sym typeface="宋体" panose="02010600030101010101" pitchFamily="2" charset="-122"/>
              </a:rPr>
              <a:t>的单项式，系数为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400">
                <a:latin typeface="宋体" panose="02010600030101010101" pitchFamily="2" charset="-122"/>
                <a:sym typeface="宋体" panose="02010600030101010101" pitchFamily="2" charset="-122"/>
              </a:rPr>
              <a:t>，次数是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400">
                <a:latin typeface="宋体" panose="02010600030101010101" pitchFamily="2" charset="-122"/>
                <a:sym typeface="宋体" panose="02010600030101010101" pitchFamily="2" charset="-122"/>
              </a:rPr>
              <a:t>，则</a:t>
            </a:r>
            <a:r>
              <a:rPr lang="en-US" altLang="zh-CN" sz="2400">
                <a:latin typeface="宋体" panose="02010600030101010101" pitchFamily="2" charset="-122"/>
                <a:sym typeface="宋体" panose="02010600030101010101" pitchFamily="2" charset="-122"/>
              </a:rPr>
              <a:t>a=(    ),b=(    ).</a:t>
            </a:r>
            <a:endParaRPr lang="zh-CN" altLang="en-US" sz="2400">
              <a:latin typeface="宋体" panose="02010600030101010101" pitchFamily="2" charset="-122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524001" y="4442222"/>
            <a:ext cx="328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6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2870201" y="4442222"/>
            <a:ext cx="455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809875" y="1670447"/>
            <a:ext cx="33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5030789" y="1558529"/>
            <a:ext cx="388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056314" y="1613297"/>
            <a:ext cx="338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 bldLvl="0" animBg="1"/>
      <p:bldP spid="9237" grpId="0" bldLvl="0"/>
      <p:bldP spid="9238" grpId="0" bldLvl="0"/>
      <p:bldP spid="9239" grpId="0" bldLvl="0"/>
      <p:bldP spid="3" grpId="0"/>
      <p:bldP spid="4" grpId="0" bldLvl="0"/>
      <p:bldP spid="5" grpId="0" bldLvl="0"/>
      <p:bldP spid="6" grpId="0" bldLvl="0"/>
      <p:bldP spid="7" grpId="0" bldLvl="0"/>
      <p:bldP spid="8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089" y="1491854"/>
            <a:ext cx="7849367" cy="25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单独的一个数或一个字母也是单项式；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当一个单项式的系数是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或－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时，通常省略不写，如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charset="-122"/>
              </a:rPr>
              <a:t>x</a:t>
            </a:r>
            <a:r>
              <a:rPr lang="en-US" altLang="zh-CN" sz="2000" baseline="30000" dirty="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，－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zh-CN" sz="2000" baseline="30000" dirty="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3.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圆周率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π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是常数，把它当作系数；        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4.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如果单项式系数为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，它就是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次单项式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.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charset="-122"/>
              </a:rPr>
              <a:t>5.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charset="-122"/>
              </a:rPr>
              <a:t>单项式次数只与字母指数有关；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grpSp>
        <p:nvGrpSpPr>
          <p:cNvPr id="30722" name="组合 4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3072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4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0"/>
          <p:cNvGrpSpPr/>
          <p:nvPr/>
        </p:nvGrpSpPr>
        <p:grpSpPr bwMode="auto">
          <a:xfrm>
            <a:off x="2506663" y="1071563"/>
            <a:ext cx="222250" cy="161925"/>
            <a:chOff x="348" y="329"/>
            <a:chExt cx="349" cy="340"/>
          </a:xfrm>
        </p:grpSpPr>
        <p:sp>
          <p:nvSpPr>
            <p:cNvPr id="16386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7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88" name="组合 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1638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TextBox 20"/>
            <p:cNvSpPr txBox="1">
              <a:spLocks noChangeArrowheads="1"/>
            </p:cNvSpPr>
            <p:nvPr/>
          </p:nvSpPr>
          <p:spPr bwMode="auto">
            <a:xfrm>
              <a:off x="606425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学习目标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395288" y="1383506"/>
            <a:ext cx="7129462" cy="2790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b="1" dirty="0">
                <a:latin typeface="+mn-ea"/>
                <a:ea typeface="+mn-ea"/>
              </a:rPr>
              <a:t>1</a:t>
            </a:r>
            <a:r>
              <a:rPr lang="zh-CN" altLang="zh-CN" sz="2000" b="1" dirty="0">
                <a:latin typeface="+mn-ea"/>
                <a:ea typeface="+mn-ea"/>
              </a:rPr>
              <a:t>．了解单项式的有关概念．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000" b="1" dirty="0">
                <a:latin typeface="+mn-ea"/>
                <a:ea typeface="+mn-ea"/>
              </a:rPr>
              <a:t>2</a:t>
            </a:r>
            <a:r>
              <a:rPr lang="zh-CN" altLang="zh-CN" sz="2000" b="1" dirty="0">
                <a:latin typeface="+mn-ea"/>
                <a:ea typeface="+mn-ea"/>
              </a:rPr>
              <a:t>．熟练找出单项式的系数、次数．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b="1" dirty="0">
                <a:solidFill>
                  <a:srgbClr val="FF0000"/>
                </a:solidFill>
                <a:latin typeface="+mn-ea"/>
                <a:ea typeface="+mn-ea"/>
              </a:rPr>
              <a:t>【学习重点】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b="1" dirty="0">
                <a:latin typeface="+mn-ea"/>
                <a:ea typeface="+mn-ea"/>
              </a:rPr>
              <a:t>掌握单项式的有关概念．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b="1" dirty="0">
                <a:solidFill>
                  <a:srgbClr val="FF0000"/>
                </a:solidFill>
                <a:latin typeface="+mn-ea"/>
                <a:ea typeface="+mn-ea"/>
              </a:rPr>
              <a:t>【学习难点】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b="1" dirty="0">
                <a:latin typeface="+mn-ea"/>
                <a:ea typeface="+mn-ea"/>
              </a:rPr>
              <a:t>识别单项式的系数和次数．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3100" y="1288256"/>
            <a:ext cx="50498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  <a:sym typeface="Arial" panose="020B0604020202020204" pitchFamily="34" charset="0"/>
              </a:rPr>
              <a:t>   </a:t>
            </a: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我们小时候都听过这样一段儿歌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“一只青蛙一张嘴，两只眼睛，四条腿，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一</a:t>
            </a: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声扑通跳下水</a:t>
            </a:r>
            <a:r>
              <a:rPr lang="en-US" altLang="zh-CN" sz="2400" b="1" dirty="0" smtClean="0">
                <a:latin typeface="+mn-ea"/>
                <a:ea typeface="+mn-ea"/>
                <a:sym typeface="Arial" panose="020B0604020202020204" pitchFamily="34" charset="0"/>
              </a:rPr>
              <a:t>……”</a:t>
            </a: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请接下去</a:t>
            </a:r>
            <a:r>
              <a:rPr lang="en-US" altLang="zh-CN" sz="2400" b="1" dirty="0" smtClean="0">
                <a:latin typeface="+mn-ea"/>
                <a:ea typeface="+mn-ea"/>
                <a:sym typeface="Arial" panose="020B0604020202020204" pitchFamily="34" charset="0"/>
              </a:rPr>
              <a:t>.</a:t>
            </a:r>
            <a:endParaRPr lang="zh-CN" altLang="en-US" sz="2400" b="1" dirty="0" smtClean="0"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7363" y="1410891"/>
            <a:ext cx="3327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5"/>
          <p:cNvGrpSpPr/>
          <p:nvPr/>
        </p:nvGrpSpPr>
        <p:grpSpPr bwMode="auto">
          <a:xfrm>
            <a:off x="755650" y="3112294"/>
            <a:ext cx="7493000" cy="1200150"/>
            <a:chOff x="0" y="0"/>
            <a:chExt cx="5328" cy="1008"/>
          </a:xfrm>
        </p:grpSpPr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32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en-US" altLang="zh-CN" sz="2400" b="1" dirty="0" smtClean="0">
                  <a:latin typeface="+mn-ea"/>
                  <a:ea typeface="+mn-ea"/>
                </a:rPr>
                <a:t>    </a:t>
              </a:r>
              <a:r>
                <a:rPr lang="zh-CN" altLang="zh-CN" sz="2400" b="1" dirty="0" smtClean="0">
                  <a:latin typeface="+mn-ea"/>
                  <a:ea typeface="+mn-ea"/>
                </a:rPr>
                <a:t>n</a:t>
              </a:r>
              <a:r>
                <a:rPr lang="zh-CN" altLang="en-US" sz="2400" b="1" dirty="0" smtClean="0">
                  <a:latin typeface="+mn-ea"/>
                  <a:ea typeface="+mn-ea"/>
                </a:rPr>
                <a:t>只青蛙，    张嘴，    只眼睛，                       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zh-CN" sz="2400" b="1" dirty="0" smtClean="0">
                  <a:latin typeface="+mn-ea"/>
                  <a:ea typeface="+mn-ea"/>
                </a:rPr>
                <a:t>      </a:t>
              </a:r>
              <a:r>
                <a:rPr lang="zh-CN" altLang="en-US" sz="2400" b="1" dirty="0" smtClean="0">
                  <a:latin typeface="+mn-ea"/>
                  <a:ea typeface="+mn-ea"/>
                </a:rPr>
                <a:t>条腿，    声扑通跳下水</a:t>
              </a:r>
              <a:r>
                <a:rPr lang="en-US" altLang="zh-CN" sz="2400" b="1" dirty="0" smtClean="0">
                  <a:latin typeface="+mn-ea"/>
                  <a:ea typeface="+mn-ea"/>
                </a:rPr>
                <a:t>.</a:t>
              </a: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2463" y="342"/>
              <a:ext cx="4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1392" y="342"/>
              <a:ext cx="4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>
              <a:off x="93" y="648"/>
              <a:ext cx="5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>
              <a:off x="1269" y="648"/>
              <a:ext cx="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8363" y="1433513"/>
            <a:ext cx="2514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901950" y="3189685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335464" y="3189685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2n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58863" y="3552825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4n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79713" y="3552825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</a:p>
        </p:txBody>
      </p:sp>
      <p:grpSp>
        <p:nvGrpSpPr>
          <p:cNvPr id="17422" name="组合 15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17423" name="Picture 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情境引入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96" grpId="0"/>
      <p:bldP spid="16397" grpId="0"/>
      <p:bldP spid="16398" grpId="0"/>
      <p:bldP spid="163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文本框 6151"/>
          <p:cNvSpPr txBox="1"/>
          <p:nvPr/>
        </p:nvSpPr>
        <p:spPr bwMode="auto">
          <a:xfrm>
            <a:off x="204788" y="559594"/>
            <a:ext cx="3791423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一、单项式的相关概念</a:t>
            </a:r>
          </a:p>
        </p:txBody>
      </p:sp>
      <p:sp>
        <p:nvSpPr>
          <p:cNvPr id="4098" name="Rectangle 2"/>
          <p:cNvSpPr>
            <a:spLocks noGrp="1" noRot="1" noChangeArrowheads="1"/>
          </p:cNvSpPr>
          <p:nvPr/>
        </p:nvSpPr>
        <p:spPr bwMode="auto">
          <a:xfrm>
            <a:off x="611188" y="951310"/>
            <a:ext cx="4576762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+mn-ea"/>
                <a:ea typeface="+mn-ea"/>
              </a:rPr>
              <a:t>用含有字母的式子填空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/>
        </p:nvSpPr>
        <p:spPr bwMode="auto">
          <a:xfrm>
            <a:off x="323850" y="1415653"/>
            <a:ext cx="8142288" cy="50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1.</a:t>
            </a:r>
            <a:r>
              <a:rPr lang="zh-CN" altLang="en-US" sz="2400" dirty="0">
                <a:latin typeface="+mn-ea"/>
                <a:ea typeface="+mn-ea"/>
              </a:rPr>
              <a:t>棱长为</a:t>
            </a:r>
            <a:r>
              <a:rPr lang="en-US" altLang="zh-CN" sz="2400" dirty="0">
                <a:latin typeface="+mn-ea"/>
                <a:ea typeface="+mn-ea"/>
              </a:rPr>
              <a:t>a</a:t>
            </a:r>
            <a:r>
              <a:rPr lang="zh-CN" altLang="en-US" sz="2400" dirty="0">
                <a:latin typeface="+mn-ea"/>
                <a:ea typeface="+mn-ea"/>
              </a:rPr>
              <a:t>的正方形的表面积为</a:t>
            </a:r>
            <a:r>
              <a:rPr lang="en-US" altLang="zh-CN" sz="2400" dirty="0">
                <a:latin typeface="+mn-ea"/>
                <a:ea typeface="+mn-ea"/>
              </a:rPr>
              <a:t>____ ;</a:t>
            </a:r>
            <a:r>
              <a:rPr lang="zh-CN" altLang="en-US" sz="2400" dirty="0">
                <a:latin typeface="+mn-ea"/>
                <a:ea typeface="+mn-ea"/>
              </a:rPr>
              <a:t>体积为</a:t>
            </a:r>
            <a:r>
              <a:rPr lang="en-US" altLang="zh-CN" sz="2400" dirty="0">
                <a:latin typeface="+mn-ea"/>
              </a:rPr>
              <a:t>_____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1" y="2733675"/>
            <a:ext cx="8648521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3.</a:t>
            </a:r>
            <a:r>
              <a:rPr lang="zh-CN" altLang="en-US" sz="2400" dirty="0">
                <a:latin typeface="+mn-ea"/>
                <a:ea typeface="+mn-ea"/>
              </a:rPr>
              <a:t>一辆汽车的速度是</a:t>
            </a:r>
            <a:r>
              <a:rPr lang="en-US" altLang="zh-CN" sz="2400" dirty="0" err="1">
                <a:latin typeface="+mn-ea"/>
                <a:ea typeface="+mn-ea"/>
              </a:rPr>
              <a:t>vkm</a:t>
            </a:r>
            <a:r>
              <a:rPr lang="en-US" altLang="zh-CN" sz="2400" dirty="0">
                <a:latin typeface="+mn-ea"/>
                <a:ea typeface="+mn-ea"/>
              </a:rPr>
              <a:t>/h,</a:t>
            </a:r>
            <a:r>
              <a:rPr lang="zh-CN" altLang="en-US" sz="2400" dirty="0">
                <a:latin typeface="+mn-ea"/>
                <a:ea typeface="+mn-ea"/>
              </a:rPr>
              <a:t>它</a:t>
            </a:r>
            <a:r>
              <a:rPr lang="en-US" altLang="zh-CN" sz="2400" dirty="0">
                <a:latin typeface="+mn-ea"/>
                <a:ea typeface="+mn-ea"/>
              </a:rPr>
              <a:t>t</a:t>
            </a:r>
            <a:r>
              <a:rPr lang="zh-CN" altLang="en-US" sz="2400" dirty="0">
                <a:latin typeface="+mn-ea"/>
                <a:ea typeface="+mn-ea"/>
              </a:rPr>
              <a:t>小时的行驶路程为</a:t>
            </a:r>
            <a:r>
              <a:rPr lang="zh-CN" altLang="en-US" sz="2400" u="sng" dirty="0">
                <a:latin typeface="+mn-ea"/>
                <a:ea typeface="+mn-ea"/>
              </a:rPr>
              <a:t>         </a:t>
            </a:r>
            <a:r>
              <a:rPr lang="en-US" altLang="zh-CN" sz="2400" dirty="0">
                <a:latin typeface="+mn-ea"/>
                <a:ea typeface="+mn-ea"/>
                <a:sym typeface="Arial" panose="020B0604020202020204" pitchFamily="34" charset="0"/>
              </a:rPr>
              <a:t>km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23851" y="1869281"/>
            <a:ext cx="7559675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2.</a:t>
            </a:r>
            <a:r>
              <a:rPr lang="zh-CN" altLang="en-US" sz="2400" dirty="0">
                <a:latin typeface="+mn-ea"/>
                <a:ea typeface="+mn-ea"/>
              </a:rPr>
              <a:t>铅笔的单价为</a:t>
            </a:r>
            <a:r>
              <a:rPr lang="en-US" altLang="zh-CN" sz="2400" dirty="0">
                <a:latin typeface="+mn-ea"/>
                <a:ea typeface="+mn-ea"/>
              </a:rPr>
              <a:t>x</a:t>
            </a:r>
            <a:r>
              <a:rPr lang="zh-CN" altLang="en-US" sz="2400" dirty="0">
                <a:latin typeface="+mn-ea"/>
                <a:ea typeface="+mn-ea"/>
              </a:rPr>
              <a:t>元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圆珠笔的单价是铅笔的单价</a:t>
            </a:r>
            <a:r>
              <a:rPr lang="en-US" altLang="zh-CN" sz="2400" dirty="0">
                <a:latin typeface="+mn-ea"/>
                <a:ea typeface="+mn-ea"/>
              </a:rPr>
              <a:t>2.5</a:t>
            </a:r>
            <a:r>
              <a:rPr lang="zh-CN" altLang="en-US" sz="2400" dirty="0">
                <a:latin typeface="+mn-ea"/>
                <a:ea typeface="+mn-ea"/>
              </a:rPr>
              <a:t>倍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圆珠笔的单价是</a:t>
            </a:r>
            <a:r>
              <a:rPr lang="zh-CN" altLang="en-US" sz="2400" u="sng" dirty="0">
                <a:latin typeface="+mn-ea"/>
                <a:ea typeface="+mn-ea"/>
              </a:rPr>
              <a:t>         </a:t>
            </a:r>
            <a:r>
              <a:rPr lang="zh-CN" altLang="en-US" sz="2400" dirty="0">
                <a:latin typeface="+mn-ea"/>
                <a:ea typeface="+mn-ea"/>
              </a:rPr>
              <a:t>元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451726" y="2680097"/>
            <a:ext cx="504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 err="1">
                <a:solidFill>
                  <a:srgbClr val="FF3300"/>
                </a:solidFill>
                <a:latin typeface="+mn-ea"/>
                <a:ea typeface="+mn-ea"/>
              </a:rPr>
              <a:t>vt</a:t>
            </a:r>
            <a:r>
              <a:rPr lang="en-US" altLang="zh-CN" sz="2400" dirty="0">
                <a:solidFill>
                  <a:srgbClr val="FF3300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71775" y="2301479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2400" dirty="0" smtClean="0">
                <a:solidFill>
                  <a:srgbClr val="FF0000"/>
                </a:solidFill>
                <a:latin typeface="+mn-ea"/>
                <a:ea typeface="+mn-ea"/>
              </a:rPr>
              <a:t>2.5x</a:t>
            </a:r>
            <a:endParaRPr lang="zh-CN" altLang="zh-CN" sz="2400" baseline="30000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43438" y="1437085"/>
            <a:ext cx="658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6a</a:t>
            </a:r>
            <a:r>
              <a:rPr lang="en-US" altLang="zh-CN" sz="2400" baseline="30000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588126" y="1437085"/>
            <a:ext cx="474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</a:t>
            </a:r>
            <a:r>
              <a:rPr lang="en-US" altLang="zh-CN" sz="2400" baseline="30000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3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0" y="3165872"/>
            <a:ext cx="68515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4. </a:t>
            </a:r>
            <a:r>
              <a:rPr lang="zh-CN" altLang="en-US" sz="2400" dirty="0">
                <a:latin typeface="+mn-ea"/>
                <a:ea typeface="+mn-ea"/>
              </a:rPr>
              <a:t>一个圆的半径是</a:t>
            </a:r>
            <a:r>
              <a:rPr lang="en-US" altLang="zh-CN" sz="2400" dirty="0">
                <a:latin typeface="+mn-ea"/>
                <a:ea typeface="+mn-ea"/>
              </a:rPr>
              <a:t>r cm</a:t>
            </a:r>
            <a:r>
              <a:rPr lang="zh-CN" altLang="en-US" sz="2400" dirty="0">
                <a:latin typeface="+mn-ea"/>
                <a:ea typeface="+mn-ea"/>
              </a:rPr>
              <a:t>，它周长是</a:t>
            </a:r>
            <a:r>
              <a:rPr lang="zh-CN" altLang="en-US" sz="2400" u="sng" dirty="0">
                <a:latin typeface="+mn-ea"/>
                <a:ea typeface="+mn-ea"/>
              </a:rPr>
              <a:t>         </a:t>
            </a:r>
            <a:r>
              <a:rPr lang="en-US" altLang="zh-CN" sz="2400" dirty="0">
                <a:latin typeface="+mn-ea"/>
                <a:ea typeface="+mn-ea"/>
                <a:sym typeface="宋体" panose="02010600030101010101" pitchFamily="2" charset="-122"/>
              </a:rPr>
              <a:t>cm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7185" name="Rectangle 23"/>
          <p:cNvSpPr>
            <a:spLocks noChangeArrowheads="1"/>
          </p:cNvSpPr>
          <p:nvPr/>
        </p:nvSpPr>
        <p:spPr bwMode="auto">
          <a:xfrm>
            <a:off x="5499100" y="3107532"/>
            <a:ext cx="80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solidFill>
                  <a:srgbClr val="FF3300"/>
                </a:solidFill>
                <a:latin typeface="+mn-ea"/>
                <a:ea typeface="+mn-ea"/>
              </a:rPr>
              <a:t>2</a:t>
            </a:r>
            <a:r>
              <a:rPr lang="zh-CN" altLang="en-US" sz="2400" dirty="0">
                <a:solidFill>
                  <a:srgbClr val="FF3300"/>
                </a:solidFill>
                <a:latin typeface="+mn-ea"/>
                <a:ea typeface="+mn-ea"/>
              </a:rPr>
              <a:t>π</a:t>
            </a:r>
            <a:r>
              <a:rPr lang="en-US" altLang="zh-CN" sz="2400" dirty="0">
                <a:solidFill>
                  <a:srgbClr val="FF3300"/>
                </a:solidFill>
                <a:latin typeface="+mn-ea"/>
                <a:ea typeface="+mn-ea"/>
              </a:rPr>
              <a:t>r</a:t>
            </a:r>
          </a:p>
        </p:txBody>
      </p:sp>
      <p:sp>
        <p:nvSpPr>
          <p:cNvPr id="6" name="Rectangle 3"/>
          <p:cNvSpPr>
            <a:spLocks noGrp="1" noRot="1" noChangeArrowheads="1"/>
          </p:cNvSpPr>
          <p:nvPr/>
        </p:nvSpPr>
        <p:spPr bwMode="auto">
          <a:xfrm>
            <a:off x="1114426" y="3749279"/>
            <a:ext cx="6626225" cy="84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00B0F0"/>
                </a:solidFill>
                <a:latin typeface="+mn-ea"/>
                <a:ea typeface="+mn-ea"/>
              </a:rPr>
              <a:t>思考： </a:t>
            </a:r>
            <a:r>
              <a:rPr lang="en-US" altLang="zh-CN" sz="2400" dirty="0">
                <a:latin typeface="+mn-ea"/>
                <a:ea typeface="+mn-ea"/>
              </a:rPr>
              <a:t>6a</a:t>
            </a:r>
            <a:r>
              <a:rPr lang="en-US" altLang="zh-CN" sz="2400" baseline="30000" dirty="0">
                <a:latin typeface="+mn-ea"/>
                <a:ea typeface="+mn-ea"/>
              </a:rPr>
              <a:t>2</a:t>
            </a:r>
            <a:r>
              <a:rPr lang="zh-CN" altLang="en-US" sz="2400" dirty="0">
                <a:latin typeface="+mn-ea"/>
                <a:ea typeface="+mn-ea"/>
              </a:rPr>
              <a:t>，</a:t>
            </a:r>
            <a:r>
              <a:rPr lang="en-US" altLang="zh-CN" sz="2400" dirty="0">
                <a:latin typeface="+mn-ea"/>
                <a:ea typeface="+mn-ea"/>
              </a:rPr>
              <a:t>a</a:t>
            </a:r>
            <a:r>
              <a:rPr lang="en-US" altLang="zh-CN" sz="2400" baseline="30000" dirty="0">
                <a:latin typeface="+mn-ea"/>
                <a:ea typeface="+mn-ea"/>
              </a:rPr>
              <a:t>3</a:t>
            </a:r>
            <a:r>
              <a:rPr lang="zh-CN" altLang="en-US" sz="2400" dirty="0">
                <a:latin typeface="+mn-ea"/>
                <a:ea typeface="+mn-ea"/>
              </a:rPr>
              <a:t>，</a:t>
            </a:r>
            <a:r>
              <a:rPr lang="en-US" altLang="zh-CN" sz="2400" dirty="0">
                <a:latin typeface="+mn-ea"/>
                <a:ea typeface="+mn-ea"/>
              </a:rPr>
              <a:t>2.5x</a:t>
            </a:r>
            <a:r>
              <a:rPr lang="zh-CN" altLang="en-US" sz="2400" dirty="0">
                <a:latin typeface="+mn-ea"/>
                <a:ea typeface="+mn-ea"/>
              </a:rPr>
              <a:t>，</a:t>
            </a:r>
            <a:r>
              <a:rPr lang="en-US" altLang="zh-CN" sz="2400" dirty="0" err="1">
                <a:latin typeface="+mn-ea"/>
                <a:ea typeface="+mn-ea"/>
              </a:rPr>
              <a:t>vt</a:t>
            </a:r>
            <a:r>
              <a:rPr lang="zh-CN" altLang="en-US" sz="2400" dirty="0">
                <a:latin typeface="+mn-ea"/>
                <a:ea typeface="+mn-ea"/>
              </a:rPr>
              <a:t>，</a:t>
            </a:r>
            <a:r>
              <a:rPr lang="en-US" altLang="zh-CN" sz="2400" dirty="0">
                <a:solidFill>
                  <a:schemeClr val="tx2"/>
                </a:solidFill>
                <a:latin typeface="+mn-ea"/>
                <a:ea typeface="+mn-ea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chemeClr val="tx2"/>
                </a:solidFill>
                <a:latin typeface="+mn-ea"/>
                <a:ea typeface="+mn-ea"/>
                <a:sym typeface="Arial" panose="020B0604020202020204" pitchFamily="34" charset="0"/>
              </a:rPr>
              <a:t>π</a:t>
            </a:r>
            <a:r>
              <a:rPr lang="en-US" altLang="zh-CN" sz="2400" dirty="0">
                <a:solidFill>
                  <a:schemeClr val="tx2"/>
                </a:solidFill>
                <a:latin typeface="+mn-ea"/>
                <a:ea typeface="+mn-ea"/>
                <a:sym typeface="Arial" panose="020B0604020202020204" pitchFamily="34" charset="0"/>
              </a:rPr>
              <a:t>r</a:t>
            </a:r>
            <a:r>
              <a:rPr lang="en-US" altLang="zh-CN" sz="2400" dirty="0">
                <a:solidFill>
                  <a:schemeClr val="tx2"/>
                </a:solidFill>
                <a:latin typeface="+mn-ea"/>
                <a:ea typeface="+mn-ea"/>
              </a:rPr>
              <a:t> </a:t>
            </a:r>
            <a:r>
              <a:rPr lang="en-US" altLang="zh-CN" sz="2400" dirty="0">
                <a:latin typeface="+mn-ea"/>
                <a:ea typeface="+mn-ea"/>
              </a:rPr>
              <a:t>     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altLang="zh-CN" sz="2400" dirty="0">
                <a:latin typeface="+mn-ea"/>
                <a:ea typeface="+mn-ea"/>
              </a:rPr>
              <a:t>           </a:t>
            </a:r>
            <a:r>
              <a:rPr lang="zh-CN" altLang="en-US" sz="2400" dirty="0">
                <a:latin typeface="+mn-ea"/>
                <a:ea typeface="+mn-ea"/>
              </a:rPr>
              <a:t>以上各式中运算有什么共同特点？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allAtOnce" bldLvl="0"/>
      <p:bldP spid="4101" grpId="0" animBg="1"/>
      <p:bldP spid="4102" grpId="0" animBg="1"/>
      <p:bldP spid="4119" grpId="0" bldLvl="0" animBg="1"/>
      <p:bldP spid="17414" grpId="0"/>
      <p:bldP spid="2" grpId="0"/>
      <p:bldP spid="3" grpId="0"/>
      <p:bldP spid="4" grpId="0" bldLvl="0" animBg="1"/>
      <p:bldP spid="718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8314" y="897731"/>
            <a:ext cx="79200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上面各式的运算中数字和字母之间，字母与字母之间的运算都是乘法运算</a:t>
            </a:r>
            <a:r>
              <a:rPr lang="en-US" altLang="zh-CN" sz="2400" b="1" dirty="0">
                <a:latin typeface="+mn-ea"/>
                <a:ea typeface="+mn-ea"/>
              </a:rPr>
              <a:t>(</a:t>
            </a:r>
            <a:r>
              <a:rPr lang="zh-CN" altLang="en-US" sz="2400" b="1" dirty="0">
                <a:latin typeface="+mn-ea"/>
                <a:ea typeface="+mn-ea"/>
              </a:rPr>
              <a:t>都是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表示字母与数字、字母与字母的积</a:t>
            </a:r>
            <a:r>
              <a:rPr lang="en-US" altLang="zh-CN" sz="2400" b="1" dirty="0">
                <a:latin typeface="+mn-ea"/>
                <a:ea typeface="+mn-ea"/>
              </a:rPr>
              <a:t>)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9750" y="2193131"/>
            <a:ext cx="7920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这样的式子叫做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单项式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，单独的一个数或一个字母也是单项式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69914" y="3159919"/>
            <a:ext cx="7705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例如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: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  <a:sym typeface="Arial" panose="020B0604020202020204" pitchFamily="34" charset="0"/>
              </a:rPr>
              <a:t>像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-2,</a:t>
            </a:r>
            <a:r>
              <a:rPr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a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,-</a:t>
            </a:r>
            <a:r>
              <a:rPr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b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,     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等是单项式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42939" y="3694510"/>
            <a:ext cx="8353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>
                <a:solidFill>
                  <a:schemeClr val="tx2"/>
                </a:solidFill>
                <a:latin typeface="+mn-ea"/>
                <a:ea typeface="+mn-ea"/>
              </a:rPr>
              <a:t>注意</a:t>
            </a:r>
            <a:r>
              <a:rPr lang="en-US" altLang="zh-CN" sz="2400" b="1">
                <a:solidFill>
                  <a:schemeClr val="tx2"/>
                </a:solidFill>
                <a:latin typeface="+mn-ea"/>
                <a:ea typeface="+mn-ea"/>
              </a:rPr>
              <a:t>:</a:t>
            </a:r>
            <a:r>
              <a:rPr lang="zh-CN" altLang="en-US" sz="2400" b="1">
                <a:solidFill>
                  <a:schemeClr val="tx2"/>
                </a:solidFill>
                <a:latin typeface="+mn-ea"/>
                <a:ea typeface="+mn-ea"/>
                <a:sym typeface="Arial" panose="020B0604020202020204" pitchFamily="34" charset="0"/>
              </a:rPr>
              <a:t>像</a:t>
            </a:r>
            <a:r>
              <a:rPr lang="zh-CN" altLang="en-US" sz="2400" b="1">
                <a:solidFill>
                  <a:schemeClr val="tx2"/>
                </a:solidFill>
                <a:latin typeface="+mn-ea"/>
                <a:ea typeface="+mn-ea"/>
              </a:rPr>
              <a:t>     </a:t>
            </a:r>
            <a:r>
              <a:rPr lang="en-US" altLang="zh-CN" sz="2400" b="1">
                <a:solidFill>
                  <a:schemeClr val="tx2"/>
                </a:solidFill>
                <a:latin typeface="+mn-ea"/>
                <a:ea typeface="+mn-ea"/>
              </a:rPr>
              <a:t>,   ,    </a:t>
            </a:r>
            <a:r>
              <a:rPr lang="zh-CN" altLang="en-US" sz="2400" b="1">
                <a:solidFill>
                  <a:schemeClr val="tx2"/>
                </a:solidFill>
                <a:latin typeface="+mn-ea"/>
                <a:ea typeface="+mn-ea"/>
              </a:rPr>
              <a:t>等不是单项式</a:t>
            </a:r>
            <a:r>
              <a:rPr lang="en-US" altLang="zh-CN" sz="2400" b="1">
                <a:solidFill>
                  <a:schemeClr val="tx2"/>
                </a:solidFill>
                <a:latin typeface="+mn-ea"/>
                <a:ea typeface="+mn-ea"/>
              </a:rPr>
              <a:t>. </a:t>
            </a:r>
          </a:p>
        </p:txBody>
      </p:sp>
      <p:grpSp>
        <p:nvGrpSpPr>
          <p:cNvPr id="19461" name="Group 29"/>
          <p:cNvGrpSpPr/>
          <p:nvPr/>
        </p:nvGrpSpPr>
        <p:grpSpPr bwMode="auto">
          <a:xfrm>
            <a:off x="1543050" y="3838575"/>
            <a:ext cx="0" cy="16669"/>
            <a:chOff x="1338" y="3022"/>
            <a:chExt cx="1289" cy="374"/>
          </a:xfrm>
        </p:grpSpPr>
        <p:pic>
          <p:nvPicPr>
            <p:cNvPr id="19462" name="Picture 1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38" y="3067"/>
              <a:ext cx="34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1" y="3022"/>
              <a:ext cx="329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Picture 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00" y="3022"/>
              <a:ext cx="427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36889" y="3159919"/>
            <a:ext cx="714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78113" y="3684985"/>
            <a:ext cx="430212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82775" y="3833813"/>
            <a:ext cx="628650" cy="27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24225" y="3689747"/>
            <a:ext cx="533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39"/>
          <p:cNvSpPr txBox="1">
            <a:spLocks noChangeArrowheads="1"/>
          </p:cNvSpPr>
          <p:nvPr/>
        </p:nvSpPr>
        <p:spPr bwMode="auto">
          <a:xfrm>
            <a:off x="395289" y="573881"/>
            <a:ext cx="1012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定义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5867400" y="4192192"/>
            <a:ext cx="2236788" cy="621506"/>
          </a:xfrm>
          <a:prstGeom prst="cloudCallout">
            <a:avLst>
              <a:gd name="adj1" fmla="val -49772"/>
              <a:gd name="adj2" fmla="val -74061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</a:rPr>
              <a:t>为什么？</a:t>
            </a:r>
            <a:endParaRPr lang="zh-CN" altLang="en-US" sz="2400" b="1" noProof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 animBg="1"/>
      <p:bldP spid="5129" grpId="0" bldLvl="0" animBg="1"/>
      <p:bldP spid="5130" grpId="0" build="allAtOnce" bldLvl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28675" y="1403747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　下列各式中哪些是单项式？</a:t>
            </a:r>
          </a:p>
        </p:txBody>
      </p:sp>
      <p:graphicFrame>
        <p:nvGraphicFramePr>
          <p:cNvPr id="68658" name="Object 50"/>
          <p:cNvGraphicFramePr>
            <a:graphicFrameLocks noChangeAspect="1"/>
          </p:cNvGraphicFramePr>
          <p:nvPr/>
        </p:nvGraphicFramePr>
        <p:xfrm>
          <a:off x="1187450" y="2031206"/>
          <a:ext cx="59705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r:id="rId3" imgW="2349500" imgH="405765" progId="Equation.DSMT4">
                  <p:embed/>
                </p:oleObj>
              </mc:Choice>
              <mc:Fallback>
                <p:oleObj r:id="rId3" imgW="2349500" imgH="405765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031206"/>
                        <a:ext cx="597058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5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33" name="圆角矩形 31"/>
          <p:cNvSpPr>
            <a:spLocks noChangeArrowheads="1"/>
          </p:cNvSpPr>
          <p:nvPr/>
        </p:nvSpPr>
        <p:spPr bwMode="auto">
          <a:xfrm>
            <a:off x="236538" y="675085"/>
            <a:ext cx="1382712" cy="4381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zh-CN" sz="2800" b="1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说一说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76338" y="2437210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625601" y="2425304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032001" y="2425304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20988" y="2425304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232276" y="2639617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759326" y="2425304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408738" y="2639617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00114" y="1976438"/>
            <a:ext cx="6264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1.</a:t>
            </a:r>
            <a:r>
              <a:rPr lang="zh-CN" altLang="en-US" sz="2400" b="1" dirty="0" smtClean="0">
                <a:latin typeface="+mn-ea"/>
                <a:ea typeface="+mn-ea"/>
              </a:rPr>
              <a:t>单独一个数或一个字母也是单项式</a:t>
            </a:r>
            <a:r>
              <a:rPr lang="en-US" altLang="zh-CN" sz="2400" b="1" dirty="0" smtClean="0">
                <a:latin typeface="+mn-ea"/>
                <a:ea typeface="+mn-ea"/>
              </a:rPr>
              <a:t>.</a:t>
            </a:r>
            <a:endParaRPr lang="en-US" altLang="zh-CN" sz="2400" b="1" u="sng" dirty="0" smtClean="0">
              <a:latin typeface="+mn-ea"/>
              <a:ea typeface="+mn-ea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00113" y="2516981"/>
            <a:ext cx="59105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不含加减运算，单项式只含有乘积运算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  <a:endParaRPr lang="en-US" altLang="zh-CN" sz="2400" b="1" u="sng" dirty="0">
              <a:latin typeface="+mn-ea"/>
              <a:ea typeface="+mn-ea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00114" y="3057525"/>
            <a:ext cx="76113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单项式数字因数与字母可能一个或多个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4.</a:t>
            </a:r>
            <a:r>
              <a:rPr lang="zh-CN" altLang="en-US" sz="2400" b="1" dirty="0">
                <a:latin typeface="+mn-ea"/>
                <a:ea typeface="+mn-ea"/>
              </a:rPr>
              <a:t>可以含有除以数的运算，不能含有除以字母的运算．</a:t>
            </a:r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763589" y="1356123"/>
            <a:ext cx="30892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 </a:t>
            </a:r>
            <a:r>
              <a:rPr lang="zh-CN" altLang="en-US" sz="2400" b="1" kern="0" dirty="0">
                <a:latin typeface="+mn-ea"/>
                <a:ea typeface="+mn-ea"/>
              </a:rPr>
              <a:t>判断单项式的方法</a:t>
            </a:r>
          </a:p>
        </p:txBody>
      </p:sp>
      <p:grpSp>
        <p:nvGrpSpPr>
          <p:cNvPr id="21509" name="组合 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15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方法总结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4" y="681038"/>
            <a:ext cx="6353175" cy="545306"/>
          </a:xfrm>
        </p:spPr>
        <p:txBody>
          <a:bodyPr/>
          <a:lstStyle/>
          <a:p>
            <a:pPr algn="l"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思考</a:t>
            </a:r>
            <a:r>
              <a:rPr lang="zh-CN" altLang="en-US" sz="2400" b="1" dirty="0" smtClean="0">
                <a:solidFill>
                  <a:srgbClr val="269999"/>
                </a:solidFill>
                <a:latin typeface="+mn-ea"/>
                <a:ea typeface="+mn-ea"/>
              </a:rPr>
              <a:t>：</a:t>
            </a:r>
            <a:r>
              <a:rPr lang="zh-CN" altLang="en-US" sz="2400" b="1" dirty="0" smtClean="0">
                <a:latin typeface="+mn-ea"/>
                <a:ea typeface="+mn-ea"/>
              </a:rPr>
              <a:t>单项式中的数字和字母各有何意义呢</a:t>
            </a:r>
            <a:r>
              <a:rPr lang="en-US" altLang="zh-CN" sz="2400" b="1" dirty="0" smtClean="0">
                <a:latin typeface="+mn-ea"/>
                <a:ea typeface="+mn-ea"/>
              </a:rPr>
              <a:t>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22714" y="1928812"/>
            <a:ext cx="714375" cy="642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3600" b="1" dirty="0" smtClean="0">
                <a:latin typeface="+mn-ea"/>
              </a:rPr>
              <a:t>a</a:t>
            </a:r>
          </a:p>
        </p:txBody>
      </p:sp>
      <p:pic>
        <p:nvPicPr>
          <p:cNvPr id="6164" name="Picture 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33539" y="2534841"/>
            <a:ext cx="879475" cy="809625"/>
          </a:xfrm>
        </p:spPr>
      </p:pic>
      <p:pic>
        <p:nvPicPr>
          <p:cNvPr id="6168" name="Picture 2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883276" y="2381250"/>
            <a:ext cx="803275" cy="648891"/>
          </a:xfrm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149726" y="1732360"/>
            <a:ext cx="36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>
                <a:solidFill>
                  <a:srgbClr val="0000FF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63939" y="1924050"/>
            <a:ext cx="503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3300"/>
                </a:solidFill>
                <a:latin typeface="+mn-ea"/>
                <a:ea typeface="+mn-ea"/>
              </a:rPr>
              <a:t>6</a:t>
            </a:r>
          </a:p>
        </p:txBody>
      </p:sp>
      <p:sp>
        <p:nvSpPr>
          <p:cNvPr id="6155" name="AutoShape 11"/>
          <p:cNvSpPr/>
          <p:nvPr/>
        </p:nvSpPr>
        <p:spPr>
          <a:xfrm>
            <a:off x="2062163" y="1463279"/>
            <a:ext cx="1008062" cy="377428"/>
          </a:xfrm>
          <a:prstGeom prst="wedgeRectCallout">
            <a:avLst>
              <a:gd name="adj1" fmla="val 108991"/>
              <a:gd name="adj2" fmla="val 86912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r>
              <a:rPr lang="zh-CN" altLang="en-US" sz="2400" b="1" noProof="1">
                <a:solidFill>
                  <a:srgbClr val="FF3300"/>
                </a:solidFill>
                <a:latin typeface="+mn-ea"/>
                <a:ea typeface="+mn-ea"/>
                <a:cs typeface="+mn-ea"/>
              </a:rPr>
              <a:t>系数</a:t>
            </a:r>
            <a:endParaRPr lang="zh-CN" altLang="en-US" sz="2400" b="1" noProof="1">
              <a:solidFill>
                <a:srgbClr val="FF3300"/>
              </a:solidFill>
              <a:latin typeface="+mn-ea"/>
              <a:ea typeface="+mn-ea"/>
            </a:endParaRPr>
          </a:p>
        </p:txBody>
      </p:sp>
      <p:sp>
        <p:nvSpPr>
          <p:cNvPr id="6157" name="AutoShape 13"/>
          <p:cNvSpPr/>
          <p:nvPr/>
        </p:nvSpPr>
        <p:spPr>
          <a:xfrm>
            <a:off x="4870450" y="1408510"/>
            <a:ext cx="939800" cy="432197"/>
          </a:xfrm>
          <a:prstGeom prst="wedgeRoundRectCallout">
            <a:avLst>
              <a:gd name="adj1" fmla="val -88912"/>
              <a:gd name="adj2" fmla="val 55236"/>
              <a:gd name="adj3" fmla="val 16667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r>
              <a:rPr lang="zh-CN" altLang="en-US" sz="2400" b="1" noProof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次数</a:t>
            </a:r>
            <a:endParaRPr lang="zh-CN" altLang="en-US" sz="2400" b="1" noProof="1">
              <a:solidFill>
                <a:srgbClr val="0000FF"/>
              </a:solidFill>
              <a:latin typeface="+mn-ea"/>
              <a:ea typeface="+mn-ea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441575" y="2534841"/>
            <a:ext cx="1938338" cy="1066715"/>
            <a:chOff x="3699" y="5775"/>
            <a:chExt cx="3054" cy="2241"/>
          </a:xfrm>
        </p:grpSpPr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4609" y="5775"/>
              <a:ext cx="1701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4000" b="1">
                  <a:latin typeface="+mn-ea"/>
                  <a:ea typeface="+mn-ea"/>
                </a:rPr>
                <a:t>__</a:t>
              </a:r>
            </a:p>
          </p:txBody>
        </p:sp>
        <p:grpSp>
          <p:nvGrpSpPr>
            <p:cNvPr id="22538" name="组合 4"/>
            <p:cNvGrpSpPr/>
            <p:nvPr/>
          </p:nvGrpSpPr>
          <p:grpSpPr bwMode="auto">
            <a:xfrm>
              <a:off x="3699" y="5805"/>
              <a:ext cx="3054" cy="2211"/>
              <a:chOff x="3699" y="5127"/>
              <a:chExt cx="3054" cy="2211"/>
            </a:xfrm>
          </p:grpSpPr>
          <p:sp>
            <p:nvSpPr>
              <p:cNvPr id="13331" name="Rectangle 15"/>
              <p:cNvSpPr>
                <a:spLocks noChangeArrowheads="1"/>
              </p:cNvSpPr>
              <p:nvPr/>
            </p:nvSpPr>
            <p:spPr bwMode="auto">
              <a:xfrm>
                <a:off x="4792" y="5127"/>
                <a:ext cx="657" cy="1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6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13332" name="Rectangle 16"/>
              <p:cNvSpPr>
                <a:spLocks noChangeArrowheads="1"/>
              </p:cNvSpPr>
              <p:nvPr/>
            </p:nvSpPr>
            <p:spPr bwMode="auto">
              <a:xfrm>
                <a:off x="4817" y="5980"/>
                <a:ext cx="680" cy="1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3600" b="1" dirty="0">
                    <a:latin typeface="+mn-ea"/>
                    <a:ea typeface="+mn-ea"/>
                  </a:rPr>
                  <a:t>5</a:t>
                </a:r>
              </a:p>
            </p:txBody>
          </p:sp>
          <p:sp>
            <p:nvSpPr>
              <p:cNvPr id="13333" name="Rectangle 18"/>
              <p:cNvSpPr>
                <a:spLocks noChangeArrowheads="1"/>
              </p:cNvSpPr>
              <p:nvPr/>
            </p:nvSpPr>
            <p:spPr bwMode="auto">
              <a:xfrm>
                <a:off x="3699" y="5492"/>
                <a:ext cx="1104" cy="1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4000" b="1">
                    <a:latin typeface="+mn-ea"/>
                    <a:ea typeface="+mn-ea"/>
                  </a:rPr>
                  <a:t>=-</a:t>
                </a:r>
              </a:p>
            </p:txBody>
          </p:sp>
          <p:sp>
            <p:nvSpPr>
              <p:cNvPr id="13334" name="Rectangle 19"/>
              <p:cNvSpPr>
                <a:spLocks noChangeArrowheads="1"/>
              </p:cNvSpPr>
              <p:nvPr/>
            </p:nvSpPr>
            <p:spPr bwMode="auto">
              <a:xfrm>
                <a:off x="5500" y="5580"/>
                <a:ext cx="1253" cy="1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3200" b="1">
                    <a:latin typeface="+mn-ea"/>
                    <a:ea typeface="+mn-ea"/>
                  </a:rPr>
                  <a:t>ab</a:t>
                </a:r>
              </a:p>
            </p:txBody>
          </p:sp>
        </p:grpSp>
      </p:grp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4151313" y="2761059"/>
            <a:ext cx="1587500" cy="194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43413" y="2436019"/>
            <a:ext cx="1047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系数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82614" y="3624262"/>
            <a:ext cx="73739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00B0F0"/>
                </a:solidFill>
                <a:latin typeface="+mn-ea"/>
                <a:ea typeface="+mn-ea"/>
              </a:rPr>
              <a:t>  </a:t>
            </a: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定义：</a:t>
            </a:r>
            <a:r>
              <a:rPr lang="zh-CN" altLang="en-US" sz="2400" b="1" dirty="0" smtClean="0">
                <a:latin typeface="+mn-ea"/>
                <a:ea typeface="+mn-ea"/>
              </a:rPr>
              <a:t>单项式中数与字母相乘</a:t>
            </a:r>
            <a:r>
              <a:rPr lang="en-US" altLang="zh-CN" sz="2400" b="1" dirty="0" smtClean="0">
                <a:latin typeface="+mn-ea"/>
                <a:ea typeface="+mn-ea"/>
              </a:rPr>
              <a:t>,</a:t>
            </a:r>
            <a:r>
              <a:rPr lang="zh-CN" altLang="en-US" sz="2400" b="1" dirty="0" smtClean="0">
                <a:latin typeface="+mn-ea"/>
                <a:ea typeface="+mn-ea"/>
              </a:rPr>
              <a:t>通常把数字因数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        </a:t>
            </a:r>
            <a:r>
              <a:rPr lang="zh-CN" altLang="en-US" sz="2400" b="1" dirty="0" smtClean="0">
                <a:latin typeface="+mn-ea"/>
                <a:ea typeface="+mn-ea"/>
              </a:rPr>
              <a:t>叫做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系数</a:t>
            </a:r>
            <a:r>
              <a:rPr lang="en-US" altLang="zh-CN" sz="2400" b="1" dirty="0" smtClean="0">
                <a:latin typeface="+mn-ea"/>
                <a:ea typeface="+mn-ea"/>
              </a:rPr>
              <a:t>;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所有字母的指数的和</a:t>
            </a:r>
            <a:r>
              <a:rPr lang="zh-CN" altLang="en-US" sz="2400" b="1" dirty="0" smtClean="0">
                <a:latin typeface="+mn-ea"/>
                <a:ea typeface="+mn-ea"/>
              </a:rPr>
              <a:t>叫做这个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        单项式的次数</a:t>
            </a:r>
            <a:r>
              <a:rPr lang="en-US" altLang="zh-CN" sz="2400" b="1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154489" y="3017044"/>
            <a:ext cx="15843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881688" y="3030141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solidFill>
                  <a:srgbClr val="0000FF"/>
                </a:solidFill>
                <a:latin typeface="+mn-ea"/>
                <a:ea typeface="+mn-ea"/>
              </a:rPr>
              <a:t>二次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478339" y="3092054"/>
            <a:ext cx="1012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次数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  <p:bldP spid="6149" grpId="0" animBg="1"/>
      <p:bldP spid="6155" grpId="0" bldLvl="0" animBg="1"/>
      <p:bldP spid="6157" grpId="0" bldLvl="0" animBg="1"/>
      <p:bldP spid="6167" grpId="0" bldLvl="0" animBg="1"/>
      <p:bldP spid="6170" grpId="0" bldLvl="0"/>
      <p:bldP spid="6172" grpId="0" bldLvl="0" animBg="1"/>
      <p:bldP spid="617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092950" y="2552700"/>
            <a:ext cx="266700" cy="26074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934075" y="3960019"/>
            <a:ext cx="509588" cy="25955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89326" y="3501629"/>
            <a:ext cx="506413" cy="25955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021389" y="1815704"/>
            <a:ext cx="325437" cy="53935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283075" y="1601392"/>
            <a:ext cx="323850" cy="25955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2057" name="Rectangle 2"/>
          <p:cNvSpPr>
            <a:spLocks noGrp="1" noRot="1" noChangeArrowheads="1"/>
          </p:cNvSpPr>
          <p:nvPr/>
        </p:nvSpPr>
        <p:spPr bwMode="auto">
          <a:xfrm>
            <a:off x="250825" y="1113235"/>
            <a:ext cx="6559550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solidFill>
                  <a:srgbClr val="00B0F0"/>
                </a:solidFill>
                <a:latin typeface="+mn-ea"/>
                <a:ea typeface="+mn-ea"/>
              </a:rPr>
              <a:t> </a:t>
            </a:r>
            <a:r>
              <a:rPr lang="zh-CN" altLang="en-US" sz="2400" dirty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sz="2400" dirty="0">
                <a:solidFill>
                  <a:srgbClr val="00B0F0"/>
                </a:solidFill>
                <a:latin typeface="+mn-ea"/>
                <a:ea typeface="+mn-ea"/>
              </a:rPr>
              <a:t>1 </a:t>
            </a:r>
            <a:r>
              <a:rPr lang="zh-CN" altLang="en-US" sz="2400" dirty="0">
                <a:latin typeface="+mn-ea"/>
                <a:ea typeface="+mn-ea"/>
              </a:rPr>
              <a:t>用单项式填空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并指出它们的系数和次数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2058" name="Rectangle 3"/>
          <p:cNvSpPr>
            <a:spLocks noGrp="1" noRot="1" noChangeArrowheads="1"/>
          </p:cNvSpPr>
          <p:nvPr/>
        </p:nvSpPr>
        <p:spPr bwMode="auto">
          <a:xfrm>
            <a:off x="-36513" y="1531144"/>
            <a:ext cx="8362951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   1. </a:t>
            </a:r>
            <a:r>
              <a:rPr lang="zh-CN" altLang="en-US" sz="2400" dirty="0">
                <a:latin typeface="+mn-ea"/>
                <a:ea typeface="+mn-ea"/>
              </a:rPr>
              <a:t>每包书有</a:t>
            </a:r>
            <a:r>
              <a:rPr lang="en-US" altLang="zh-CN" sz="2400" dirty="0">
                <a:latin typeface="+mn-ea"/>
                <a:ea typeface="+mn-ea"/>
              </a:rPr>
              <a:t>12</a:t>
            </a:r>
            <a:r>
              <a:rPr lang="zh-CN" altLang="en-US" sz="2400" dirty="0">
                <a:latin typeface="+mn-ea"/>
                <a:ea typeface="+mn-ea"/>
              </a:rPr>
              <a:t>册</a:t>
            </a:r>
            <a:r>
              <a:rPr lang="en-US" altLang="zh-CN" sz="2400" dirty="0">
                <a:latin typeface="+mn-ea"/>
                <a:ea typeface="+mn-ea"/>
              </a:rPr>
              <a:t>,n</a:t>
            </a:r>
            <a:r>
              <a:rPr lang="zh-CN" altLang="en-US" sz="2400" dirty="0">
                <a:latin typeface="+mn-ea"/>
                <a:ea typeface="+mn-ea"/>
              </a:rPr>
              <a:t>包书有</a:t>
            </a:r>
            <a:r>
              <a:rPr lang="en-US" altLang="zh-CN" sz="2400" dirty="0">
                <a:latin typeface="+mn-ea"/>
                <a:ea typeface="+mn-ea"/>
              </a:rPr>
              <a:t>_____</a:t>
            </a:r>
            <a:r>
              <a:rPr lang="zh-CN" altLang="en-US" sz="2400" dirty="0">
                <a:latin typeface="+mn-ea"/>
                <a:ea typeface="+mn-ea"/>
              </a:rPr>
              <a:t>册；</a:t>
            </a:r>
            <a:endParaRPr lang="en-US" altLang="zh-CN" sz="24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   2. </a:t>
            </a:r>
            <a:r>
              <a:rPr lang="zh-CN" altLang="en-US" sz="2400" dirty="0">
                <a:latin typeface="+mn-ea"/>
                <a:ea typeface="+mn-ea"/>
              </a:rPr>
              <a:t>底边长为</a:t>
            </a:r>
            <a:r>
              <a:rPr lang="en-US" altLang="zh-CN" sz="2400" dirty="0">
                <a:latin typeface="+mn-ea"/>
                <a:ea typeface="+mn-ea"/>
              </a:rPr>
              <a:t>a,</a:t>
            </a:r>
            <a:r>
              <a:rPr lang="zh-CN" altLang="en-US" sz="2400" dirty="0">
                <a:latin typeface="+mn-ea"/>
                <a:ea typeface="+mn-ea"/>
              </a:rPr>
              <a:t>高为</a:t>
            </a:r>
            <a:r>
              <a:rPr lang="en-US" altLang="zh-CN" sz="2400" dirty="0">
                <a:latin typeface="+mn-ea"/>
                <a:ea typeface="+mn-ea"/>
              </a:rPr>
              <a:t>h</a:t>
            </a:r>
            <a:r>
              <a:rPr lang="zh-CN" altLang="en-US" sz="2400" dirty="0">
                <a:latin typeface="+mn-ea"/>
                <a:ea typeface="+mn-ea"/>
              </a:rPr>
              <a:t>的三角形的面积是</a:t>
            </a:r>
            <a:r>
              <a:rPr lang="en-US" altLang="zh-CN" sz="2400" dirty="0">
                <a:latin typeface="+mn-ea"/>
                <a:ea typeface="+mn-ea"/>
              </a:rPr>
              <a:t>_____</a:t>
            </a:r>
            <a:r>
              <a:rPr lang="zh-CN" altLang="en-US" sz="2400" dirty="0">
                <a:latin typeface="+mn-ea"/>
                <a:ea typeface="+mn-ea"/>
                <a:sym typeface="Arial" panose="020B0604020202020204" pitchFamily="34" charset="0"/>
              </a:rPr>
              <a:t>；</a:t>
            </a:r>
            <a:endParaRPr lang="en-US" altLang="zh-CN" sz="24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   3. </a:t>
            </a:r>
            <a:r>
              <a:rPr lang="zh-CN" altLang="en-US" sz="2400" dirty="0">
                <a:latin typeface="+mn-ea"/>
                <a:ea typeface="+mn-ea"/>
              </a:rPr>
              <a:t>一个长方体的长和宽都是</a:t>
            </a:r>
            <a:r>
              <a:rPr lang="en-US" altLang="zh-CN" sz="2400" dirty="0">
                <a:latin typeface="+mn-ea"/>
                <a:ea typeface="+mn-ea"/>
              </a:rPr>
              <a:t>a,</a:t>
            </a:r>
            <a:r>
              <a:rPr lang="zh-CN" altLang="en-US" sz="2400" dirty="0">
                <a:latin typeface="+mn-ea"/>
                <a:ea typeface="+mn-ea"/>
              </a:rPr>
              <a:t>高为</a:t>
            </a:r>
            <a:r>
              <a:rPr lang="en-US" altLang="zh-CN" sz="2400" dirty="0">
                <a:latin typeface="+mn-ea"/>
                <a:ea typeface="+mn-ea"/>
              </a:rPr>
              <a:t>h,</a:t>
            </a:r>
            <a:r>
              <a:rPr lang="zh-CN" altLang="en-US" sz="2400" dirty="0">
                <a:latin typeface="+mn-ea"/>
                <a:ea typeface="+mn-ea"/>
              </a:rPr>
              <a:t>它的体积是</a:t>
            </a:r>
            <a:r>
              <a:rPr lang="en-US" altLang="zh-CN" sz="2400" dirty="0">
                <a:latin typeface="+mn-ea"/>
                <a:ea typeface="+mn-ea"/>
              </a:rPr>
              <a:t>_____</a:t>
            </a:r>
            <a:r>
              <a:rPr lang="zh-CN" altLang="en-US" sz="2400" dirty="0">
                <a:latin typeface="+mn-ea"/>
                <a:ea typeface="+mn-ea"/>
                <a:sym typeface="Arial" panose="020B0604020202020204" pitchFamily="34" charset="0"/>
              </a:rPr>
              <a:t>；</a:t>
            </a:r>
            <a:endParaRPr lang="en-US" altLang="zh-CN" sz="24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   4. </a:t>
            </a:r>
            <a:r>
              <a:rPr lang="zh-CN" altLang="en-US" sz="2400" dirty="0">
                <a:latin typeface="+mn-ea"/>
                <a:ea typeface="+mn-ea"/>
              </a:rPr>
              <a:t>一台电视机原价为</a:t>
            </a:r>
            <a:r>
              <a:rPr lang="en-US" altLang="zh-CN" sz="2400" dirty="0">
                <a:latin typeface="+mn-ea"/>
                <a:ea typeface="+mn-ea"/>
              </a:rPr>
              <a:t>a</a:t>
            </a:r>
            <a:r>
              <a:rPr lang="zh-CN" altLang="en-US" sz="2400" dirty="0">
                <a:latin typeface="+mn-ea"/>
                <a:ea typeface="+mn-ea"/>
              </a:rPr>
              <a:t>元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现按原价的九折出售</a:t>
            </a:r>
            <a:r>
              <a:rPr lang="en-US" altLang="zh-CN" sz="2400" dirty="0">
                <a:latin typeface="+mn-ea"/>
                <a:ea typeface="+mn-ea"/>
              </a:rPr>
              <a:t>,</a:t>
            </a:r>
            <a:r>
              <a:rPr lang="zh-CN" altLang="en-US" sz="2400" dirty="0">
                <a:latin typeface="+mn-ea"/>
                <a:ea typeface="+mn-ea"/>
              </a:rPr>
              <a:t>这台电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400" dirty="0">
                <a:latin typeface="+mn-ea"/>
                <a:ea typeface="+mn-ea"/>
              </a:rPr>
              <a:t>      视机现在的售价为</a:t>
            </a:r>
            <a:r>
              <a:rPr lang="en-US" altLang="zh-CN" sz="2400" dirty="0">
                <a:latin typeface="+mn-ea"/>
                <a:ea typeface="+mn-ea"/>
              </a:rPr>
              <a:t>____</a:t>
            </a:r>
            <a:r>
              <a:rPr lang="zh-CN" altLang="en-US" sz="2400" dirty="0">
                <a:latin typeface="+mn-ea"/>
                <a:ea typeface="+mn-ea"/>
                <a:sym typeface="Arial" panose="020B0604020202020204" pitchFamily="34" charset="0"/>
              </a:rPr>
              <a:t>；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+mn-ea"/>
                <a:ea typeface="+mn-ea"/>
              </a:rPr>
              <a:t>   5. </a:t>
            </a:r>
            <a:r>
              <a:rPr lang="zh-CN" altLang="en-US" sz="2400" dirty="0">
                <a:latin typeface="+mn-ea"/>
                <a:ea typeface="+mn-ea"/>
              </a:rPr>
              <a:t>一个长方形的长为</a:t>
            </a:r>
            <a:r>
              <a:rPr lang="en-US" altLang="zh-CN" sz="2400" dirty="0">
                <a:latin typeface="+mn-ea"/>
                <a:ea typeface="+mn-ea"/>
              </a:rPr>
              <a:t>0.9,</a:t>
            </a:r>
            <a:r>
              <a:rPr lang="zh-CN" altLang="en-US" sz="2400" dirty="0">
                <a:latin typeface="+mn-ea"/>
                <a:ea typeface="+mn-ea"/>
              </a:rPr>
              <a:t>宽为</a:t>
            </a:r>
            <a:r>
              <a:rPr lang="en-US" altLang="zh-CN" sz="2400" dirty="0">
                <a:latin typeface="+mn-ea"/>
                <a:ea typeface="+mn-ea"/>
              </a:rPr>
              <a:t>a,</a:t>
            </a:r>
            <a:r>
              <a:rPr lang="zh-CN" altLang="en-US" sz="2400" dirty="0">
                <a:latin typeface="+mn-ea"/>
                <a:ea typeface="+mn-ea"/>
              </a:rPr>
              <a:t>面积是</a:t>
            </a:r>
            <a:r>
              <a:rPr lang="en-US" altLang="zh-CN" sz="2400" dirty="0">
                <a:latin typeface="+mn-ea"/>
                <a:ea typeface="+mn-ea"/>
              </a:rPr>
              <a:t>____.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sz="2400" dirty="0">
              <a:latin typeface="+mn-ea"/>
              <a:ea typeface="+mn-ea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11639" y="1545431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</a:rPr>
              <a:t>12n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48350" y="3921919"/>
            <a:ext cx="88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  <a:ea typeface="+mn-ea"/>
              </a:rPr>
              <a:t>0.9a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419476" y="3470672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  <a:ea typeface="+mn-ea"/>
              </a:rPr>
              <a:t>0.9a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048376" y="1762125"/>
          <a:ext cx="6588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r:id="rId4" imgW="318135" imgH="394335" progId="Equation.KSEE3">
                  <p:embed/>
                </p:oleObj>
              </mc:Choice>
              <mc:Fallback>
                <p:oleObj r:id="rId4" imgW="318135" imgH="39433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6" y="1762125"/>
                        <a:ext cx="65881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340601" y="2464594"/>
          <a:ext cx="595313" cy="33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r:id="rId6" imgW="254635" imgH="191135" progId="Equation.KSEE3">
                  <p:embed/>
                </p:oleObj>
              </mc:Choice>
              <mc:Fallback>
                <p:oleObj r:id="rId6" imgW="254635" imgH="191135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601" y="2464594"/>
                        <a:ext cx="595313" cy="334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接箭头连接符 3"/>
          <p:cNvCxnSpPr>
            <a:cxnSpLocks noChangeShapeType="1"/>
          </p:cNvCxnSpPr>
          <p:nvPr/>
        </p:nvCxnSpPr>
        <p:spPr bwMode="auto">
          <a:xfrm>
            <a:off x="3779838" y="3759994"/>
            <a:ext cx="215900" cy="59412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直接箭头连接符 4"/>
          <p:cNvCxnSpPr>
            <a:cxnSpLocks noChangeShapeType="1"/>
          </p:cNvCxnSpPr>
          <p:nvPr/>
        </p:nvCxnSpPr>
        <p:spPr bwMode="auto">
          <a:xfrm flipH="1">
            <a:off x="5724525" y="4030266"/>
            <a:ext cx="179388" cy="4095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矩形 5"/>
          <p:cNvSpPr/>
          <p:nvPr/>
        </p:nvSpPr>
        <p:spPr>
          <a:xfrm>
            <a:off x="2627313" y="4462462"/>
            <a:ext cx="4608512" cy="377429"/>
          </a:xfrm>
          <a:prstGeom prst="rect">
            <a:avLst/>
          </a:prstGeom>
          <a:solidFill>
            <a:srgbClr val="93D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noProof="1">
                <a:latin typeface="+mn-ea"/>
                <a:ea typeface="+mn-ea"/>
                <a:cs typeface="+mn-ea"/>
              </a:rPr>
              <a:t>同一个式子可以表示不同的含义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257800" y="1545431"/>
            <a:ext cx="86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</a:rPr>
              <a:t>一次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6804026" y="2031206"/>
            <a:ext cx="866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二次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8080375" y="2499122"/>
            <a:ext cx="86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</a:rPr>
              <a:t>三次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356101" y="3467100"/>
            <a:ext cx="866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</a:rPr>
              <a:t>一次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6659564" y="3945731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</a:rPr>
              <a:t>一次</a:t>
            </a:r>
          </a:p>
        </p:txBody>
      </p:sp>
      <p:grpSp>
        <p:nvGrpSpPr>
          <p:cNvPr id="23573" name="组合 26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3574" name="Picture 9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5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典例精析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0" grpId="0" bldLvl="0" animBg="1"/>
      <p:bldP spid="9" grpId="0" bldLvl="0" animBg="1"/>
      <p:bldP spid="8" grpId="0" bldLvl="0" animBg="1"/>
      <p:bldP spid="7" grpId="0" bldLvl="0" animBg="1"/>
      <p:bldP spid="7173" grpId="0" bldLvl="0" animBg="1"/>
      <p:bldP spid="7176" grpId="0" bldLvl="0" animBg="1"/>
      <p:bldP spid="7185" grpId="0" bldLvl="0" animBg="1"/>
      <p:bldP spid="6" grpId="0" bldLvl="0" animBg="1"/>
      <p:bldP spid="19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主题57</Template>
  <TotalTime>0</TotalTime>
  <Words>957</Words>
  <Application>Microsoft Office PowerPoint</Application>
  <PresentationFormat>全屏显示(16:9)</PresentationFormat>
  <Paragraphs>146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思考：单项式中的数字和字母各有何意义呢?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2023-01-16T15:21:22Z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126869E2320244619582711319E085E9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