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92AC-3DDD-46B8-AE27-377A70ED8BF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2C6AC-798D-47AC-96A1-E7D378539E7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2C6AC-798D-47AC-96A1-E7D378539E7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BAA6C-FF11-4A3D-84F1-904FA080DCD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85CE-2875-40DA-B84E-1C342593830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AAA60-B607-48F2-8CB6-C5D24AFCEE0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6B201-D8E4-46E8-8256-49B54601EA9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C8AED-992F-46EA-9DAE-013769F7D9C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787E7-7F1C-45B8-B0C4-423ED890800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33378-F5D6-42E4-A122-4B67BB98F45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9A7A2-8C96-4049-86C7-DC7F3BE6F3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F9EB8-A769-4E0F-8FC7-97EB16001FE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F0668-475B-4EAB-B293-5F2A7FDDAF3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6867F-FE83-44FB-B665-D8ECA7656EB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C417384-6FAA-4CF8-8BA3-445DCBC28A2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WordArt 4"/>
          <p:cNvSpPr>
            <a:spLocks noChangeArrowheads="1" noChangeShapeType="1"/>
          </p:cNvSpPr>
          <p:nvPr/>
        </p:nvSpPr>
        <p:spPr bwMode="auto">
          <a:xfrm>
            <a:off x="606641" y="2095498"/>
            <a:ext cx="7924799" cy="847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solidFill>
                  <a:srgbClr val="002060"/>
                </a:soli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MS PMincho" pitchFamily="18" charset="-128"/>
                <a:ea typeface="MS PMincho" pitchFamily="18" charset="-128"/>
                <a:cs typeface="Verdana" panose="020B0604030504040204"/>
              </a:rPr>
              <a:t>Where did you go on vacation?</a:t>
            </a:r>
            <a:endParaRPr lang="zh-CN" altLang="en-US" sz="3600" b="1" kern="10" dirty="0">
              <a:solidFill>
                <a:srgbClr val="002060"/>
              </a:soli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MS PMincho" pitchFamily="18" charset="-128"/>
              <a:ea typeface="MS PMincho" pitchFamily="18" charset="-128"/>
              <a:cs typeface="Verdana" panose="020B0604030504040204"/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835241" y="3857624"/>
            <a:ext cx="7467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2060"/>
                </a:solidFill>
                <a:latin typeface="Times New Roman" panose="02020603050405020304" pitchFamily="18" charset="0"/>
                <a:sym typeface="Calibri" panose="020F0502020204030204" pitchFamily="34" charset="0"/>
              </a:rPr>
              <a:t>SectionB3a-self check</a:t>
            </a:r>
          </a:p>
        </p:txBody>
      </p:sp>
      <p:sp>
        <p:nvSpPr>
          <p:cNvPr id="2" name="矩形 1"/>
          <p:cNvSpPr/>
          <p:nvPr/>
        </p:nvSpPr>
        <p:spPr>
          <a:xfrm>
            <a:off x="3495493" y="809030"/>
            <a:ext cx="20006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b="1" kern="10" dirty="0">
                <a:ln w="9525">
                  <a:solidFill>
                    <a:srgbClr val="000000"/>
                  </a:solidFill>
                  <a:bevel/>
                </a:ln>
                <a:solidFill>
                  <a:srgbClr val="000000"/>
                </a:solidFill>
                <a:latin typeface="Adobe Garamond Pro Bold" pitchFamily="18" charset="0"/>
                <a:ea typeface="宋体" panose="02010600030101010101" pitchFamily="2" charset="-122"/>
              </a:rPr>
              <a:t>Unit 1</a:t>
            </a:r>
            <a:endParaRPr lang="zh-CN" altLang="en-US" sz="5400" b="1" kern="10" dirty="0">
              <a:ln w="9525">
                <a:solidFill>
                  <a:srgbClr val="000000"/>
                </a:solidFill>
                <a:bevel/>
              </a:ln>
              <a:solidFill>
                <a:srgbClr val="000000"/>
              </a:solidFill>
              <a:latin typeface="Adobe Garamond Pro Bold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662911" y="54864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WordArt 4"/>
          <p:cNvSpPr>
            <a:spLocks noChangeArrowheads="1" noChangeShapeType="1" noTextEdit="1"/>
          </p:cNvSpPr>
          <p:nvPr/>
        </p:nvSpPr>
        <p:spPr bwMode="auto">
          <a:xfrm>
            <a:off x="177800" y="652463"/>
            <a:ext cx="3025775" cy="9048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4000" b="1" kern="10" spc="-400" dirty="0">
                <a:ln w="12700">
                  <a:solidFill>
                    <a:srgbClr val="000099"/>
                  </a:solidFill>
                  <a:round/>
                </a:ln>
                <a:solidFill>
                  <a:srgbClr val="FF66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/>
                <a:cs typeface="Arial" panose="020B0604020202020204"/>
              </a:rPr>
              <a:t>Self check</a:t>
            </a:r>
            <a:endParaRPr lang="zh-CN" altLang="en-US" sz="4000" b="1" kern="10" spc="-400" dirty="0">
              <a:ln w="12700">
                <a:solidFill>
                  <a:srgbClr val="000099"/>
                </a:solidFill>
                <a:round/>
              </a:ln>
              <a:solidFill>
                <a:srgbClr val="FF66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81923" name="Text Box 5"/>
          <p:cNvSpPr txBox="1">
            <a:spLocks noChangeArrowheads="1"/>
          </p:cNvSpPr>
          <p:nvPr/>
        </p:nvSpPr>
        <p:spPr bwMode="auto">
          <a:xfrm>
            <a:off x="611188" y="3644900"/>
            <a:ext cx="76676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1. A: Did ______ go on vacation with    </a:t>
            </a:r>
          </a:p>
          <a:p>
            <a:pPr algn="l">
              <a:lnSpc>
                <a:spcPct val="120000"/>
              </a:lnSpc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     you last month?</a:t>
            </a:r>
          </a:p>
          <a:p>
            <a:pPr algn="l">
              <a:lnSpc>
                <a:spcPct val="120000"/>
              </a:lnSpc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B: Yes, my family went to the  </a:t>
            </a:r>
          </a:p>
          <a:p>
            <a:pPr algn="l">
              <a:lnSpc>
                <a:spcPct val="120000"/>
              </a:lnSpc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     countryside with me. </a:t>
            </a:r>
          </a:p>
        </p:txBody>
      </p:sp>
      <p:sp>
        <p:nvSpPr>
          <p:cNvPr id="81924" name="Rectangle 12"/>
          <p:cNvSpPr>
            <a:spLocks noChangeArrowheads="1"/>
          </p:cNvSpPr>
          <p:nvPr/>
        </p:nvSpPr>
        <p:spPr bwMode="auto">
          <a:xfrm>
            <a:off x="3276600" y="260350"/>
            <a:ext cx="5688013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altLang="zh-CN" sz="3200" b="1" dirty="0">
                <a:solidFill>
                  <a:srgbClr val="CC00FF"/>
                </a:solidFill>
                <a:cs typeface="Times New Roman" panose="02020603050405020304" pitchFamily="18" charset="0"/>
              </a:rPr>
              <a:t>1. Complete the conversations with the correct words in the box. </a:t>
            </a:r>
          </a:p>
        </p:txBody>
      </p:sp>
      <p:sp>
        <p:nvSpPr>
          <p:cNvPr id="81925" name="Rectangle 11"/>
          <p:cNvSpPr>
            <a:spLocks noChangeArrowheads="1"/>
          </p:cNvSpPr>
          <p:nvPr/>
        </p:nvSpPr>
        <p:spPr bwMode="auto">
          <a:xfrm>
            <a:off x="971550" y="2205038"/>
            <a:ext cx="705485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C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5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anything, everything, nothing, anyone, everyone, no one</a:t>
            </a:r>
          </a:p>
        </p:txBody>
      </p:sp>
      <p:sp>
        <p:nvSpPr>
          <p:cNvPr id="81926" name="Text Box 5"/>
          <p:cNvSpPr txBox="1">
            <a:spLocks noChangeArrowheads="1"/>
          </p:cNvSpPr>
          <p:nvPr/>
        </p:nvSpPr>
        <p:spPr bwMode="auto">
          <a:xfrm>
            <a:off x="2484438" y="3724275"/>
            <a:ext cx="2016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anyone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  <p:bldP spid="81924" grpId="0"/>
      <p:bldP spid="81925" grpId="0"/>
      <p:bldP spid="819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5"/>
          <p:cNvSpPr txBox="1">
            <a:spLocks noChangeArrowheads="1"/>
          </p:cNvSpPr>
          <p:nvPr/>
        </p:nvSpPr>
        <p:spPr bwMode="auto">
          <a:xfrm>
            <a:off x="287338" y="1493838"/>
            <a:ext cx="8388350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2. A: Did your family go to the beach with </a:t>
            </a:r>
          </a:p>
          <a:p>
            <a:pPr algn="l"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     you last weekend?</a:t>
            </a:r>
          </a:p>
          <a:p>
            <a:pPr algn="l"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B: No. _______ from my family went, </a:t>
            </a:r>
          </a:p>
          <a:p>
            <a:pPr algn="l"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     but my friend went with me.  </a:t>
            </a:r>
          </a:p>
        </p:txBody>
      </p:sp>
      <p:sp>
        <p:nvSpPr>
          <p:cNvPr id="82947" name="Text Box 4"/>
          <p:cNvSpPr txBox="1">
            <a:spLocks noChangeArrowheads="1"/>
          </p:cNvSpPr>
          <p:nvPr/>
        </p:nvSpPr>
        <p:spPr bwMode="auto">
          <a:xfrm>
            <a:off x="2173288" y="2932113"/>
            <a:ext cx="23987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one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5"/>
          <p:cNvSpPr txBox="1">
            <a:spLocks noChangeArrowheads="1"/>
          </p:cNvSpPr>
          <p:nvPr/>
        </p:nvSpPr>
        <p:spPr bwMode="auto">
          <a:xfrm>
            <a:off x="107950" y="476250"/>
            <a:ext cx="8964613" cy="602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3. A: I didn’t bring back anything from </a:t>
            </a:r>
          </a:p>
          <a:p>
            <a:pPr algn="l"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     Malaysia. </a:t>
            </a:r>
          </a:p>
          <a:p>
            <a:pPr algn="l"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B: ________ at all? Why not? </a:t>
            </a:r>
          </a:p>
          <a:p>
            <a:pPr algn="l"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4. A: Did you buy ________ in the shopping </a:t>
            </a:r>
          </a:p>
          <a:p>
            <a:pPr algn="l"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     center?</a:t>
            </a:r>
          </a:p>
          <a:p>
            <a:pPr algn="l"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B: No, I didn’t. ___________ was very </a:t>
            </a:r>
          </a:p>
          <a:p>
            <a:pPr algn="l"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     expensive.</a:t>
            </a:r>
          </a:p>
          <a:p>
            <a:pPr algn="l"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5. A: How was the volleyball game yesterday?</a:t>
            </a:r>
          </a:p>
          <a:p>
            <a:pPr algn="l"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B: Great! _________ had a fun time!  </a:t>
            </a:r>
          </a:p>
        </p:txBody>
      </p:sp>
      <p:sp>
        <p:nvSpPr>
          <p:cNvPr id="83971" name="Text Box 5"/>
          <p:cNvSpPr txBox="1">
            <a:spLocks noChangeArrowheads="1"/>
          </p:cNvSpPr>
          <p:nvPr/>
        </p:nvSpPr>
        <p:spPr bwMode="auto">
          <a:xfrm>
            <a:off x="1189038" y="1916113"/>
            <a:ext cx="1943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3708400" y="2565400"/>
            <a:ext cx="215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anything</a:t>
            </a:r>
          </a:p>
        </p:txBody>
      </p:sp>
      <p:sp>
        <p:nvSpPr>
          <p:cNvPr id="83973" name="Text Box 7"/>
          <p:cNvSpPr txBox="1">
            <a:spLocks noChangeArrowheads="1"/>
          </p:cNvSpPr>
          <p:nvPr/>
        </p:nvSpPr>
        <p:spPr bwMode="auto">
          <a:xfrm>
            <a:off x="3706813" y="3867150"/>
            <a:ext cx="273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</a:t>
            </a:r>
          </a:p>
        </p:txBody>
      </p:sp>
      <p:sp>
        <p:nvSpPr>
          <p:cNvPr id="83974" name="Text Box 7"/>
          <p:cNvSpPr txBox="1">
            <a:spLocks noChangeArrowheads="1"/>
          </p:cNvSpPr>
          <p:nvPr/>
        </p:nvSpPr>
        <p:spPr bwMode="auto">
          <a:xfrm>
            <a:off x="2555875" y="5876925"/>
            <a:ext cx="21605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Everyone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/>
      <p:bldP spid="83972" grpId="0"/>
      <p:bldP spid="83973" grpId="0"/>
      <p:bldP spid="839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5"/>
          <p:cNvSpPr txBox="1">
            <a:spLocks noChangeArrowheads="1"/>
          </p:cNvSpPr>
          <p:nvPr/>
        </p:nvSpPr>
        <p:spPr bwMode="auto">
          <a:xfrm>
            <a:off x="395288" y="501650"/>
            <a:ext cx="8424862" cy="580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Last August, our class ___ (do) something very special on our school trip. We _____ (go) to Mount Tai. We ______ (start) our trip at 12:00 at night. Everyone in our class ____ (take) a bag with some food and water. After three hours, someone looked at the map and _____ (find) out we _______ (be, not) anywhere near the top. </a:t>
            </a:r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4859338" y="692150"/>
            <a:ext cx="1152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</a:p>
        </p:txBody>
      </p:sp>
      <p:sp>
        <p:nvSpPr>
          <p:cNvPr id="84996" name="Text Box 6"/>
          <p:cNvSpPr txBox="1">
            <a:spLocks noChangeArrowheads="1"/>
          </p:cNvSpPr>
          <p:nvPr/>
        </p:nvSpPr>
        <p:spPr bwMode="auto">
          <a:xfrm>
            <a:off x="7235825" y="1412875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went</a:t>
            </a:r>
          </a:p>
        </p:txBody>
      </p:sp>
      <p:sp>
        <p:nvSpPr>
          <p:cNvPr id="84997" name="Text Box 7"/>
          <p:cNvSpPr txBox="1">
            <a:spLocks noChangeArrowheads="1"/>
          </p:cNvSpPr>
          <p:nvPr/>
        </p:nvSpPr>
        <p:spPr bwMode="auto">
          <a:xfrm>
            <a:off x="4859338" y="2066925"/>
            <a:ext cx="16557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started</a:t>
            </a:r>
          </a:p>
        </p:txBody>
      </p:sp>
      <p:sp>
        <p:nvSpPr>
          <p:cNvPr id="84998" name="Text Box 5"/>
          <p:cNvSpPr txBox="1">
            <a:spLocks noChangeArrowheads="1"/>
          </p:cNvSpPr>
          <p:nvPr/>
        </p:nvSpPr>
        <p:spPr bwMode="auto">
          <a:xfrm>
            <a:off x="1476375" y="3500438"/>
            <a:ext cx="1223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took</a:t>
            </a:r>
          </a:p>
        </p:txBody>
      </p:sp>
      <p:sp>
        <p:nvSpPr>
          <p:cNvPr id="84999" name="Text Box 5"/>
          <p:cNvSpPr txBox="1">
            <a:spLocks noChangeArrowheads="1"/>
          </p:cNvSpPr>
          <p:nvPr/>
        </p:nvSpPr>
        <p:spPr bwMode="auto">
          <a:xfrm>
            <a:off x="4824413" y="4948238"/>
            <a:ext cx="1403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</a:p>
        </p:txBody>
      </p:sp>
      <p:sp>
        <p:nvSpPr>
          <p:cNvPr id="85000" name="Text Box 4"/>
          <p:cNvSpPr txBox="1">
            <a:spLocks noChangeArrowheads="1"/>
          </p:cNvSpPr>
          <p:nvPr/>
        </p:nvSpPr>
        <p:spPr bwMode="auto">
          <a:xfrm>
            <a:off x="395288" y="5667375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weren’t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/>
      <p:bldP spid="84996" grpId="0"/>
      <p:bldP spid="84997" grpId="0"/>
      <p:bldP spid="84998" grpId="0"/>
      <p:bldP spid="84999" grpId="0"/>
      <p:bldP spid="850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5"/>
          <p:cNvSpPr txBox="1">
            <a:spLocks noChangeArrowheads="1"/>
          </p:cNvSpPr>
          <p:nvPr/>
        </p:nvSpPr>
        <p:spPr bwMode="auto">
          <a:xfrm>
            <a:off x="288925" y="549275"/>
            <a:ext cx="8675688" cy="580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30000"/>
              </a:lnSpc>
            </a:pPr>
            <a:r>
              <a:rPr kumimoji="1" lang="en-US" altLang="zh-CN" sz="3600" b="1">
                <a:latin typeface="Times New Roman" panose="02020603050405020304" pitchFamily="18" charset="0"/>
              </a:rPr>
              <a:t>My legs ____ (be) so tired that I wanted to stop. My classmates ____ (tell) me to keep going, so I _____ (go) on. At 5:00 a.m., we got to the top! Everyone _______ (jump) up and down in excitement. Twenty minutes later, the sun _______ (start) to come up. It was so beautiful that we ______ (forget) about the last five hours!</a:t>
            </a:r>
          </a:p>
        </p:txBody>
      </p:sp>
      <p:sp>
        <p:nvSpPr>
          <p:cNvPr id="86019" name="Text Box 6"/>
          <p:cNvSpPr txBox="1">
            <a:spLocks noChangeArrowheads="1"/>
          </p:cNvSpPr>
          <p:nvPr/>
        </p:nvSpPr>
        <p:spPr bwMode="auto">
          <a:xfrm>
            <a:off x="1906588" y="700088"/>
            <a:ext cx="1152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</a:p>
        </p:txBody>
      </p:sp>
      <p:sp>
        <p:nvSpPr>
          <p:cNvPr id="86020" name="Text Box 7"/>
          <p:cNvSpPr txBox="1">
            <a:spLocks noChangeArrowheads="1"/>
          </p:cNvSpPr>
          <p:nvPr/>
        </p:nvSpPr>
        <p:spPr bwMode="auto">
          <a:xfrm>
            <a:off x="4356100" y="1412875"/>
            <a:ext cx="1223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told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411413" y="2133600"/>
            <a:ext cx="1223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went</a:t>
            </a:r>
          </a:p>
        </p:txBody>
      </p:sp>
      <p:sp>
        <p:nvSpPr>
          <p:cNvPr id="86022" name="Text Box 5"/>
          <p:cNvSpPr txBox="1">
            <a:spLocks noChangeArrowheads="1"/>
          </p:cNvSpPr>
          <p:nvPr/>
        </p:nvSpPr>
        <p:spPr bwMode="auto">
          <a:xfrm>
            <a:off x="5148263" y="2859088"/>
            <a:ext cx="18716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jumped</a:t>
            </a:r>
          </a:p>
        </p:txBody>
      </p:sp>
      <p:sp>
        <p:nvSpPr>
          <p:cNvPr id="86023" name="Text Box 4"/>
          <p:cNvSpPr txBox="1">
            <a:spLocks noChangeArrowheads="1"/>
          </p:cNvSpPr>
          <p:nvPr/>
        </p:nvSpPr>
        <p:spPr bwMode="auto">
          <a:xfrm>
            <a:off x="4573588" y="4300538"/>
            <a:ext cx="215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started</a:t>
            </a:r>
          </a:p>
        </p:txBody>
      </p:sp>
      <p:sp>
        <p:nvSpPr>
          <p:cNvPr id="86024" name="Text Box 7"/>
          <p:cNvSpPr txBox="1">
            <a:spLocks noChangeArrowheads="1"/>
          </p:cNvSpPr>
          <p:nvPr/>
        </p:nvSpPr>
        <p:spPr bwMode="auto">
          <a:xfrm>
            <a:off x="7380288" y="5019675"/>
            <a:ext cx="1584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forgot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/>
      <p:bldP spid="86020" grpId="0"/>
      <p:bldP spid="86021" grpId="0"/>
      <p:bldP spid="86022" grpId="0"/>
      <p:bldP spid="86023" grpId="0"/>
      <p:bldP spid="860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WordArt 4"/>
          <p:cNvSpPr>
            <a:spLocks noChangeArrowheads="1" noChangeShapeType="1" noTextEdit="1"/>
          </p:cNvSpPr>
          <p:nvPr/>
        </p:nvSpPr>
        <p:spPr bwMode="auto">
          <a:xfrm>
            <a:off x="3132138" y="188913"/>
            <a:ext cx="2951162" cy="95885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1537"/>
              </a:avLst>
            </a:prstTxWarp>
          </a:bodyPr>
          <a:lstStyle/>
          <a:p>
            <a:r>
              <a:rPr lang="en-US" altLang="zh-CN" sz="4000" b="1" kern="10" dirty="0">
                <a:ln w="9525">
                  <a:solidFill>
                    <a:srgbClr val="99CC00"/>
                  </a:solidFill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Exercise</a:t>
            </a:r>
            <a:endParaRPr lang="zh-CN" altLang="en-US" sz="4000" b="1" kern="10" dirty="0">
              <a:ln w="9525">
                <a:solidFill>
                  <a:srgbClr val="99CC00"/>
                </a:solidFill>
                <a:round/>
              </a:ln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87043" name="矩形 2"/>
          <p:cNvSpPr>
            <a:spLocks noChangeArrowheads="1"/>
          </p:cNvSpPr>
          <p:nvPr/>
        </p:nvSpPr>
        <p:spPr bwMode="auto">
          <a:xfrm>
            <a:off x="611188" y="1820863"/>
            <a:ext cx="8208962" cy="470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1. I ______ (buy) a new dictionary the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day before yesterday.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— What day ____ (be) it yesterday?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— It ____ (be) Friday.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3. They _____ (be) here half an hour ago.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4. We often ______ (play) games last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 term.</a:t>
            </a:r>
          </a:p>
        </p:txBody>
      </p:sp>
      <p:sp>
        <p:nvSpPr>
          <p:cNvPr id="87044" name="Rectangle 12"/>
          <p:cNvSpPr>
            <a:spLocks noChangeArrowheads="1"/>
          </p:cNvSpPr>
          <p:nvPr/>
        </p:nvSpPr>
        <p:spPr bwMode="auto">
          <a:xfrm>
            <a:off x="576263" y="1152525"/>
            <a:ext cx="6659562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用括号中单词的正确形式填空。</a:t>
            </a:r>
          </a:p>
        </p:txBody>
      </p:sp>
      <p:sp>
        <p:nvSpPr>
          <p:cNvPr id="87045" name="Text Box 4"/>
          <p:cNvSpPr txBox="1">
            <a:spLocks noChangeArrowheads="1"/>
          </p:cNvSpPr>
          <p:nvPr/>
        </p:nvSpPr>
        <p:spPr bwMode="auto">
          <a:xfrm>
            <a:off x="1403350" y="1963738"/>
            <a:ext cx="16557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bought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3708400" y="3260725"/>
            <a:ext cx="1152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2052638" y="3908425"/>
            <a:ext cx="1223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</a:p>
        </p:txBody>
      </p:sp>
      <p:sp>
        <p:nvSpPr>
          <p:cNvPr id="87048" name="Text Box 5"/>
          <p:cNvSpPr txBox="1">
            <a:spLocks noChangeArrowheads="1"/>
          </p:cNvSpPr>
          <p:nvPr/>
        </p:nvSpPr>
        <p:spPr bwMode="auto">
          <a:xfrm>
            <a:off x="2195513" y="4629150"/>
            <a:ext cx="1223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</a:p>
        </p:txBody>
      </p:sp>
      <p:sp>
        <p:nvSpPr>
          <p:cNvPr id="87049" name="Text Box 5"/>
          <p:cNvSpPr txBox="1">
            <a:spLocks noChangeArrowheads="1"/>
          </p:cNvSpPr>
          <p:nvPr/>
        </p:nvSpPr>
        <p:spPr bwMode="auto">
          <a:xfrm>
            <a:off x="3060700" y="5211763"/>
            <a:ext cx="18716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played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4" grpId="0"/>
      <p:bldP spid="87045" grpId="0"/>
      <p:bldP spid="87046" grpId="0"/>
      <p:bldP spid="87047" grpId="0"/>
      <p:bldP spid="87048" grpId="0"/>
      <p:bldP spid="870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矩形 2"/>
          <p:cNvSpPr>
            <a:spLocks noChangeArrowheads="1"/>
          </p:cNvSpPr>
          <p:nvPr/>
        </p:nvSpPr>
        <p:spPr bwMode="auto">
          <a:xfrm>
            <a:off x="468313" y="836613"/>
            <a:ext cx="8424862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5. She _____ (give) me a book a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moment ago.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6. The girl _____ (get) up very early this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morning.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7. They _____ (take) photos near the river    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an hour ago.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8. He _____________ (not watch) TV      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yesterday evening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.  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88067" name="Text Box 4"/>
          <p:cNvSpPr txBox="1">
            <a:spLocks noChangeArrowheads="1"/>
          </p:cNvSpPr>
          <p:nvPr/>
        </p:nvSpPr>
        <p:spPr bwMode="auto">
          <a:xfrm>
            <a:off x="1836738" y="908050"/>
            <a:ext cx="1223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gave</a:t>
            </a:r>
          </a:p>
        </p:txBody>
      </p:sp>
      <p:sp>
        <p:nvSpPr>
          <p:cNvPr id="88068" name="Text Box 7"/>
          <p:cNvSpPr txBox="1">
            <a:spLocks noChangeArrowheads="1"/>
          </p:cNvSpPr>
          <p:nvPr/>
        </p:nvSpPr>
        <p:spPr bwMode="auto">
          <a:xfrm>
            <a:off x="2771775" y="2211388"/>
            <a:ext cx="136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</a:t>
            </a:r>
          </a:p>
        </p:txBody>
      </p:sp>
      <p:sp>
        <p:nvSpPr>
          <p:cNvPr id="88069" name="Text Box 7"/>
          <p:cNvSpPr txBox="1">
            <a:spLocks noChangeArrowheads="1"/>
          </p:cNvSpPr>
          <p:nvPr/>
        </p:nvSpPr>
        <p:spPr bwMode="auto">
          <a:xfrm>
            <a:off x="2124075" y="3573463"/>
            <a:ext cx="1223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took</a:t>
            </a:r>
          </a:p>
        </p:txBody>
      </p:sp>
      <p:sp>
        <p:nvSpPr>
          <p:cNvPr id="88070" name="Text Box 5"/>
          <p:cNvSpPr txBox="1">
            <a:spLocks noChangeArrowheads="1"/>
          </p:cNvSpPr>
          <p:nvPr/>
        </p:nvSpPr>
        <p:spPr bwMode="auto">
          <a:xfrm>
            <a:off x="1619250" y="4875213"/>
            <a:ext cx="26654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didn’t watch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/>
      <p:bldP spid="88068" grpId="0"/>
      <p:bldP spid="88069" grpId="0"/>
      <p:bldP spid="880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WordArt 4"/>
          <p:cNvSpPr>
            <a:spLocks noChangeArrowheads="1" noChangeShapeType="1" noTextEdit="1"/>
          </p:cNvSpPr>
          <p:nvPr/>
        </p:nvSpPr>
        <p:spPr bwMode="auto">
          <a:xfrm>
            <a:off x="1676400" y="2438400"/>
            <a:ext cx="62484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>
                <a:ln w="9525">
                  <a:solidFill>
                    <a:srgbClr val="FFCC99"/>
                  </a:solidFill>
                  <a:bevel/>
                </a:ln>
                <a:solidFill>
                  <a:srgbClr val="FF9900"/>
                </a:solidFill>
                <a:latin typeface="Times New Roman" panose="02020603050405020304"/>
                <a:cs typeface="Times New Roman" panose="02020603050405020304"/>
              </a:rPr>
              <a:t>Thank You!</a:t>
            </a:r>
            <a:endParaRPr lang="zh-CN" altLang="en-US" sz="3600" kern="10">
              <a:ln w="9525">
                <a:solidFill>
                  <a:srgbClr val="FFCC99"/>
                </a:solidFill>
                <a:bevel/>
              </a:ln>
              <a:solidFill>
                <a:srgbClr val="FF990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WordArt 4"/>
          <p:cNvSpPr>
            <a:spLocks noChangeArrowheads="1" noChangeShapeType="1" noTextEdit="1"/>
          </p:cNvSpPr>
          <p:nvPr/>
        </p:nvSpPr>
        <p:spPr bwMode="auto">
          <a:xfrm>
            <a:off x="576263" y="443705"/>
            <a:ext cx="2519363" cy="7921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4000" b="1" kern="10" spc="-400" dirty="0">
                <a:ln w="12700">
                  <a:solidFill>
                    <a:srgbClr val="000099"/>
                  </a:solidFill>
                  <a:round/>
                </a:ln>
                <a:solidFill>
                  <a:srgbClr val="FF00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/>
                <a:cs typeface="Arial" panose="020B0604020202020204"/>
              </a:rPr>
              <a:t>Review</a:t>
            </a:r>
            <a:endParaRPr lang="zh-CN" altLang="en-US" sz="4000" b="1" kern="10" spc="-400" dirty="0">
              <a:ln w="12700">
                <a:solidFill>
                  <a:srgbClr val="000099"/>
                </a:solidFill>
                <a:round/>
              </a:ln>
              <a:solidFill>
                <a:srgbClr val="FF00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73731" name="Text Box 5"/>
          <p:cNvSpPr txBox="1">
            <a:spLocks noChangeArrowheads="1"/>
          </p:cNvSpPr>
          <p:nvPr/>
        </p:nvSpPr>
        <p:spPr bwMode="auto">
          <a:xfrm>
            <a:off x="468313" y="1517650"/>
            <a:ext cx="82804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600" b="1" dirty="0">
                <a:latin typeface="Times New Roman" panose="02020603050405020304" pitchFamily="18" charset="0"/>
              </a:rPr>
              <a:t>On July 15th, Jane and her family got to Penang in _________. The weather was ______ and ____. So they decided to go to the _____. She and her sister tried __________. It was so _______. She felt like she was a ____. They had Malaysian yellow ______ for lunch. They were delicious! They ____ bicycles to Georgetown in the afternoon. </a:t>
            </a:r>
          </a:p>
        </p:txBody>
      </p:sp>
      <p:sp>
        <p:nvSpPr>
          <p:cNvPr id="73732" name="Text Box 5"/>
          <p:cNvSpPr txBox="1">
            <a:spLocks noChangeArrowheads="1"/>
          </p:cNvSpPr>
          <p:nvPr/>
        </p:nvSpPr>
        <p:spPr bwMode="auto">
          <a:xfrm>
            <a:off x="3203575" y="244475"/>
            <a:ext cx="57610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600" b="1" dirty="0">
                <a:solidFill>
                  <a:srgbClr val="0000FF"/>
                </a:solidFill>
              </a:rPr>
              <a:t>Read the passage and fill in the blanks.</a:t>
            </a:r>
          </a:p>
        </p:txBody>
      </p:sp>
      <p:sp>
        <p:nvSpPr>
          <p:cNvPr id="73733" name="Text Box 4"/>
          <p:cNvSpPr txBox="1">
            <a:spLocks noChangeArrowheads="1"/>
          </p:cNvSpPr>
          <p:nvPr/>
        </p:nvSpPr>
        <p:spPr bwMode="auto">
          <a:xfrm>
            <a:off x="539750" y="2424113"/>
            <a:ext cx="1728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sunny</a:t>
            </a:r>
          </a:p>
        </p:txBody>
      </p:sp>
      <p:sp>
        <p:nvSpPr>
          <p:cNvPr id="73734" name="Text Box 5"/>
          <p:cNvSpPr txBox="1">
            <a:spLocks noChangeArrowheads="1"/>
          </p:cNvSpPr>
          <p:nvPr/>
        </p:nvSpPr>
        <p:spPr bwMode="auto">
          <a:xfrm>
            <a:off x="2663825" y="1847850"/>
            <a:ext cx="2339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Malaysia</a:t>
            </a:r>
          </a:p>
        </p:txBody>
      </p:sp>
      <p:sp>
        <p:nvSpPr>
          <p:cNvPr id="73735" name="Text Box 6"/>
          <p:cNvSpPr txBox="1">
            <a:spLocks noChangeArrowheads="1"/>
          </p:cNvSpPr>
          <p:nvPr/>
        </p:nvSpPr>
        <p:spPr bwMode="auto">
          <a:xfrm>
            <a:off x="1187450" y="3000375"/>
            <a:ext cx="1584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beach</a:t>
            </a:r>
          </a:p>
        </p:txBody>
      </p:sp>
      <p:sp>
        <p:nvSpPr>
          <p:cNvPr id="73736" name="Text Box 7"/>
          <p:cNvSpPr txBox="1">
            <a:spLocks noChangeArrowheads="1"/>
          </p:cNvSpPr>
          <p:nvPr/>
        </p:nvSpPr>
        <p:spPr bwMode="auto">
          <a:xfrm>
            <a:off x="468313" y="3576638"/>
            <a:ext cx="2663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paragliding</a:t>
            </a:r>
          </a:p>
        </p:txBody>
      </p:sp>
      <p:sp>
        <p:nvSpPr>
          <p:cNvPr id="73737" name="Text Box 8"/>
          <p:cNvSpPr txBox="1">
            <a:spLocks noChangeArrowheads="1"/>
          </p:cNvSpPr>
          <p:nvPr/>
        </p:nvSpPr>
        <p:spPr bwMode="auto">
          <a:xfrm>
            <a:off x="4859338" y="3648075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exciting</a:t>
            </a:r>
          </a:p>
        </p:txBody>
      </p:sp>
      <p:sp>
        <p:nvSpPr>
          <p:cNvPr id="73738" name="Text Box 9"/>
          <p:cNvSpPr txBox="1">
            <a:spLocks noChangeArrowheads="1"/>
          </p:cNvSpPr>
          <p:nvPr/>
        </p:nvSpPr>
        <p:spPr bwMode="auto">
          <a:xfrm>
            <a:off x="3203575" y="4230688"/>
            <a:ext cx="1223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bird</a:t>
            </a:r>
          </a:p>
        </p:txBody>
      </p:sp>
      <p:sp>
        <p:nvSpPr>
          <p:cNvPr id="73739" name="Text Box 5"/>
          <p:cNvSpPr txBox="1">
            <a:spLocks noChangeArrowheads="1"/>
          </p:cNvSpPr>
          <p:nvPr/>
        </p:nvSpPr>
        <p:spPr bwMode="auto">
          <a:xfrm>
            <a:off x="3563938" y="54483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rode</a:t>
            </a:r>
          </a:p>
        </p:txBody>
      </p:sp>
      <p:sp>
        <p:nvSpPr>
          <p:cNvPr id="73740" name="Text Box 5"/>
          <p:cNvSpPr txBox="1">
            <a:spLocks noChangeArrowheads="1"/>
          </p:cNvSpPr>
          <p:nvPr/>
        </p:nvSpPr>
        <p:spPr bwMode="auto">
          <a:xfrm>
            <a:off x="1763713" y="4800600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noodles </a:t>
            </a:r>
          </a:p>
        </p:txBody>
      </p:sp>
      <p:sp>
        <p:nvSpPr>
          <p:cNvPr id="73741" name="Rectangle 17"/>
          <p:cNvSpPr>
            <a:spLocks noChangeArrowheads="1"/>
          </p:cNvSpPr>
          <p:nvPr/>
        </p:nvSpPr>
        <p:spPr bwMode="auto">
          <a:xfrm>
            <a:off x="2960688" y="2667000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FF"/>
                </a:solidFill>
              </a:rPr>
              <a:t>hot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/>
      <p:bldP spid="73733" grpId="0"/>
      <p:bldP spid="73734" grpId="0"/>
      <p:bldP spid="73735" grpId="0"/>
      <p:bldP spid="73736" grpId="0"/>
      <p:bldP spid="73737" grpId="0"/>
      <p:bldP spid="73738" grpId="0"/>
      <p:bldP spid="73739" grpId="0"/>
      <p:bldP spid="73740" grpId="0"/>
      <p:bldP spid="737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5"/>
          <p:cNvSpPr txBox="1">
            <a:spLocks noChangeArrowheads="1"/>
          </p:cNvSpPr>
          <p:nvPr/>
        </p:nvSpPr>
        <p:spPr bwMode="auto">
          <a:xfrm>
            <a:off x="647700" y="1341438"/>
            <a:ext cx="7956550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They saw many old and new _________ there. Weld Quay is a very ___ place. They saw the houses of the Chinese _______ from 100 years. They really enjoyed _______ _______ the town. </a:t>
            </a:r>
          </a:p>
        </p:txBody>
      </p:sp>
      <p:sp>
        <p:nvSpPr>
          <p:cNvPr id="74755" name="Text Box 4"/>
          <p:cNvSpPr txBox="1">
            <a:spLocks noChangeArrowheads="1"/>
          </p:cNvSpPr>
          <p:nvPr/>
        </p:nvSpPr>
        <p:spPr bwMode="auto">
          <a:xfrm>
            <a:off x="6375400" y="1484313"/>
            <a:ext cx="215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buildings</a:t>
            </a:r>
          </a:p>
        </p:txBody>
      </p:sp>
      <p:sp>
        <p:nvSpPr>
          <p:cNvPr id="74756" name="Text Box 7"/>
          <p:cNvSpPr txBox="1">
            <a:spLocks noChangeArrowheads="1"/>
          </p:cNvSpPr>
          <p:nvPr/>
        </p:nvSpPr>
        <p:spPr bwMode="auto">
          <a:xfrm>
            <a:off x="6015038" y="2209800"/>
            <a:ext cx="1223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</a:t>
            </a:r>
          </a:p>
        </p:txBody>
      </p:sp>
      <p:sp>
        <p:nvSpPr>
          <p:cNvPr id="74757" name="Text Box 9"/>
          <p:cNvSpPr txBox="1">
            <a:spLocks noChangeArrowheads="1"/>
          </p:cNvSpPr>
          <p:nvPr/>
        </p:nvSpPr>
        <p:spPr bwMode="auto">
          <a:xfrm>
            <a:off x="684213" y="3644900"/>
            <a:ext cx="16557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traders</a:t>
            </a:r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2414588" y="4365625"/>
            <a:ext cx="3529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walking  around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/>
      <p:bldP spid="74756" grpId="0"/>
      <p:bldP spid="74757" grpId="0"/>
      <p:bldP spid="747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5"/>
          <p:cNvSpPr>
            <a:spLocks noChangeArrowheads="1"/>
          </p:cNvSpPr>
          <p:nvPr/>
        </p:nvSpPr>
        <p:spPr bwMode="auto">
          <a:xfrm>
            <a:off x="781050" y="365125"/>
            <a:ext cx="7696200" cy="156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15000"/>
              </a:lnSpc>
            </a:pPr>
            <a:r>
              <a:rPr lang="zh-CN" altLang="zh-CN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3a Complete the diary entry about a trip to one of these places. Use the words and phrases in the box to help you.</a:t>
            </a:r>
          </a:p>
        </p:txBody>
      </p:sp>
      <p:pic>
        <p:nvPicPr>
          <p:cNvPr id="75779" name="Picture 6" descr="B-3a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060575"/>
            <a:ext cx="2895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5780" name="Picture 7" descr="B-3a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9450" y="2060575"/>
            <a:ext cx="2895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5781" name="Picture 8" descr="B-3a-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5050" y="2060575"/>
            <a:ext cx="2667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AutoShape 8"/>
          <p:cNvGrpSpPr/>
          <p:nvPr/>
        </p:nvGrpSpPr>
        <p:grpSpPr bwMode="auto">
          <a:xfrm>
            <a:off x="288925" y="304800"/>
            <a:ext cx="8199438" cy="2254250"/>
            <a:chOff x="0" y="0"/>
            <a:chExt cx="5165" cy="1420"/>
          </a:xfrm>
        </p:grpSpPr>
        <p:pic>
          <p:nvPicPr>
            <p:cNvPr id="76803" name="AutoShape 8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5165" cy="1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6804" name="Text Box 4"/>
            <p:cNvSpPr txBox="1">
              <a:spLocks noChangeArrowheads="1"/>
            </p:cNvSpPr>
            <p:nvPr/>
          </p:nvSpPr>
          <p:spPr bwMode="auto">
            <a:xfrm>
              <a:off x="99" y="99"/>
              <a:ext cx="4962" cy="1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l">
                <a:lnSpc>
                  <a:spcPct val="150000"/>
                </a:lnSpc>
              </a:pPr>
              <a:endParaRPr lang="zh-CN" altLang="zh-CN" sz="2400" b="1">
                <a:solidFill>
                  <a:srgbClr val="8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384175" y="2819400"/>
            <a:ext cx="8534400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Wednesday,________20th</a:t>
            </a:r>
          </a:p>
          <a:p>
            <a:pPr algn="l"/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 the weather was ____________. I went to____________________. It was________ . </a:t>
            </a:r>
          </a:p>
          <a:p>
            <a:pPr algn="l"/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zh-CN" altLang="zh-CN" b="1" dirty="0">
                <a:cs typeface="Times New Roman" panose="02020603050405020304" pitchFamily="18" charset="0"/>
              </a:rPr>
              <a:t>_________________________.</a:t>
            </a:r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liked this place because______________________________.                       For dinner we had___________. It was ________ . In the evening, I felt really_______ .</a:t>
            </a:r>
          </a:p>
        </p:txBody>
      </p:sp>
      <p:sp>
        <p:nvSpPr>
          <p:cNvPr id="76806" name="Rectangle 7"/>
          <p:cNvSpPr>
            <a:spLocks noChangeArrowheads="1"/>
          </p:cNvSpPr>
          <p:nvPr/>
        </p:nvSpPr>
        <p:spPr bwMode="auto">
          <a:xfrm>
            <a:off x="612775" y="476250"/>
            <a:ext cx="76962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 and sunny   tired  Beijing duck     </a:t>
            </a:r>
          </a:p>
          <a:p>
            <a:pPr algn="l"/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delicious   take some photos</a:t>
            </a:r>
            <a:r>
              <a:rPr lang="zh-CN" altLang="zh-CN" sz="3200" b="1" dirty="0">
                <a:cs typeface="Times New Roman" panose="02020603050405020304" pitchFamily="18" charset="0"/>
              </a:rPr>
              <a:t>    </a:t>
            </a:r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beautiful        August   buy something special       interesting         learn something important</a:t>
            </a:r>
          </a:p>
        </p:txBody>
      </p:sp>
      <p:sp>
        <p:nvSpPr>
          <p:cNvPr id="76807" name="Text Box 9"/>
          <p:cNvSpPr txBox="1">
            <a:spLocks noChangeArrowheads="1"/>
          </p:cNvSpPr>
          <p:nvPr/>
        </p:nvSpPr>
        <p:spPr bwMode="auto">
          <a:xfrm>
            <a:off x="4508500" y="3190875"/>
            <a:ext cx="2643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 and sunny</a:t>
            </a:r>
          </a:p>
        </p:txBody>
      </p:sp>
      <p:sp>
        <p:nvSpPr>
          <p:cNvPr id="76808" name="Text Box 10"/>
          <p:cNvSpPr txBox="1">
            <a:spLocks noChangeArrowheads="1"/>
          </p:cNvSpPr>
          <p:nvPr/>
        </p:nvSpPr>
        <p:spPr bwMode="auto">
          <a:xfrm>
            <a:off x="3584575" y="5314950"/>
            <a:ext cx="2486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Beijing duck </a:t>
            </a:r>
          </a:p>
        </p:txBody>
      </p:sp>
      <p:sp>
        <p:nvSpPr>
          <p:cNvPr id="76809" name="Text Box 11"/>
          <p:cNvSpPr txBox="1">
            <a:spLocks noChangeArrowheads="1"/>
          </p:cNvSpPr>
          <p:nvPr/>
        </p:nvSpPr>
        <p:spPr bwMode="auto">
          <a:xfrm>
            <a:off x="536575" y="5772150"/>
            <a:ext cx="1697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delicious</a:t>
            </a:r>
          </a:p>
        </p:txBody>
      </p:sp>
      <p:sp>
        <p:nvSpPr>
          <p:cNvPr id="76810" name="Text Box 12"/>
          <p:cNvSpPr txBox="1">
            <a:spLocks noChangeArrowheads="1"/>
          </p:cNvSpPr>
          <p:nvPr/>
        </p:nvSpPr>
        <p:spPr bwMode="auto">
          <a:xfrm>
            <a:off x="7242175" y="5848350"/>
            <a:ext cx="1019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tired</a:t>
            </a:r>
          </a:p>
        </p:txBody>
      </p:sp>
      <p:sp>
        <p:nvSpPr>
          <p:cNvPr id="76811" name="Text Box 13"/>
          <p:cNvSpPr txBox="1">
            <a:spLocks noChangeArrowheads="1"/>
          </p:cNvSpPr>
          <p:nvPr/>
        </p:nvSpPr>
        <p:spPr bwMode="auto">
          <a:xfrm>
            <a:off x="841375" y="3638550"/>
            <a:ext cx="3625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Tian</a:t>
            </a:r>
            <a:r>
              <a:rPr lang="zh-CN" altLang="zh-CN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’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anmen Square</a:t>
            </a:r>
          </a:p>
        </p:txBody>
      </p:sp>
      <p:sp>
        <p:nvSpPr>
          <p:cNvPr id="76812" name="Text Box 14"/>
          <p:cNvSpPr txBox="1">
            <a:spLocks noChangeArrowheads="1"/>
          </p:cNvSpPr>
          <p:nvPr/>
        </p:nvSpPr>
        <p:spPr bwMode="auto">
          <a:xfrm>
            <a:off x="6175375" y="3714750"/>
            <a:ext cx="1739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beautiful</a:t>
            </a:r>
          </a:p>
        </p:txBody>
      </p:sp>
      <p:sp>
        <p:nvSpPr>
          <p:cNvPr id="76813" name="Text Box 15"/>
          <p:cNvSpPr txBox="1">
            <a:spLocks noChangeArrowheads="1"/>
          </p:cNvSpPr>
          <p:nvPr/>
        </p:nvSpPr>
        <p:spPr bwMode="auto">
          <a:xfrm>
            <a:off x="1146175" y="4171950"/>
            <a:ext cx="3186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took some photos</a:t>
            </a:r>
          </a:p>
        </p:txBody>
      </p:sp>
      <p:sp>
        <p:nvSpPr>
          <p:cNvPr id="76814" name="Text Box 16"/>
          <p:cNvSpPr txBox="1">
            <a:spLocks noChangeArrowheads="1"/>
          </p:cNvSpPr>
          <p:nvPr/>
        </p:nvSpPr>
        <p:spPr bwMode="auto">
          <a:xfrm>
            <a:off x="1984375" y="4781550"/>
            <a:ext cx="549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learned something important</a:t>
            </a:r>
          </a:p>
        </p:txBody>
      </p:sp>
      <p:sp>
        <p:nvSpPr>
          <p:cNvPr id="76815" name="Text Box 14"/>
          <p:cNvSpPr txBox="1">
            <a:spLocks noChangeArrowheads="1"/>
          </p:cNvSpPr>
          <p:nvPr/>
        </p:nvSpPr>
        <p:spPr bwMode="auto">
          <a:xfrm>
            <a:off x="6251575" y="2697163"/>
            <a:ext cx="1527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7" grpId="0" autoUpdateAnimBg="0"/>
      <p:bldP spid="76808" grpId="0" autoUpdateAnimBg="0"/>
      <p:bldP spid="76809" grpId="0" autoUpdateAnimBg="0"/>
      <p:bldP spid="76810" grpId="0" autoUpdateAnimBg="0"/>
      <p:bldP spid="76811" grpId="0" autoUpdateAnimBg="0"/>
      <p:bldP spid="76812" grpId="0" autoUpdateAnimBg="0"/>
      <p:bldP spid="76813" grpId="0" autoUpdateAnimBg="0"/>
      <p:bldP spid="76814" grpId="0" autoUpdateAnimBg="0"/>
      <p:bldP spid="7681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549275"/>
            <a:ext cx="8229600" cy="7207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/>
          <a:lstStyle/>
          <a:p>
            <a:r>
              <a:rPr lang="zh-CN" altLang="zh-CN" b="1" dirty="0">
                <a:solidFill>
                  <a:srgbClr val="000099"/>
                </a:solidFill>
                <a:latin typeface="Times New Roman" panose="02020603050405020304" pitchFamily="18" charset="0"/>
              </a:rPr>
              <a:t>How to write an English diary?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395288" y="1557338"/>
            <a:ext cx="8137525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4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写日记的格式： </a:t>
            </a:r>
          </a:p>
          <a:p>
            <a:pPr algn="l">
              <a:spcBef>
                <a:spcPct val="40000"/>
              </a:spcBef>
            </a:pPr>
            <a:r>
              <a:rPr lang="zh-CN" altLang="zh-CN" sz="28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在左上角写上日期</a:t>
            </a:r>
            <a:r>
              <a:rPr lang="zh-CN" altLang="zh-CN" sz="2800" b="1" dirty="0">
                <a:latin typeface="Times New Roman" panose="02020603050405020304" pitchFamily="18" charset="0"/>
              </a:rPr>
              <a:t>, </a:t>
            </a:r>
            <a:r>
              <a:rPr lang="zh-CN" altLang="en-US" sz="2800" b="1" dirty="0">
                <a:latin typeface="Times New Roman" panose="02020603050405020304" pitchFamily="18" charset="0"/>
              </a:rPr>
              <a:t>先星期</a:t>
            </a:r>
            <a:r>
              <a:rPr lang="zh-CN" altLang="zh-CN" sz="2800" b="1" dirty="0">
                <a:latin typeface="Times New Roman" panose="02020603050405020304" pitchFamily="18" charset="0"/>
              </a:rPr>
              <a:t>(week)</a:t>
            </a:r>
            <a:r>
              <a:rPr lang="zh-CN" altLang="en-US" sz="2800" b="1" dirty="0">
                <a:latin typeface="Times New Roman" panose="02020603050405020304" pitchFamily="18" charset="0"/>
              </a:rPr>
              <a:t>再日期</a:t>
            </a:r>
            <a:r>
              <a:rPr lang="zh-CN" altLang="zh-CN" sz="2800" b="1" dirty="0">
                <a:latin typeface="Times New Roman" panose="02020603050405020304" pitchFamily="18" charset="0"/>
              </a:rPr>
              <a:t>(date)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</a:p>
          <a:p>
            <a:pPr algn="l">
              <a:spcBef>
                <a:spcPct val="4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在右上角写上天气</a:t>
            </a:r>
            <a:r>
              <a:rPr lang="zh-CN" altLang="zh-CN" sz="2800" b="1" dirty="0">
                <a:latin typeface="Times New Roman" panose="02020603050405020304" pitchFamily="18" charset="0"/>
              </a:rPr>
              <a:t>(weather)</a:t>
            </a:r>
            <a:r>
              <a:rPr lang="zh-CN" altLang="en-US" sz="2800" b="1" dirty="0">
                <a:latin typeface="Times New Roman" panose="02020603050405020304" pitchFamily="18" charset="0"/>
              </a:rPr>
              <a:t>。 然后另起一行</a:t>
            </a:r>
            <a:r>
              <a:rPr lang="zh-CN" altLang="zh-CN" sz="2800" b="1" dirty="0">
                <a:latin typeface="Times New Roman" panose="02020603050405020304" pitchFamily="18" charset="0"/>
              </a:rPr>
              <a:t>, </a:t>
            </a:r>
          </a:p>
          <a:p>
            <a:pPr algn="l">
              <a:spcBef>
                <a:spcPct val="4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就可以写下你想要写的事情或感想了。 </a:t>
            </a:r>
          </a:p>
          <a:p>
            <a:pPr algn="l">
              <a:spcBef>
                <a:spcPct val="4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　  注意写日记时</a:t>
            </a:r>
            <a:r>
              <a:rPr lang="zh-CN" altLang="zh-CN" sz="2800" b="1" dirty="0">
                <a:latin typeface="Times New Roman" panose="02020603050405020304" pitchFamily="18" charset="0"/>
              </a:rPr>
              <a:t>, </a:t>
            </a:r>
            <a:r>
              <a:rPr lang="zh-CN" altLang="en-US" sz="2800" b="1" dirty="0">
                <a:latin typeface="Times New Roman" panose="02020603050405020304" pitchFamily="18" charset="0"/>
              </a:rPr>
              <a:t>要使用正确的时态</a:t>
            </a:r>
            <a:r>
              <a:rPr lang="zh-CN" altLang="zh-CN" sz="2800" b="1" dirty="0">
                <a:latin typeface="Times New Roman" panose="02020603050405020304" pitchFamily="18" charset="0"/>
              </a:rPr>
              <a:t>, </a:t>
            </a:r>
            <a:r>
              <a:rPr lang="zh-CN" altLang="en-US" sz="2800" b="1" dirty="0">
                <a:latin typeface="Times New Roman" panose="02020603050405020304" pitchFamily="18" charset="0"/>
              </a:rPr>
              <a:t>如果你</a:t>
            </a:r>
          </a:p>
          <a:p>
            <a:pPr algn="l">
              <a:spcBef>
                <a:spcPct val="4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记叙的是已经发生的事情</a:t>
            </a:r>
            <a:r>
              <a:rPr lang="zh-CN" altLang="zh-CN" sz="2800" b="1" dirty="0">
                <a:latin typeface="Times New Roman" panose="02020603050405020304" pitchFamily="18" charset="0"/>
              </a:rPr>
              <a:t>, </a:t>
            </a:r>
            <a:r>
              <a:rPr lang="zh-CN" altLang="en-US" sz="2800" b="1" dirty="0">
                <a:latin typeface="Times New Roman" panose="02020603050405020304" pitchFamily="18" charset="0"/>
              </a:rPr>
              <a:t>一般都应用过去</a:t>
            </a:r>
          </a:p>
          <a:p>
            <a:pPr algn="l">
              <a:spcBef>
                <a:spcPct val="4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时态。如果写的是感想等</a:t>
            </a:r>
            <a:r>
              <a:rPr lang="zh-CN" altLang="zh-CN" sz="2800" b="1" dirty="0">
                <a:latin typeface="Times New Roman" panose="02020603050405020304" pitchFamily="18" charset="0"/>
              </a:rPr>
              <a:t>, </a:t>
            </a:r>
            <a:r>
              <a:rPr lang="zh-CN" altLang="en-US" sz="2800" b="1" dirty="0">
                <a:latin typeface="Times New Roman" panose="02020603050405020304" pitchFamily="18" charset="0"/>
              </a:rPr>
              <a:t>就可以用一般现在时。</a:t>
            </a:r>
            <a:r>
              <a:rPr lang="zh-CN" altLang="en-US" b="1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8005762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 Imagine you are an American student on </a:t>
            </a:r>
          </a:p>
          <a:p>
            <a:pPr algn="l"/>
            <a:r>
              <a:rPr lang="zh-CN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      vacation in Beijing.Write a Travel diary.</a:t>
            </a:r>
          </a:p>
        </p:txBody>
      </p:sp>
      <p:pic>
        <p:nvPicPr>
          <p:cNvPr id="8195" name="Picture 3" descr="the Great Wall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6013" y="1628775"/>
            <a:ext cx="32035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6" name="Picture 4" descr="the Palace Museum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64100" y="1627188"/>
            <a:ext cx="3522663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7" name="Picture 5" descr="Tian'an Men Square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42988" y="3657600"/>
            <a:ext cx="3241675" cy="223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8" name="Picture 6" descr="hutong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59338" y="3657600"/>
            <a:ext cx="3563937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1331913" y="1628775"/>
            <a:ext cx="23764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the</a:t>
            </a:r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Great</a:t>
            </a:r>
            <a:r>
              <a:rPr lang="zh-CN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Wall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5364163" y="1628775"/>
            <a:ext cx="28813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the</a:t>
            </a:r>
            <a:r>
              <a:rPr lang="zh-CN" altLang="zh-CN" sz="3200">
                <a:solidFill>
                  <a:srgbClr val="FF0000"/>
                </a:solidFill>
              </a:rPr>
              <a:t> 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Palace</a:t>
            </a:r>
            <a:r>
              <a:rPr lang="zh-CN" altLang="zh-CN" sz="3200">
                <a:solidFill>
                  <a:srgbClr val="FF0000"/>
                </a:solidFill>
              </a:rPr>
              <a:t> 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Museum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1116013" y="5734050"/>
            <a:ext cx="29527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Tian’an</a:t>
            </a:r>
            <a:r>
              <a:rPr lang="zh-CN" altLang="zh-CN" sz="2800">
                <a:solidFill>
                  <a:srgbClr val="FF0000"/>
                </a:solidFill>
              </a:rPr>
              <a:t> 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Men</a:t>
            </a:r>
            <a:r>
              <a:rPr lang="zh-CN" altLang="zh-CN" sz="2800">
                <a:solidFill>
                  <a:srgbClr val="FF0000"/>
                </a:solidFill>
              </a:rPr>
              <a:t> 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Square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5508625" y="5661025"/>
            <a:ext cx="2519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zh-CN" sz="3200">
                <a:solidFill>
                  <a:srgbClr val="FF0000"/>
                </a:solidFill>
              </a:rPr>
              <a:t> 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Beijing</a:t>
            </a:r>
            <a:r>
              <a:rPr lang="zh-CN" altLang="zh-CN" sz="3200">
                <a:solidFill>
                  <a:srgbClr val="FF0000"/>
                </a:solidFill>
              </a:rPr>
              <a:t> 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Hutong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5" grpId="0" autoUpdateAnimBg="0"/>
      <p:bldP spid="78856" grpId="0" autoUpdateAnimBg="0"/>
      <p:bldP spid="78857" grpId="0" autoUpdateAnimBg="0"/>
      <p:bldP spid="7885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71475" y="609600"/>
            <a:ext cx="8772525" cy="486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20000"/>
              </a:spcBef>
            </a:pPr>
            <a:r>
              <a:rPr lang="zh-CN" altLang="zh-CN" sz="2800" b="1" dirty="0">
                <a:latin typeface="Times New Roman" panose="02020603050405020304" pitchFamily="18" charset="0"/>
              </a:rPr>
              <a:t>Thursday, August 1st</a:t>
            </a:r>
          </a:p>
          <a:p>
            <a:pPr algn="l">
              <a:spcBef>
                <a:spcPct val="20000"/>
              </a:spcBef>
            </a:pPr>
            <a:r>
              <a:rPr lang="zh-CN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</a:t>
            </a: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Today I went to 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Palace Museum</a:t>
            </a: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 It was cool. </a:t>
            </a:r>
          </a:p>
          <a:p>
            <a:pPr algn="l">
              <a:spcBef>
                <a:spcPct val="20000"/>
              </a:spcBef>
            </a:pP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Then I went to visit 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</a:t>
            </a: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Great</a:t>
            </a: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Wall</a:t>
            </a: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 </a:t>
            </a:r>
            <a:r>
              <a:rPr lang="zh-CN" altLang="zh-CN" sz="2800" b="1" dirty="0">
                <a:latin typeface="Times New Roman" panose="02020603050405020304" pitchFamily="18" charset="0"/>
              </a:rPr>
              <a:t>How great it is! </a:t>
            </a:r>
          </a:p>
          <a:p>
            <a:pPr algn="l">
              <a:spcBef>
                <a:spcPct val="20000"/>
              </a:spcBef>
            </a:pPr>
            <a:r>
              <a:rPr lang="zh-CN" altLang="zh-CN" sz="2800" b="1" dirty="0">
                <a:latin typeface="Times New Roman" panose="02020603050405020304" pitchFamily="18" charset="0"/>
              </a:rPr>
              <a:t>I took many photos there</a:t>
            </a: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 In the afternoon, I went to </a:t>
            </a:r>
          </a:p>
          <a:p>
            <a:pPr algn="l">
              <a:spcBef>
                <a:spcPct val="20000"/>
              </a:spcBef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Tian’an</a:t>
            </a: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Men</a:t>
            </a: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Square</a:t>
            </a: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 The square is very large. Today </a:t>
            </a:r>
          </a:p>
          <a:p>
            <a:pPr algn="l">
              <a:spcBef>
                <a:spcPct val="20000"/>
              </a:spcBef>
            </a:pP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is </a:t>
            </a:r>
            <a:r>
              <a:rPr lang="zh-CN" altLang="zh-CN" sz="2800" b="1" dirty="0">
                <a:latin typeface="Times New Roman" panose="02020603050405020304" pitchFamily="18" charset="0"/>
              </a:rPr>
              <a:t>Chinese Army Day</a:t>
            </a: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 So there were many people </a:t>
            </a:r>
          </a:p>
          <a:p>
            <a:pPr algn="l">
              <a:spcBef>
                <a:spcPct val="20000"/>
              </a:spcBef>
            </a:pP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there and it was very crowded. We had great fun </a:t>
            </a:r>
          </a:p>
          <a:p>
            <a:pPr algn="l">
              <a:spcBef>
                <a:spcPct val="20000"/>
              </a:spcBef>
            </a:pP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playing there! </a:t>
            </a:r>
            <a:r>
              <a:rPr lang="zh-CN" altLang="zh-CN" sz="2800" b="1" dirty="0">
                <a:latin typeface="Times New Roman" panose="02020603050405020304" pitchFamily="18" charset="0"/>
              </a:rPr>
              <a:t>At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2800" b="1" dirty="0">
                <a:latin typeface="Times New Roman" panose="02020603050405020304" pitchFamily="18" charset="0"/>
              </a:rPr>
              <a:t>last</a:t>
            </a: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, we </a:t>
            </a:r>
            <a:r>
              <a:rPr lang="zh-CN" altLang="zh-CN" sz="2800" b="1" dirty="0">
                <a:latin typeface="Times New Roman" panose="02020603050405020304" pitchFamily="18" charset="0"/>
              </a:rPr>
              <a:t>traveled</a:t>
            </a: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around 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Beijing</a:t>
            </a:r>
          </a:p>
          <a:p>
            <a:pPr algn="l">
              <a:spcBef>
                <a:spcPct val="20000"/>
              </a:spcBef>
            </a:pP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Hutong</a:t>
            </a: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on </a:t>
            </a:r>
            <a:r>
              <a:rPr lang="zh-CN" altLang="zh-CN" sz="2800" b="1" dirty="0">
                <a:latin typeface="Times New Roman" panose="02020603050405020304" pitchFamily="18" charset="0"/>
              </a:rPr>
              <a:t>three-wheelers</a:t>
            </a: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 The Chinese people are </a:t>
            </a:r>
          </a:p>
          <a:p>
            <a:pPr algn="l">
              <a:spcBef>
                <a:spcPct val="20000"/>
              </a:spcBef>
            </a:pP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very friendly. I felt very happy today, but I was</a:t>
            </a:r>
          </a:p>
          <a:p>
            <a:pPr algn="l">
              <a:spcBef>
                <a:spcPct val="20000"/>
              </a:spcBef>
            </a:pPr>
            <a:r>
              <a:rPr lang="zh-CN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really tired.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12" descr="B-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9000" y="3276600"/>
            <a:ext cx="167640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0899" name="AutoShape 26"/>
          <p:cNvSpPr>
            <a:spLocks noChangeArrowheads="1"/>
          </p:cNvSpPr>
          <p:nvPr/>
        </p:nvSpPr>
        <p:spPr bwMode="auto">
          <a:xfrm>
            <a:off x="3886200" y="4495800"/>
            <a:ext cx="3886200" cy="1676400"/>
          </a:xfrm>
          <a:prstGeom prst="wedgeEllipseCallout">
            <a:avLst>
              <a:gd name="adj1" fmla="val 28227"/>
              <a:gd name="adj2" fmla="val -6458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zh-CN" u="sng"/>
          </a:p>
        </p:txBody>
      </p:sp>
      <p:sp>
        <p:nvSpPr>
          <p:cNvPr id="80900" name="AutoShape 22"/>
          <p:cNvSpPr>
            <a:spLocks noChangeArrowheads="1"/>
          </p:cNvSpPr>
          <p:nvPr/>
        </p:nvSpPr>
        <p:spPr bwMode="auto">
          <a:xfrm>
            <a:off x="3962400" y="2057400"/>
            <a:ext cx="3962400" cy="1676400"/>
          </a:xfrm>
          <a:prstGeom prst="wedgeEllipseCallout">
            <a:avLst>
              <a:gd name="adj1" fmla="val 23958"/>
              <a:gd name="adj2" fmla="val 64866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zh-CN" u="sng"/>
          </a:p>
        </p:txBody>
      </p:sp>
      <p:pic>
        <p:nvPicPr>
          <p:cNvPr id="80901" name="Picture 11" descr="B-4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276600"/>
            <a:ext cx="143827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0902" name="AutoShape 27"/>
          <p:cNvSpPr>
            <a:spLocks noChangeArrowheads="1"/>
          </p:cNvSpPr>
          <p:nvPr/>
        </p:nvSpPr>
        <p:spPr bwMode="auto">
          <a:xfrm>
            <a:off x="1371600" y="4495800"/>
            <a:ext cx="2362200" cy="1219200"/>
          </a:xfrm>
          <a:prstGeom prst="wedgeEllipseCallout">
            <a:avLst>
              <a:gd name="adj1" fmla="val -33940"/>
              <a:gd name="adj2" fmla="val -65236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zh-CN" u="sng"/>
          </a:p>
        </p:txBody>
      </p:sp>
      <p:sp>
        <p:nvSpPr>
          <p:cNvPr id="80903" name="AutoShape 16"/>
          <p:cNvSpPr>
            <a:spLocks noChangeArrowheads="1"/>
          </p:cNvSpPr>
          <p:nvPr/>
        </p:nvSpPr>
        <p:spPr bwMode="auto">
          <a:xfrm>
            <a:off x="1219200" y="2514600"/>
            <a:ext cx="2743200" cy="1066800"/>
          </a:xfrm>
          <a:prstGeom prst="wedgeEllipseCallout">
            <a:avLst>
              <a:gd name="adj1" fmla="val -19097"/>
              <a:gd name="adj2" fmla="val 7113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zh-CN" u="sng"/>
          </a:p>
        </p:txBody>
      </p:sp>
      <p:sp>
        <p:nvSpPr>
          <p:cNvPr id="80904" name="Rectangle 5"/>
          <p:cNvSpPr>
            <a:spLocks noChangeArrowheads="1"/>
          </p:cNvSpPr>
          <p:nvPr/>
        </p:nvSpPr>
        <p:spPr bwMode="auto">
          <a:xfrm>
            <a:off x="4267200" y="4648200"/>
            <a:ext cx="3581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Oh, I went to Beijing. Did you do anything special in Nanjing?</a:t>
            </a:r>
            <a:r>
              <a:rPr lang="zh-CN" altLang="zh-CN" sz="2800" b="1" u="sng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0905" name="Rectangle 8"/>
          <p:cNvSpPr>
            <a:spLocks noChangeArrowheads="1"/>
          </p:cNvSpPr>
          <p:nvPr/>
        </p:nvSpPr>
        <p:spPr bwMode="auto">
          <a:xfrm>
            <a:off x="304800" y="228600"/>
            <a:ext cx="8382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Imagine you are all of foreigners on   vacation in China. You meet each other at the airport on your way home. Talk about what you did on your vacation.</a:t>
            </a:r>
          </a:p>
        </p:txBody>
      </p:sp>
      <p:sp>
        <p:nvSpPr>
          <p:cNvPr id="80906" name="Text Box 9"/>
          <p:cNvSpPr txBox="1">
            <a:spLocks noChangeArrowheads="1"/>
          </p:cNvSpPr>
          <p:nvPr/>
        </p:nvSpPr>
        <p:spPr bwMode="auto">
          <a:xfrm>
            <a:off x="1524000" y="2590800"/>
            <a:ext cx="2590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Hi, my name</a:t>
            </a:r>
            <a:r>
              <a:rPr lang="zh-CN" altLang="zh-CN" sz="2800" b="1">
                <a:solidFill>
                  <a:srgbClr val="FF0000"/>
                </a:solidFill>
                <a:cs typeface="Times New Roman" panose="02020603050405020304" pitchFamily="18" charset="0"/>
              </a:rPr>
              <a:t>’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Paul.</a:t>
            </a:r>
          </a:p>
        </p:txBody>
      </p:sp>
      <p:sp>
        <p:nvSpPr>
          <p:cNvPr id="80907" name="Text Box 10"/>
          <p:cNvSpPr txBox="1">
            <a:spLocks noChangeArrowheads="1"/>
          </p:cNvSpPr>
          <p:nvPr/>
        </p:nvSpPr>
        <p:spPr bwMode="auto">
          <a:xfrm>
            <a:off x="1828800" y="4572000"/>
            <a:ext cx="2590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went to Nanjing.</a:t>
            </a:r>
          </a:p>
        </p:txBody>
      </p:sp>
      <p:sp>
        <p:nvSpPr>
          <p:cNvPr id="80908" name="Rectangle 14"/>
          <p:cNvSpPr>
            <a:spLocks noChangeArrowheads="1"/>
          </p:cNvSpPr>
          <p:nvPr/>
        </p:nvSpPr>
        <p:spPr bwMode="auto">
          <a:xfrm>
            <a:off x="4419600" y="2286000"/>
            <a:ext cx="3429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Hi, Paul. I</a:t>
            </a:r>
            <a:r>
              <a:rPr lang="zh-CN" altLang="zh-CN" sz="2800" b="1">
                <a:solidFill>
                  <a:srgbClr val="FF0000"/>
                </a:solidFill>
                <a:cs typeface="Times New Roman" panose="02020603050405020304" pitchFamily="18" charset="0"/>
              </a:rPr>
              <a:t>’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Anna. Where did you go</a:t>
            </a:r>
          </a:p>
          <a:p>
            <a:pPr algn="l"/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vacation?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1029</Words>
  <Application>Microsoft Office PowerPoint</Application>
  <PresentationFormat>全屏显示(4:3)</PresentationFormat>
  <Paragraphs>135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Adobe Garamond Pro Bold</vt:lpstr>
      <vt:lpstr>MS PMincho</vt:lpstr>
      <vt:lpstr>楷体_GB2312</vt:lpstr>
      <vt:lpstr>宋体</vt:lpstr>
      <vt:lpstr>微软雅黑</vt:lpstr>
      <vt:lpstr>Arial</vt:lpstr>
      <vt:lpstr>Calibri</vt:lpstr>
      <vt:lpstr>Times New Roman</vt:lpstr>
      <vt:lpstr>Verdana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How to write an English diary?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2023-01-16T15:21:31Z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10400693D13D49E98617B24403CD3384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