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ppt/activeX/activeX3.xml" ContentType="application/vnd.ms-office.activeX+xml"/>
  <Override PartName="/ppt/activeX/activeX3.bin" ContentType="application/vnd.ms-office.activeX"/>
  <Override PartName="/ppt/activeX/activeX4.xml" ContentType="application/vnd.ms-office.activeX+xml"/>
  <Override PartName="/ppt/activeX/activeX4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3" r:id="rId2"/>
    <p:sldId id="259" r:id="rId3"/>
    <p:sldId id="258" r:id="rId4"/>
    <p:sldId id="298" r:id="rId5"/>
    <p:sldId id="286" r:id="rId6"/>
    <p:sldId id="303" r:id="rId7"/>
    <p:sldId id="308" r:id="rId8"/>
    <p:sldId id="309" r:id="rId9"/>
    <p:sldId id="287" r:id="rId10"/>
    <p:sldId id="281" r:id="rId11"/>
    <p:sldId id="261" r:id="rId12"/>
    <p:sldId id="279" r:id="rId13"/>
    <p:sldId id="263" r:id="rId14"/>
    <p:sldId id="297" r:id="rId15"/>
    <p:sldId id="299" r:id="rId16"/>
    <p:sldId id="294" r:id="rId17"/>
    <p:sldId id="296" r:id="rId18"/>
    <p:sldId id="295" r:id="rId1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楷体_GB2312" pitchFamily="1" charset="-122"/>
        <a:ea typeface="楷体_GB2312" pitchFamily="1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楷体_GB2312" pitchFamily="1" charset="-122"/>
        <a:ea typeface="楷体_GB2312" pitchFamily="1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楷体_GB2312" pitchFamily="1" charset="-122"/>
        <a:ea typeface="楷体_GB2312" pitchFamily="1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楷体_GB2312" pitchFamily="1" charset="-122"/>
        <a:ea typeface="楷体_GB2312" pitchFamily="1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楷体_GB2312" pitchFamily="1" charset="-122"/>
        <a:ea typeface="楷体_GB2312" pitchFamily="1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楷体_GB2312" pitchFamily="1" charset="-122"/>
        <a:ea typeface="楷体_GB2312" pitchFamily="1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楷体_GB2312" pitchFamily="1" charset="-122"/>
        <a:ea typeface="楷体_GB2312" pitchFamily="1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楷体_GB2312" pitchFamily="1" charset="-122"/>
        <a:ea typeface="楷体_GB2312" pitchFamily="1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楷体_GB2312" pitchFamily="1" charset="-122"/>
        <a:ea typeface="楷体_GB2312" pitchFamily="1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FFCC"/>
    <a:srgbClr val="FF9900"/>
    <a:srgbClr val="CC66FF"/>
    <a:srgbClr val="9966FF"/>
    <a:srgbClr val="FFCCCC"/>
    <a:srgbClr val="FF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09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DE793FD8-5DBB-4452-9210-1E5DA6B35416}" type="datetimeFigureOut">
              <a:rPr lang="zh-CN" altLang="en-US"/>
              <a:t>2023-01-16</a:t>
            </a:fld>
            <a:endParaRPr 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738C99FD-5A73-4B3A-B0A5-CBEF91DA3FD8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C99FD-5A73-4B3A-B0A5-CBEF91DA3FD8}" type="slidenum">
              <a:rPr lang="zh-CN" alt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2805-7F2A-471A-9596-34A976D37983}" type="datetimeFigureOut">
              <a:rPr lang="zh-CN" altLang="en-US" smtClean="0"/>
              <a:t>2023-01-16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99D-9C14-4A50-9987-8669F4DE5597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0F2C-2B49-41ED-840D-FD8AD899DDC6}" type="datetimeFigureOut">
              <a:rPr lang="zh-CN" altLang="en-US" smtClean="0"/>
              <a:t>2023-01-16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01B1-8C67-4F6F-B3CA-4322A80DF5C2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BCA5-C8EA-4D4F-9968-C2988BBA005B}" type="datetimeFigureOut">
              <a:rPr lang="zh-CN" altLang="en-US" smtClean="0"/>
              <a:t>2023-01-16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C3DC-7DEA-47FB-94D7-6492DE748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圆角矩形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83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B50A-DCAF-4B4D-A96B-E549E788D7B9}" type="datetimeFigureOut">
              <a:rPr lang="zh-CN" altLang="en-US" smtClean="0"/>
              <a:t>2023-01-16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E075-EAA0-408F-8250-A016E434CE8A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9AA0-D31F-4A1C-BFD6-5FA561052DD3}" type="datetimeFigureOut">
              <a:rPr lang="zh-CN" altLang="en-US" smtClean="0"/>
              <a:t>2023-01-16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DDE4-1394-4F1D-9895-2801AB27E870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D933-C060-4431-BB42-9F816998557B}" type="datetimeFigureOut">
              <a:rPr lang="zh-CN" altLang="en-US" smtClean="0"/>
              <a:t>2023-01-16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E837-4E69-4E17-8718-3F0AEF6A7CA2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6785-A9A4-43CB-962E-6A7E46170820}" type="datetimeFigureOut">
              <a:rPr lang="zh-CN" altLang="en-US" smtClean="0"/>
              <a:t>2023-01-16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953D-9A10-4214-847D-BEC34091C93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C358-8882-41DB-A317-DCB7ACF8C061}" type="datetimeFigureOut">
              <a:rPr lang="zh-CN" altLang="en-US" smtClean="0"/>
              <a:t>2023-01-16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F7C0-B3BC-4EFC-A885-4C4310F0F4EA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415" marR="18415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54AF-5642-48B7-9F89-BA2F984019D0}" type="datetimeFigureOut">
              <a:rPr lang="zh-CN" altLang="en-US" smtClean="0"/>
              <a:t>2023-01-16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DAC-FE61-4F22-9590-F4FE16BDAC49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单圆角矩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BFE5-C217-475A-8C3D-D8C9E949E790}" type="datetimeFigureOut">
              <a:rPr lang="zh-CN" altLang="en-US" smtClean="0"/>
              <a:t>2023-01-16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E258-D883-43E3-A1ED-9F24B8281908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圆角矩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标题占位符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 smtClean="0"/>
              <a:t>第二级</a:t>
            </a:r>
          </a:p>
          <a:p>
            <a:pPr lvl="2" eaLnBrk="1" latinLnBrk="0" hangingPunct="1"/>
            <a:r>
              <a:rPr kumimoji="0" lang="zh-CN" altLang="en-US" dirty="0" smtClean="0"/>
              <a:t>第三级</a:t>
            </a:r>
          </a:p>
          <a:p>
            <a:pPr lvl="3" eaLnBrk="1" latinLnBrk="0" hangingPunct="1"/>
            <a:r>
              <a:rPr kumimoji="0" lang="zh-CN" altLang="en-US" dirty="0" smtClean="0"/>
              <a:t>第四级</a:t>
            </a:r>
          </a:p>
          <a:p>
            <a:pPr lvl="4" eaLnBrk="1" latinLnBrk="0" hangingPunct="1"/>
            <a:r>
              <a:rPr kumimoji="0" lang="zh-CN" altLang="en-US" dirty="0" smtClean="0"/>
              <a:t>第五级</a:t>
            </a:r>
            <a:endParaRPr kumimoji="0" lang="en-US" dirty="0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CEDE67AF-B0F6-4EB8-B85B-F1C0C142BA65}" type="datetimeFigureOut">
              <a:rPr lang="zh-CN" altLang="en-US" smtClean="0"/>
              <a:t>2023-01-16</a:t>
            </a:fld>
            <a:endParaRPr lang="en-US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0E059AAB-49BC-4E2B-8C56-4D4D9879AAE1}" type="slidenum">
              <a:rPr lang="zh-CN" alt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430" indent="-265430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 panose="05020102010507070707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295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 panose="020B0604030504040204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130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 panose="05020102010507070707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55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 panose="020B0604030504040204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345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53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1.wav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slide" Target="slide1.xml"/><Relationship Id="rId9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slide" Target="slide1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0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control" Target="../activeX/activeX2.xml"/><Relationship Id="rId7" Type="http://schemas.openxmlformats.org/officeDocument/2006/relationships/slide" Target="slide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7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Relationship Id="rId9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3.jpeg"/><Relationship Id="rId10" Type="http://schemas.openxmlformats.org/officeDocument/2006/relationships/image" Target="../media/image29.png"/><Relationship Id="rId4" Type="http://schemas.openxmlformats.org/officeDocument/2006/relationships/slide" Target="slide1.xml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.jpeg"/><Relationship Id="rId7" Type="http://schemas.openxmlformats.org/officeDocument/2006/relationships/image" Target="../media/image35.jpeg"/><Relationship Id="rId12" Type="http://schemas.openxmlformats.org/officeDocument/2006/relationships/image" Target="../media/image3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7.jpeg"/><Relationship Id="rId5" Type="http://schemas.openxmlformats.org/officeDocument/2006/relationships/image" Target="../media/image33.jpeg"/><Relationship Id="rId10" Type="http://schemas.openxmlformats.org/officeDocument/2006/relationships/image" Target="../media/image10.jpeg"/><Relationship Id="rId4" Type="http://schemas.openxmlformats.org/officeDocument/2006/relationships/image" Target="../media/image32.jpeg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slide" Target="slide3.xml"/><Relationship Id="rId10" Type="http://schemas.openxmlformats.org/officeDocument/2006/relationships/slide" Target="slide9.xml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1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slide" Target="slide9.xml"/><Relationship Id="rId5" Type="http://schemas.openxmlformats.org/officeDocument/2006/relationships/slide" Target="slide5.xml"/><Relationship Id="rId10" Type="http://schemas.openxmlformats.org/officeDocument/2006/relationships/image" Target="../media/image11.wmf"/><Relationship Id="rId4" Type="http://schemas.openxmlformats.org/officeDocument/2006/relationships/image" Target="../media/image3.jpe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3221" y="3573016"/>
            <a:ext cx="3427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比例的基本性质</a:t>
            </a:r>
            <a:endParaRPr lang="zh-CN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89902" y="5445224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00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32015" y="1628800"/>
            <a:ext cx="57502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b="0" dirty="0" smtClean="0">
                <a:latin typeface="华康海报体W12(P)" pitchFamily="82" charset="-122"/>
                <a:ea typeface="华康海报体W12(P)" pitchFamily="82" charset="-122"/>
              </a:rPr>
              <a:t>啤酒生产中的数学</a:t>
            </a:r>
            <a:endParaRPr lang="zh-CN" altLang="en-US" sz="5400" b="0" dirty="0">
              <a:latin typeface="华康海报体W12(P)" pitchFamily="82" charset="-122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9" descr="C:\Documents and Settings\pub\Desktop\新ppt\返回首页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二、合作探索</a:t>
            </a: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3651250" y="4656138"/>
            <a:ext cx="444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/>
              <a:t>两个内项的积：</a:t>
            </a:r>
            <a:r>
              <a:rPr lang="en-US"/>
              <a:t>4 ×100 = </a:t>
            </a:r>
            <a:r>
              <a:rPr lang="en-US">
                <a:solidFill>
                  <a:srgbClr val="FF0000"/>
                </a:solidFill>
              </a:rPr>
              <a:t>400 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3708400" y="4124325"/>
            <a:ext cx="4608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两个外项的积：</a:t>
            </a:r>
            <a:r>
              <a:rPr lang="en-US"/>
              <a:t>80 × 5 = </a:t>
            </a:r>
            <a:r>
              <a:rPr lang="en-US">
                <a:solidFill>
                  <a:srgbClr val="FF0000"/>
                </a:solidFill>
              </a:rPr>
              <a:t>400</a:t>
            </a:r>
            <a:r>
              <a:rPr lang="en-US"/>
              <a:t>  </a:t>
            </a:r>
            <a:endParaRPr lang="zh-CN" altLang="en-US"/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1404938" y="4206875"/>
          <a:ext cx="4286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r:id="rId6" imgW="217170" imgH="395605" progId="Equation.3">
                  <p:embed/>
                </p:oleObj>
              </mc:Choice>
              <mc:Fallback>
                <p:oleObj r:id="rId6" imgW="217170" imgH="39560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4206875"/>
                        <a:ext cx="42862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1574800" y="4303713"/>
            <a:ext cx="785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/>
              <a:t> </a:t>
            </a:r>
            <a:r>
              <a:rPr lang="en-US"/>
              <a:t>= </a:t>
            </a:r>
            <a:endParaRPr lang="zh-CN" altLang="en-US"/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2241550" y="4206875"/>
          <a:ext cx="56038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r:id="rId8" imgW="280670" imgH="396240" progId="Equation.3">
                  <p:embed/>
                </p:oleObj>
              </mc:Choice>
              <mc:Fallback>
                <p:oleObj r:id="rId8" imgW="280670" imgH="396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50" y="4206875"/>
                        <a:ext cx="560388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297" name="直接箭头连接符 15"/>
          <p:cNvCxnSpPr>
            <a:cxnSpLocks noChangeShapeType="1"/>
          </p:cNvCxnSpPr>
          <p:nvPr/>
        </p:nvCxnSpPr>
        <p:spPr bwMode="auto">
          <a:xfrm flipV="1">
            <a:off x="1695450" y="4357688"/>
            <a:ext cx="571500" cy="428625"/>
          </a:xfrm>
          <a:prstGeom prst="straightConnector1">
            <a:avLst/>
          </a:prstGeom>
          <a:noFill/>
          <a:ln w="19050">
            <a:solidFill>
              <a:srgbClr val="FF0000"/>
            </a:solidFill>
            <a:prstDash val="sysDash"/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8" name="直接箭头连接符 19"/>
          <p:cNvCxnSpPr>
            <a:cxnSpLocks noChangeShapeType="1"/>
          </p:cNvCxnSpPr>
          <p:nvPr/>
        </p:nvCxnSpPr>
        <p:spPr bwMode="auto">
          <a:xfrm flipH="1" flipV="1">
            <a:off x="1766888" y="4357688"/>
            <a:ext cx="581025" cy="438150"/>
          </a:xfrm>
          <a:prstGeom prst="straightConnector1">
            <a:avLst/>
          </a:prstGeom>
          <a:noFill/>
          <a:ln w="19050">
            <a:solidFill>
              <a:srgbClr val="FF0000"/>
            </a:solidFill>
            <a:prstDash val="sysDash"/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9" name="Text Box 8"/>
          <p:cNvSpPr txBox="1">
            <a:spLocks noChangeArrowheads="1"/>
          </p:cNvSpPr>
          <p:nvPr/>
        </p:nvSpPr>
        <p:spPr bwMode="auto">
          <a:xfrm>
            <a:off x="757238" y="2035175"/>
            <a:ext cx="352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/>
              <a:t>40 : 2 = 60 : 3</a:t>
            </a:r>
            <a:endParaRPr lang="zh-CN" altLang="en-US"/>
          </a:p>
        </p:txBody>
      </p:sp>
      <p:sp>
        <p:nvSpPr>
          <p:cNvPr id="12300" name="Text Box 8"/>
          <p:cNvSpPr txBox="1">
            <a:spLocks noChangeArrowheads="1"/>
          </p:cNvSpPr>
          <p:nvPr/>
        </p:nvSpPr>
        <p:spPr bwMode="auto">
          <a:xfrm>
            <a:off x="3592513" y="2338388"/>
            <a:ext cx="4449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/>
              <a:t>两个内项的积：</a:t>
            </a:r>
            <a:r>
              <a:rPr lang="en-US"/>
              <a:t>2 × 60 = </a:t>
            </a:r>
            <a:r>
              <a:rPr lang="en-US">
                <a:solidFill>
                  <a:srgbClr val="FF0000"/>
                </a:solidFill>
              </a:rPr>
              <a:t>120 </a:t>
            </a:r>
            <a:r>
              <a:rPr lang="en-US"/>
              <a:t> </a:t>
            </a:r>
            <a:endParaRPr lang="zh-CN" altLang="en-US"/>
          </a:p>
        </p:txBody>
      </p:sp>
      <p:sp>
        <p:nvSpPr>
          <p:cNvPr id="12301" name="Text Box 8"/>
          <p:cNvSpPr txBox="1">
            <a:spLocks noChangeArrowheads="1"/>
          </p:cNvSpPr>
          <p:nvPr/>
        </p:nvSpPr>
        <p:spPr bwMode="auto">
          <a:xfrm>
            <a:off x="3635375" y="1773238"/>
            <a:ext cx="518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两个外项的积：</a:t>
            </a:r>
            <a:r>
              <a:rPr lang="en-US"/>
              <a:t>40 × 3 = </a:t>
            </a:r>
            <a:r>
              <a:rPr lang="en-US">
                <a:solidFill>
                  <a:srgbClr val="FF0000"/>
                </a:solidFill>
              </a:rPr>
              <a:t>120  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466725" y="1341438"/>
            <a:ext cx="374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举例验证：</a:t>
            </a:r>
          </a:p>
        </p:txBody>
      </p:sp>
      <p:sp>
        <p:nvSpPr>
          <p:cNvPr id="12303" name="Text Box 8"/>
          <p:cNvSpPr txBox="1">
            <a:spLocks noChangeArrowheads="1"/>
          </p:cNvSpPr>
          <p:nvPr/>
        </p:nvSpPr>
        <p:spPr bwMode="auto">
          <a:xfrm>
            <a:off x="757238" y="3043238"/>
            <a:ext cx="352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/>
              <a:t>10 : 7 = 20 :14 </a:t>
            </a:r>
            <a:endParaRPr lang="zh-CN" altLang="en-US"/>
          </a:p>
        </p:txBody>
      </p:sp>
      <p:sp>
        <p:nvSpPr>
          <p:cNvPr id="12304" name="Text Box 8"/>
          <p:cNvSpPr txBox="1">
            <a:spLocks noChangeArrowheads="1"/>
          </p:cNvSpPr>
          <p:nvPr/>
        </p:nvSpPr>
        <p:spPr bwMode="auto">
          <a:xfrm>
            <a:off x="3636963" y="3429000"/>
            <a:ext cx="4449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/>
              <a:t>两个内项的积：</a:t>
            </a:r>
            <a:r>
              <a:rPr lang="en-US"/>
              <a:t>7 × 20 = </a:t>
            </a:r>
            <a:r>
              <a:rPr lang="en-US">
                <a:solidFill>
                  <a:srgbClr val="FF0000"/>
                </a:solidFill>
              </a:rPr>
              <a:t>140 </a:t>
            </a:r>
            <a:r>
              <a:rPr lang="en-US"/>
              <a:t> </a:t>
            </a:r>
            <a:endParaRPr lang="zh-CN" altLang="en-US"/>
          </a:p>
        </p:txBody>
      </p:sp>
      <p:sp>
        <p:nvSpPr>
          <p:cNvPr id="12305" name="Text Box 8"/>
          <p:cNvSpPr txBox="1">
            <a:spLocks noChangeArrowheads="1"/>
          </p:cNvSpPr>
          <p:nvPr/>
        </p:nvSpPr>
        <p:spPr bwMode="auto">
          <a:xfrm>
            <a:off x="3694113" y="2892425"/>
            <a:ext cx="518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两个外项的积：</a:t>
            </a:r>
            <a:r>
              <a:rPr lang="en-US"/>
              <a:t>10 ×14 = </a:t>
            </a:r>
            <a:r>
              <a:rPr lang="en-US">
                <a:solidFill>
                  <a:srgbClr val="FF0000"/>
                </a:solidFill>
              </a:rPr>
              <a:t>140  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306" name="AutoShape 23"/>
          <p:cNvSpPr/>
          <p:nvPr/>
        </p:nvSpPr>
        <p:spPr bwMode="auto">
          <a:xfrm>
            <a:off x="3563938" y="1989138"/>
            <a:ext cx="144462" cy="647700"/>
          </a:xfrm>
          <a:prstGeom prst="leftBrace">
            <a:avLst>
              <a:gd name="adj1" fmla="val 37363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zh-CN" altLang="en-US"/>
          </a:p>
        </p:txBody>
      </p:sp>
      <p:sp>
        <p:nvSpPr>
          <p:cNvPr id="12307" name="AutoShape 24"/>
          <p:cNvSpPr/>
          <p:nvPr/>
        </p:nvSpPr>
        <p:spPr bwMode="auto">
          <a:xfrm>
            <a:off x="3563938" y="3068638"/>
            <a:ext cx="144462" cy="647700"/>
          </a:xfrm>
          <a:prstGeom prst="leftBrace">
            <a:avLst>
              <a:gd name="adj1" fmla="val 37363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zh-CN" altLang="en-US"/>
          </a:p>
        </p:txBody>
      </p:sp>
      <p:sp>
        <p:nvSpPr>
          <p:cNvPr id="12308" name="AutoShape 25"/>
          <p:cNvSpPr/>
          <p:nvPr/>
        </p:nvSpPr>
        <p:spPr bwMode="auto">
          <a:xfrm>
            <a:off x="3563938" y="4292600"/>
            <a:ext cx="144462" cy="647700"/>
          </a:xfrm>
          <a:prstGeom prst="leftBrace">
            <a:avLst>
              <a:gd name="adj1" fmla="val 37363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zh-CN" altLang="en-US"/>
          </a:p>
        </p:txBody>
      </p:sp>
      <p:sp>
        <p:nvSpPr>
          <p:cNvPr id="12309" name="Text Box 27"/>
          <p:cNvSpPr txBox="1">
            <a:spLocks noChangeArrowheads="1"/>
          </p:cNvSpPr>
          <p:nvPr/>
        </p:nvSpPr>
        <p:spPr bwMode="auto">
          <a:xfrm>
            <a:off x="1835150" y="5013325"/>
            <a:ext cx="6715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…</a:t>
            </a:r>
            <a:endParaRPr lang="zh-CN" altLang="en-US" sz="3200"/>
          </a:p>
        </p:txBody>
      </p:sp>
      <p:sp>
        <p:nvSpPr>
          <p:cNvPr id="12310" name="Rectangle 11"/>
          <p:cNvSpPr>
            <a:spLocks noChangeArrowheads="1"/>
          </p:cNvSpPr>
          <p:nvPr/>
        </p:nvSpPr>
        <p:spPr bwMode="auto">
          <a:xfrm>
            <a:off x="755650" y="5516563"/>
            <a:ext cx="7345363" cy="968375"/>
          </a:xfrm>
          <a:prstGeom prst="rect">
            <a:avLst/>
          </a:prstGeom>
          <a:solidFill>
            <a:srgbClr val="FF6600">
              <a:alpha val="31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>
                <a:latin typeface="Arial" panose="020B0604020202020204" pitchFamily="34" charset="0"/>
              </a:rPr>
              <a:t>       在比例里，两个外项的积等于两个内项的积。这叫作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</a:rPr>
              <a:t>比例的基本性质</a:t>
            </a:r>
            <a:r>
              <a:rPr lang="zh-CN" altLang="en-US">
                <a:latin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3" grpId="0" autoUpdateAnimBg="0"/>
      <p:bldP spid="12295" grpId="0" autoUpdateAnimBg="0"/>
      <p:bldP spid="12299" grpId="0" autoUpdateAnimBg="0"/>
      <p:bldP spid="12300" grpId="0" autoUpdateAnimBg="0"/>
      <p:bldP spid="12301" grpId="0" autoUpdateAnimBg="0"/>
      <p:bldP spid="12302" grpId="0" autoUpdateAnimBg="0"/>
      <p:bldP spid="12303" grpId="0" autoUpdateAnimBg="0"/>
      <p:bldP spid="12304" grpId="0" autoUpdateAnimBg="0"/>
      <p:bldP spid="12305" grpId="0" autoUpdateAnimBg="0"/>
      <p:bldP spid="12306" grpId="0" animBg="1" autoUpdateAnimBg="0"/>
      <p:bldP spid="12307" grpId="0" animBg="1" autoUpdateAnimBg="0"/>
      <p:bldP spid="12308" grpId="0" animBg="1" autoUpdateAnimBg="0"/>
      <p:bldP spid="12309" grpId="0" autoUpdateAnimBg="0"/>
      <p:bldP spid="1231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二、合作探索</a:t>
            </a:r>
          </a:p>
        </p:txBody>
      </p:sp>
      <p:pic>
        <p:nvPicPr>
          <p:cNvPr id="13316" name="Picture 9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9138" y="14382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596900" y="1400175"/>
            <a:ext cx="5929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>
                <a:latin typeface="Arial" panose="020B0604020202020204" pitchFamily="34" charset="0"/>
              </a:rPr>
              <a:t>你能求出下面比例中的未知项吗？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2071688" y="2286000"/>
            <a:ext cx="4071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spcBef>
                <a:spcPct val="50000"/>
              </a:spcBef>
            </a:pPr>
            <a:r>
              <a:rPr lang="en-US" sz="2800"/>
              <a:t>20 : 25 = 4 : χ</a:t>
            </a:r>
            <a:endParaRPr lang="zh-CN" altLang="en-US" sz="2800"/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1230313" y="3125788"/>
            <a:ext cx="5862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/>
              <a:t>解： </a:t>
            </a:r>
            <a:r>
              <a:rPr lang="en-US" sz="2800"/>
              <a:t>20</a:t>
            </a:r>
            <a:r>
              <a:rPr lang="el-GR" altLang="en-US"/>
              <a:t>χ</a:t>
            </a:r>
            <a:r>
              <a:rPr lang="en-US" sz="2800"/>
              <a:t>= 25 × 4</a:t>
            </a:r>
            <a:endParaRPr lang="zh-CN" altLang="en-US" sz="280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547813" y="3721100"/>
            <a:ext cx="5357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/>
              <a:t> </a:t>
            </a:r>
            <a:r>
              <a:rPr lang="en-US" sz="2800"/>
              <a:t>20</a:t>
            </a:r>
            <a:r>
              <a:rPr lang="el-GR" altLang="en-US"/>
              <a:t>χ</a:t>
            </a:r>
            <a:r>
              <a:rPr lang="en-US" sz="2800"/>
              <a:t>= 100</a:t>
            </a:r>
            <a:endParaRPr lang="zh-CN" altLang="en-US" sz="2800"/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2700338" y="4308475"/>
            <a:ext cx="3313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/>
              <a:t>χ</a:t>
            </a:r>
            <a:r>
              <a:rPr lang="en-US" sz="2800"/>
              <a:t>= 5</a:t>
            </a:r>
            <a:endParaRPr lang="zh-CN" altLang="en-US" sz="2800"/>
          </a:p>
        </p:txBody>
      </p:sp>
      <p:sp>
        <p:nvSpPr>
          <p:cNvPr id="13322" name="Rectangle 11"/>
          <p:cNvSpPr>
            <a:spLocks noChangeArrowheads="1"/>
          </p:cNvSpPr>
          <p:nvPr/>
        </p:nvSpPr>
        <p:spPr bwMode="auto">
          <a:xfrm>
            <a:off x="1692275" y="5229225"/>
            <a:ext cx="5616575" cy="749300"/>
          </a:xfrm>
          <a:prstGeom prst="rect">
            <a:avLst/>
          </a:prstGeom>
          <a:solidFill>
            <a:srgbClr val="FF6600">
              <a:alpha val="32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60000"/>
              </a:lnSpc>
            </a:pPr>
            <a:endParaRPr lang="zh-CN" altLang="en-US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60000"/>
              </a:lnSpc>
            </a:pPr>
            <a:r>
              <a:rPr lang="zh-CN" altLang="en-US">
                <a:latin typeface="Arial" panose="020B0604020202020204" pitchFamily="34" charset="0"/>
              </a:rPr>
              <a:t>求比例中的未知项，叫作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</a:rPr>
              <a:t>解比例</a:t>
            </a:r>
            <a:r>
              <a:rPr lang="zh-CN" altLang="en-US">
                <a:latin typeface="Arial" panose="020B0604020202020204" pitchFamily="34" charset="0"/>
              </a:rPr>
              <a:t>。</a:t>
            </a:r>
          </a:p>
          <a:p>
            <a:pPr algn="ctr" eaLnBrk="1" hangingPunct="1">
              <a:lnSpc>
                <a:spcPct val="60000"/>
              </a:lnSpc>
            </a:pPr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utoUpdateAnimBg="0"/>
      <p:bldP spid="13319" grpId="0" autoUpdateAnimBg="0"/>
      <p:bldP spid="13320" grpId="0" autoUpdateAnimBg="0"/>
      <p:bldP spid="13321" grpId="0" autoUpdateAnimBg="0"/>
      <p:bldP spid="1332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9" descr="C:\Documents and Settings\pub\Desktop\新ppt\返回首页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25"/>
          <p:cNvSpPr txBox="1"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>
                <a:latin typeface="Arial" panose="020B0604020202020204" pitchFamily="34" charset="0"/>
              </a:rPr>
              <a:t>试一试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819275" y="2205038"/>
          <a:ext cx="3349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r:id="rId5" imgW="153670" imgH="396240" progId="Equation.3">
                  <p:embed/>
                </p:oleObj>
              </mc:Choice>
              <mc:Fallback>
                <p:oleObj r:id="rId5" imgW="153670" imgH="396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2205038"/>
                        <a:ext cx="3349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5219700" y="2276475"/>
          <a:ext cx="66357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r:id="rId7" imgW="319405" imgH="395605" progId="Equation.3">
                  <p:embed/>
                </p:oleObj>
              </mc:Choice>
              <mc:Fallback>
                <p:oleObj r:id="rId7" imgW="319405" imgH="39560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276475"/>
                        <a:ext cx="663575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6724650" y="2205038"/>
          <a:ext cx="336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" r:id="rId9" imgW="153670" imgH="396240" progId="Equation.3">
                  <p:embed/>
                </p:oleObj>
              </mc:Choice>
              <mc:Fallback>
                <p:oleObj r:id="rId9" imgW="153670" imgH="396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4650" y="2205038"/>
                        <a:ext cx="3365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endParaRPr lang="zh-CN" altLang="en-US" sz="18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4" name="Rectangle 17"/>
          <p:cNvSpPr>
            <a:spLocks noChangeArrowheads="1"/>
          </p:cNvSpPr>
          <p:nvPr/>
        </p:nvSpPr>
        <p:spPr bwMode="auto">
          <a:xfrm>
            <a:off x="4289425" y="711200"/>
            <a:ext cx="565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304800" algn="ctr"/>
            <a:r>
              <a:rPr lang="en-US" sz="12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endParaRPr lang="en-US" sz="1800" b="0"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5" name="Rectangle 18"/>
          <p:cNvSpPr>
            <a:spLocks noChangeArrowheads="1"/>
          </p:cNvSpPr>
          <p:nvPr/>
        </p:nvSpPr>
        <p:spPr bwMode="auto">
          <a:xfrm>
            <a:off x="4479925" y="13128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endParaRPr lang="zh-CN" altLang="en-US" sz="18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6" name="Text Box 8"/>
          <p:cNvSpPr txBox="1">
            <a:spLocks noChangeArrowheads="1"/>
          </p:cNvSpPr>
          <p:nvPr/>
        </p:nvSpPr>
        <p:spPr bwMode="auto">
          <a:xfrm>
            <a:off x="1979613" y="2276475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600"/>
              <a:t> </a:t>
            </a:r>
            <a:r>
              <a:rPr lang="en-US" sz="2800"/>
              <a:t>=</a:t>
            </a:r>
            <a:r>
              <a:rPr lang="en-US" sz="3600"/>
              <a:t> </a:t>
            </a:r>
            <a:endParaRPr lang="zh-CN" altLang="en-US" sz="3600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785813" y="1400175"/>
            <a:ext cx="2189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>
                <a:latin typeface="Arial" panose="020B0604020202020204" pitchFamily="34" charset="0"/>
              </a:rPr>
              <a:t>解比例。</a:t>
            </a:r>
          </a:p>
        </p:txBody>
      </p:sp>
      <p:sp>
        <p:nvSpPr>
          <p:cNvPr id="14348" name="Text Box 8"/>
          <p:cNvSpPr txBox="1">
            <a:spLocks noChangeArrowheads="1"/>
          </p:cNvSpPr>
          <p:nvPr/>
        </p:nvSpPr>
        <p:spPr bwMode="auto">
          <a:xfrm>
            <a:off x="5537200" y="2309813"/>
            <a:ext cx="7318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600"/>
              <a:t> </a:t>
            </a:r>
            <a:r>
              <a:rPr lang="en-US" sz="2800"/>
              <a:t>=</a:t>
            </a:r>
            <a:r>
              <a:rPr lang="en-US" sz="3600"/>
              <a:t> </a:t>
            </a:r>
            <a:endParaRPr lang="zh-CN" altLang="en-US" sz="3600"/>
          </a:p>
        </p:txBody>
      </p:sp>
      <p:graphicFrame>
        <p:nvGraphicFramePr>
          <p:cNvPr id="14349" name="Object 13"/>
          <p:cNvGraphicFramePr>
            <a:graphicFrameLocks noChangeAspect="1"/>
          </p:cNvGraphicFramePr>
          <p:nvPr/>
        </p:nvGraphicFramePr>
        <p:xfrm>
          <a:off x="2700338" y="2205038"/>
          <a:ext cx="33496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" r:id="rId11" imgW="152400" imgH="394335" progId="Equation.3">
                  <p:embed/>
                </p:oleObj>
              </mc:Choice>
              <mc:Fallback>
                <p:oleObj r:id="rId11" imgW="152400" imgH="394335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205038"/>
                        <a:ext cx="334962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Text Box 8"/>
          <p:cNvSpPr txBox="1">
            <a:spLocks noChangeArrowheads="1"/>
          </p:cNvSpPr>
          <p:nvPr/>
        </p:nvSpPr>
        <p:spPr bwMode="auto">
          <a:xfrm>
            <a:off x="5651500" y="2282825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/>
              <a:t> </a:t>
            </a:r>
            <a:r>
              <a:rPr lang="en-US" b="0">
                <a:latin typeface="Times New Roman" panose="02020603050405020304" pitchFamily="18" charset="0"/>
              </a:rPr>
              <a:t>2</a:t>
            </a:r>
            <a:r>
              <a:rPr lang="en-US" sz="2000"/>
              <a:t>︰</a:t>
            </a:r>
            <a:r>
              <a:rPr lang="en-US" sz="3600"/>
              <a:t> </a:t>
            </a:r>
            <a:endParaRPr lang="zh-CN" altLang="en-US" sz="3600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187450" y="3403600"/>
            <a:ext cx="248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b="0">
                <a:latin typeface="Times New Roman" panose="02020603050405020304" pitchFamily="18" charset="0"/>
              </a:rPr>
              <a:t>解：</a:t>
            </a:r>
            <a:r>
              <a:rPr lang="en-US" b="0">
                <a:latin typeface="Times New Roman" panose="02020603050405020304" pitchFamily="18" charset="0"/>
              </a:rPr>
              <a:t>4</a:t>
            </a:r>
            <a:r>
              <a:rPr lang="el-GR" altLang="en-US" b="0" i="1">
                <a:latin typeface="Times New Roman" panose="02020603050405020304" pitchFamily="18" charset="0"/>
              </a:rPr>
              <a:t>χ</a:t>
            </a:r>
            <a:r>
              <a:rPr lang="en-US" b="0">
                <a:latin typeface="Times New Roman" panose="02020603050405020304" pitchFamily="18" charset="0"/>
              </a:rPr>
              <a:t> = 5×9 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244600" y="4000500"/>
            <a:ext cx="2198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0"/>
              <a:t>    4</a:t>
            </a:r>
            <a:r>
              <a:rPr lang="el-GR" altLang="en-US" b="0" i="1">
                <a:latin typeface="Times New Roman" panose="02020603050405020304" pitchFamily="18" charset="0"/>
              </a:rPr>
              <a:t>χ</a:t>
            </a:r>
            <a:r>
              <a:rPr lang="en-US" b="0"/>
              <a:t> = 45 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816475" y="3230563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b="0">
                <a:latin typeface="Times New Roman" panose="02020603050405020304" pitchFamily="18" charset="0"/>
              </a:rPr>
              <a:t>解：</a:t>
            </a:r>
            <a:r>
              <a:rPr lang="en-US" b="0">
                <a:latin typeface="Times New Roman" panose="02020603050405020304" pitchFamily="18" charset="0"/>
              </a:rPr>
              <a:t>2</a:t>
            </a:r>
            <a:r>
              <a:rPr lang="el-GR" altLang="en-US" b="0" i="1">
                <a:latin typeface="Times New Roman" panose="02020603050405020304" pitchFamily="18" charset="0"/>
              </a:rPr>
              <a:t>χ</a:t>
            </a:r>
            <a:r>
              <a:rPr lang="en-US" b="0">
                <a:latin typeface="Times New Roman" panose="02020603050405020304" pitchFamily="18" charset="0"/>
              </a:rPr>
              <a:t>= 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4951413" y="4005263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0">
                <a:solidFill>
                  <a:srgbClr val="FF0000"/>
                </a:solidFill>
              </a:rPr>
              <a:t>  </a:t>
            </a:r>
            <a:r>
              <a:rPr lang="en-US" b="0"/>
              <a:t> </a:t>
            </a:r>
            <a:r>
              <a:rPr lang="en-US" b="0">
                <a:latin typeface="Times New Roman" panose="02020603050405020304" pitchFamily="18" charset="0"/>
              </a:rPr>
              <a:t>2</a:t>
            </a:r>
            <a:r>
              <a:rPr lang="el-GR" altLang="en-US" b="0" i="1">
                <a:latin typeface="Times New Roman" panose="02020603050405020304" pitchFamily="18" charset="0"/>
              </a:rPr>
              <a:t>χ</a:t>
            </a:r>
            <a:r>
              <a:rPr lang="en-US" b="0">
                <a:latin typeface="Times New Roman" panose="02020603050405020304" pitchFamily="18" charset="0"/>
              </a:rPr>
              <a:t>= 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5283200" y="4773613"/>
            <a:ext cx="1089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0"/>
              <a:t>    </a:t>
            </a:r>
            <a:r>
              <a:rPr lang="en-US" sz="2800" b="0"/>
              <a:t>=</a:t>
            </a:r>
            <a:r>
              <a:rPr lang="en-US" b="0"/>
              <a:t> 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6516688" y="3213100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b="0"/>
              <a:t>×</a:t>
            </a:r>
            <a:endParaRPr lang="zh-CN" altLang="en-US" sz="2800" b="0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 flipV="1">
            <a:off x="4859338" y="4508500"/>
            <a:ext cx="1128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l-GR" altLang="en-US" b="0" i="1">
                <a:latin typeface="Times New Roman" panose="02020603050405020304" pitchFamily="18" charset="0"/>
              </a:rPr>
              <a:t>χ</a:t>
            </a:r>
            <a:endParaRPr lang="en-US" b="0" i="1">
              <a:latin typeface="Times New Roman" panose="02020603050405020304" pitchFamily="18" charset="0"/>
            </a:endParaRPr>
          </a:p>
          <a:p>
            <a:pPr eaLnBrk="1" hangingPunct="1"/>
            <a:endParaRPr lang="zh-CN" altLang="en-US"/>
          </a:p>
        </p:txBody>
      </p:sp>
      <p:grpSp>
        <p:nvGrpSpPr>
          <p:cNvPr id="14358" name="Group 23"/>
          <p:cNvGrpSpPr/>
          <p:nvPr/>
        </p:nvGrpSpPr>
        <p:grpSpPr bwMode="auto">
          <a:xfrm>
            <a:off x="2771775" y="4508500"/>
            <a:ext cx="790575" cy="831850"/>
            <a:chOff x="0" y="0"/>
            <a:chExt cx="498" cy="524"/>
          </a:xfrm>
        </p:grpSpPr>
        <p:sp>
          <p:nvSpPr>
            <p:cNvPr id="14359" name="Text Box 24"/>
            <p:cNvSpPr txBox="1">
              <a:spLocks noChangeArrowheads="1"/>
            </p:cNvSpPr>
            <p:nvPr/>
          </p:nvSpPr>
          <p:spPr bwMode="auto">
            <a:xfrm>
              <a:off x="0" y="0"/>
              <a:ext cx="4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rgbClr val="FF0000"/>
                  </a:solidFill>
                </a:rPr>
                <a:t>45</a:t>
              </a:r>
            </a:p>
          </p:txBody>
        </p:sp>
        <p:sp>
          <p:nvSpPr>
            <p:cNvPr id="14360" name="Text Box 25"/>
            <p:cNvSpPr txBox="1">
              <a:spLocks noChangeArrowheads="1"/>
            </p:cNvSpPr>
            <p:nvPr/>
          </p:nvSpPr>
          <p:spPr bwMode="auto">
            <a:xfrm>
              <a:off x="45" y="197"/>
              <a:ext cx="4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rgbClr val="FF0000"/>
                  </a:solidFill>
                </a:rPr>
                <a:t>4 </a:t>
              </a:r>
            </a:p>
          </p:txBody>
        </p:sp>
        <p:sp>
          <p:nvSpPr>
            <p:cNvPr id="14361" name="Line 26"/>
            <p:cNvSpPr>
              <a:spLocks noChangeShapeType="1"/>
            </p:cNvSpPr>
            <p:nvPr/>
          </p:nvSpPr>
          <p:spPr bwMode="auto">
            <a:xfrm>
              <a:off x="45" y="272"/>
              <a:ext cx="22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4362" name="Group 27"/>
          <p:cNvGrpSpPr/>
          <p:nvPr/>
        </p:nvGrpSpPr>
        <p:grpSpPr bwMode="auto">
          <a:xfrm>
            <a:off x="6223000" y="3068638"/>
            <a:ext cx="739775" cy="831850"/>
            <a:chOff x="0" y="0"/>
            <a:chExt cx="466" cy="524"/>
          </a:xfrm>
        </p:grpSpPr>
        <p:sp>
          <p:nvSpPr>
            <p:cNvPr id="14363" name="Text Box 28"/>
            <p:cNvSpPr txBox="1">
              <a:spLocks noChangeArrowheads="1"/>
            </p:cNvSpPr>
            <p:nvPr/>
          </p:nvSpPr>
          <p:spPr bwMode="auto">
            <a:xfrm>
              <a:off x="0" y="0"/>
              <a:ext cx="4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0"/>
                <a:t>3</a:t>
              </a:r>
            </a:p>
          </p:txBody>
        </p:sp>
        <p:sp>
          <p:nvSpPr>
            <p:cNvPr id="14364" name="Text Box 29"/>
            <p:cNvSpPr txBox="1">
              <a:spLocks noChangeArrowheads="1"/>
            </p:cNvSpPr>
            <p:nvPr/>
          </p:nvSpPr>
          <p:spPr bwMode="auto">
            <a:xfrm>
              <a:off x="13" y="197"/>
              <a:ext cx="4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0"/>
                <a:t>5</a:t>
              </a:r>
              <a:r>
                <a:rPr lang="en-US" sz="2800" b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4365" name="Line 30"/>
            <p:cNvSpPr>
              <a:spLocks noChangeShapeType="1"/>
            </p:cNvSpPr>
            <p:nvPr/>
          </p:nvSpPr>
          <p:spPr bwMode="auto">
            <a:xfrm>
              <a:off x="13" y="272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4366" name="Group 31"/>
          <p:cNvGrpSpPr/>
          <p:nvPr/>
        </p:nvGrpSpPr>
        <p:grpSpPr bwMode="auto">
          <a:xfrm>
            <a:off x="6959600" y="3068638"/>
            <a:ext cx="736600" cy="831850"/>
            <a:chOff x="0" y="0"/>
            <a:chExt cx="464" cy="524"/>
          </a:xfrm>
        </p:grpSpPr>
        <p:sp>
          <p:nvSpPr>
            <p:cNvPr id="14367" name="Text Box 32"/>
            <p:cNvSpPr txBox="1">
              <a:spLocks noChangeArrowheads="1"/>
            </p:cNvSpPr>
            <p:nvPr/>
          </p:nvSpPr>
          <p:spPr bwMode="auto">
            <a:xfrm>
              <a:off x="11" y="0"/>
              <a:ext cx="4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0"/>
                <a:t>2</a:t>
              </a:r>
            </a:p>
          </p:txBody>
        </p:sp>
        <p:sp>
          <p:nvSpPr>
            <p:cNvPr id="14368" name="Text Box 33"/>
            <p:cNvSpPr txBox="1">
              <a:spLocks noChangeArrowheads="1"/>
            </p:cNvSpPr>
            <p:nvPr/>
          </p:nvSpPr>
          <p:spPr bwMode="auto">
            <a:xfrm>
              <a:off x="0" y="197"/>
              <a:ext cx="4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0"/>
                <a:t>3</a:t>
              </a:r>
              <a:r>
                <a:rPr lang="en-US" sz="2800" b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4369" name="Line 34"/>
            <p:cNvSpPr>
              <a:spLocks noChangeShapeType="1"/>
            </p:cNvSpPr>
            <p:nvPr/>
          </p:nvSpPr>
          <p:spPr bwMode="auto">
            <a:xfrm>
              <a:off x="8" y="272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4370" name="Group 35"/>
          <p:cNvGrpSpPr/>
          <p:nvPr/>
        </p:nvGrpSpPr>
        <p:grpSpPr bwMode="auto">
          <a:xfrm>
            <a:off x="6156325" y="3789363"/>
            <a:ext cx="722313" cy="857250"/>
            <a:chOff x="0" y="0"/>
            <a:chExt cx="455" cy="540"/>
          </a:xfrm>
        </p:grpSpPr>
        <p:sp>
          <p:nvSpPr>
            <p:cNvPr id="14371" name="Text Box 36"/>
            <p:cNvSpPr txBox="1">
              <a:spLocks noChangeArrowheads="1"/>
            </p:cNvSpPr>
            <p:nvPr/>
          </p:nvSpPr>
          <p:spPr bwMode="auto">
            <a:xfrm>
              <a:off x="0" y="0"/>
              <a:ext cx="4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0"/>
                <a:t>2</a:t>
              </a:r>
            </a:p>
          </p:txBody>
        </p:sp>
        <p:sp>
          <p:nvSpPr>
            <p:cNvPr id="14372" name="Text Box 37"/>
            <p:cNvSpPr txBox="1">
              <a:spLocks noChangeArrowheads="1"/>
            </p:cNvSpPr>
            <p:nvPr/>
          </p:nvSpPr>
          <p:spPr bwMode="auto">
            <a:xfrm>
              <a:off x="2" y="213"/>
              <a:ext cx="4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0"/>
                <a:t>5</a:t>
              </a:r>
              <a:r>
                <a:rPr lang="en-US" sz="2800" b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4373" name="Line 38"/>
            <p:cNvSpPr>
              <a:spLocks noChangeShapeType="1"/>
            </p:cNvSpPr>
            <p:nvPr/>
          </p:nvSpPr>
          <p:spPr bwMode="auto">
            <a:xfrm>
              <a:off x="2" y="288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4374" name="Group 39"/>
          <p:cNvGrpSpPr/>
          <p:nvPr/>
        </p:nvGrpSpPr>
        <p:grpSpPr bwMode="auto">
          <a:xfrm>
            <a:off x="6300788" y="4652963"/>
            <a:ext cx="723900" cy="831850"/>
            <a:chOff x="0" y="0"/>
            <a:chExt cx="456" cy="524"/>
          </a:xfrm>
        </p:grpSpPr>
        <p:sp>
          <p:nvSpPr>
            <p:cNvPr id="14375" name="Text Box 40"/>
            <p:cNvSpPr txBox="1">
              <a:spLocks noChangeArrowheads="1"/>
            </p:cNvSpPr>
            <p:nvPr/>
          </p:nvSpPr>
          <p:spPr bwMode="auto">
            <a:xfrm>
              <a:off x="3" y="0"/>
              <a:ext cx="4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4376" name="Text Box 41"/>
            <p:cNvSpPr txBox="1">
              <a:spLocks noChangeArrowheads="1"/>
            </p:cNvSpPr>
            <p:nvPr/>
          </p:nvSpPr>
          <p:spPr bwMode="auto">
            <a:xfrm>
              <a:off x="0" y="197"/>
              <a:ext cx="4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rgbClr val="FF0000"/>
                  </a:solidFill>
                </a:rPr>
                <a:t>5 </a:t>
              </a:r>
            </a:p>
          </p:txBody>
        </p:sp>
        <p:sp>
          <p:nvSpPr>
            <p:cNvPr id="14377" name="Line 42"/>
            <p:cNvSpPr>
              <a:spLocks noChangeShapeType="1"/>
            </p:cNvSpPr>
            <p:nvPr/>
          </p:nvSpPr>
          <p:spPr bwMode="auto">
            <a:xfrm>
              <a:off x="0" y="272"/>
              <a:ext cx="22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4378" name="Rectangle 43"/>
          <p:cNvSpPr>
            <a:spLocks noChangeArrowheads="1"/>
          </p:cNvSpPr>
          <p:nvPr/>
        </p:nvSpPr>
        <p:spPr bwMode="auto">
          <a:xfrm>
            <a:off x="2124075" y="4652963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l-GR" altLang="en-US" b="0" i="1">
                <a:latin typeface="Times New Roman" panose="02020603050405020304" pitchFamily="18" charset="0"/>
              </a:rPr>
              <a:t>χ</a:t>
            </a:r>
            <a:r>
              <a:rPr lang="en-US" b="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 autoUpdateAnimBg="0"/>
      <p:bldP spid="14352" grpId="0" autoUpdateAnimBg="0"/>
      <p:bldP spid="14353" grpId="0" autoUpdateAnimBg="0"/>
      <p:bldP spid="14354" grpId="0" autoUpdateAnimBg="0"/>
      <p:bldP spid="14355" grpId="0" autoUpdateAnimBg="0"/>
      <p:bldP spid="14356" grpId="0" autoUpdateAnimBg="0"/>
      <p:bldP spid="14357" grpId="0" autoUpdateAnimBg="0"/>
      <p:bldP spid="1437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三、自主练习</a:t>
            </a:r>
            <a:r>
              <a:rPr lang="zh-CN" alt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39750" y="1341438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1.</a:t>
            </a:r>
            <a:endParaRPr lang="zh-CN" altLang="en-US" dirty="0"/>
          </a:p>
        </p:txBody>
      </p:sp>
      <p:pic>
        <p:nvPicPr>
          <p:cNvPr id="15364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903288" y="1341438"/>
            <a:ext cx="746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在一个比例中，两个内项都是质数，它们的积是</a:t>
            </a:r>
            <a:r>
              <a:rPr lang="en-US" dirty="0"/>
              <a:t>10</a:t>
            </a:r>
            <a:r>
              <a:rPr lang="zh-CN" altLang="en-US" dirty="0">
                <a:latin typeface="Arial" panose="020B0604020202020204" pitchFamily="34" charset="0"/>
              </a:rPr>
              <a:t>。</a:t>
            </a:r>
          </a:p>
        </p:txBody>
      </p:sp>
      <p:sp>
        <p:nvSpPr>
          <p:cNvPr id="15366" name="Rectangle 11"/>
          <p:cNvSpPr>
            <a:spLocks noChangeArrowheads="1"/>
          </p:cNvSpPr>
          <p:nvPr/>
        </p:nvSpPr>
        <p:spPr bwMode="auto">
          <a:xfrm>
            <a:off x="900113" y="1844675"/>
            <a:ext cx="5072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一个外项是</a:t>
            </a:r>
            <a:r>
              <a:rPr lang="en-US" dirty="0"/>
              <a:t>4</a:t>
            </a:r>
            <a:r>
              <a:rPr lang="zh-CN" altLang="en-US" dirty="0">
                <a:latin typeface="Arial" panose="020B0604020202020204" pitchFamily="34" charset="0"/>
              </a:rPr>
              <a:t>，另一个外项是多少？</a:t>
            </a:r>
          </a:p>
        </p:txBody>
      </p:sp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2268538" y="2708275"/>
            <a:ext cx="309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dirty="0"/>
              <a:t>10 ÷ 4 = </a:t>
            </a:r>
            <a:r>
              <a:rPr lang="en-US" dirty="0">
                <a:solidFill>
                  <a:srgbClr val="FF0000"/>
                </a:solidFill>
              </a:rPr>
              <a:t>2.5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368" name="Rectangle 11"/>
          <p:cNvSpPr>
            <a:spLocks noChangeArrowheads="1"/>
          </p:cNvSpPr>
          <p:nvPr/>
        </p:nvSpPr>
        <p:spPr bwMode="auto">
          <a:xfrm>
            <a:off x="2195513" y="3644900"/>
            <a:ext cx="5072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答：另一个外项是</a:t>
            </a:r>
            <a:r>
              <a:rPr lang="en-US" dirty="0">
                <a:solidFill>
                  <a:srgbClr val="FF0000"/>
                </a:solidFill>
              </a:rPr>
              <a:t>2.5</a:t>
            </a:r>
            <a:r>
              <a:rPr lang="zh-CN" altLang="en-US" dirty="0"/>
              <a:t>。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utoUpdateAnimBg="0"/>
      <p:bldP spid="1536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292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2.</a:t>
            </a:r>
            <a:r>
              <a:rPr lang="zh-CN" altLang="en-US" dirty="0"/>
              <a:t>填一填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590550" y="1916113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/>
              <a:t>（</a:t>
            </a:r>
            <a:r>
              <a:rPr lang="en-US" dirty="0"/>
              <a:t>1</a:t>
            </a:r>
            <a:r>
              <a:rPr lang="zh-CN" altLang="en-US" dirty="0"/>
              <a:t>）用</a:t>
            </a:r>
            <a:r>
              <a:rPr lang="en-US" dirty="0"/>
              <a:t>8</a:t>
            </a:r>
            <a:r>
              <a:rPr lang="zh-CN" altLang="en-US" dirty="0"/>
              <a:t>的</a:t>
            </a:r>
            <a:r>
              <a:rPr lang="en-US" dirty="0"/>
              <a:t>4</a:t>
            </a:r>
            <a:r>
              <a:rPr lang="zh-CN" altLang="en-US" dirty="0"/>
              <a:t>个因数组成比例。</a:t>
            </a:r>
            <a:endParaRPr lang="en-US" dirty="0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12775" y="4221163"/>
            <a:ext cx="8928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/>
              <a:t>（</a:t>
            </a:r>
            <a:r>
              <a:rPr lang="en-US" dirty="0"/>
              <a:t>2</a:t>
            </a:r>
            <a:r>
              <a:rPr lang="zh-CN" altLang="en-US" dirty="0"/>
              <a:t>）写出比值是</a:t>
            </a:r>
            <a:r>
              <a:rPr lang="en-US" dirty="0"/>
              <a:t>0.4</a:t>
            </a:r>
            <a:r>
              <a:rPr lang="zh-CN" altLang="en-US" dirty="0"/>
              <a:t>的两个比，并组成比例。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2197100" y="2514600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</a:rPr>
              <a:t>1:2 = 4:8 </a:t>
            </a:r>
          </a:p>
        </p:txBody>
      </p:sp>
      <p:sp>
        <p:nvSpPr>
          <p:cNvPr id="16391" name="Text Box 20"/>
          <p:cNvSpPr txBox="1">
            <a:spLocks noChangeArrowheads="1"/>
          </p:cNvSpPr>
          <p:nvPr/>
        </p:nvSpPr>
        <p:spPr bwMode="auto">
          <a:xfrm>
            <a:off x="2195513" y="2924175"/>
            <a:ext cx="3167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</a:rPr>
              <a:t>1:4 = 2:8 </a:t>
            </a:r>
            <a:endParaRPr lang="en-US" altLang="zh-CN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2" name="Text Box 21"/>
          <p:cNvSpPr txBox="1">
            <a:spLocks noChangeArrowheads="1"/>
          </p:cNvSpPr>
          <p:nvPr/>
        </p:nvSpPr>
        <p:spPr bwMode="auto">
          <a:xfrm>
            <a:off x="2195513" y="3284538"/>
            <a:ext cx="3167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</a:rPr>
              <a:t>8:2 = 4:1 </a:t>
            </a:r>
            <a:endParaRPr lang="en-US" altLang="zh-CN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3" name="Text Box 22"/>
          <p:cNvSpPr txBox="1">
            <a:spLocks noChangeArrowheads="1"/>
          </p:cNvSpPr>
          <p:nvPr/>
        </p:nvSpPr>
        <p:spPr bwMode="auto">
          <a:xfrm>
            <a:off x="2195513" y="3684588"/>
            <a:ext cx="3167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</a:rPr>
              <a:t>2:1 = 8:4 </a:t>
            </a:r>
            <a:endParaRPr lang="en-US" altLang="zh-CN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4" name="Text Box 23"/>
          <p:cNvSpPr txBox="1">
            <a:spLocks noChangeArrowheads="1"/>
          </p:cNvSpPr>
          <p:nvPr/>
        </p:nvSpPr>
        <p:spPr bwMode="auto">
          <a:xfrm>
            <a:off x="4500563" y="3692525"/>
            <a:ext cx="3167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</a:rPr>
              <a:t>8:4 = 2:1 </a:t>
            </a:r>
            <a:endParaRPr lang="en-US" altLang="zh-CN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5" name="Text Box 24"/>
          <p:cNvSpPr txBox="1">
            <a:spLocks noChangeArrowheads="1"/>
          </p:cNvSpPr>
          <p:nvPr/>
        </p:nvSpPr>
        <p:spPr bwMode="auto">
          <a:xfrm>
            <a:off x="4500563" y="3284538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</a:rPr>
              <a:t>4:1 = 8:2 </a:t>
            </a:r>
            <a:endParaRPr lang="en-US" altLang="zh-CN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6" name="Text Box 25"/>
          <p:cNvSpPr txBox="1">
            <a:spLocks noChangeArrowheads="1"/>
          </p:cNvSpPr>
          <p:nvPr/>
        </p:nvSpPr>
        <p:spPr bwMode="auto">
          <a:xfrm>
            <a:off x="4529138" y="2924175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</a:rPr>
              <a:t>2:8 = 1:4 </a:t>
            </a:r>
            <a:endParaRPr lang="en-US" altLang="zh-CN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7" name="Text Box 26"/>
          <p:cNvSpPr txBox="1">
            <a:spLocks noChangeArrowheads="1"/>
          </p:cNvSpPr>
          <p:nvPr/>
        </p:nvSpPr>
        <p:spPr bwMode="auto">
          <a:xfrm>
            <a:off x="4498975" y="2525713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</a:rPr>
              <a:t>4:8 = 1:2 </a:t>
            </a:r>
            <a:endParaRPr lang="en-US" altLang="zh-CN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8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三、自主练习</a:t>
            </a:r>
            <a:r>
              <a:rPr lang="zh-CN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 autoUpdateAnimBg="0"/>
      <p:bldP spid="16388" grpId="0" bldLvl="0" autoUpdateAnimBg="0"/>
      <p:bldP spid="16389" grpId="0" bldLvl="0" autoUpdateAnimBg="0"/>
      <p:bldP spid="16390" grpId="0" bldLvl="0" autoUpdateAnimBg="0"/>
      <p:bldP spid="16391" grpId="0" bldLvl="0" autoUpdateAnimBg="0"/>
      <p:bldP spid="16392" grpId="0" bldLvl="0" autoUpdateAnimBg="0"/>
      <p:bldP spid="16393" grpId="0" bldLvl="0" autoUpdateAnimBg="0"/>
      <p:bldP spid="16394" grpId="0" bldLvl="0" autoUpdateAnimBg="0"/>
      <p:bldP spid="16395" grpId="0" bldLvl="0" autoUpdateAnimBg="0"/>
      <p:bldP spid="16396" grpId="0" bldLvl="0" autoUpdateAnimBg="0"/>
      <p:bldP spid="16397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 descr="C:\Documents and Settings\pub\Desktop\新ppt\返回首页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292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/>
              <a:t>2.</a:t>
            </a:r>
            <a:r>
              <a:rPr lang="zh-CN" altLang="en-US"/>
              <a:t>填一填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590550" y="1916113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（</a:t>
            </a:r>
            <a:r>
              <a:rPr lang="en-US"/>
              <a:t>1</a:t>
            </a:r>
            <a:r>
              <a:rPr lang="zh-CN" altLang="en-US"/>
              <a:t>）用</a:t>
            </a:r>
            <a:r>
              <a:rPr lang="en-US"/>
              <a:t>8</a:t>
            </a:r>
            <a:r>
              <a:rPr lang="zh-CN" altLang="en-US"/>
              <a:t>的</a:t>
            </a:r>
            <a:r>
              <a:rPr lang="en-US"/>
              <a:t>4</a:t>
            </a:r>
            <a:r>
              <a:rPr lang="zh-CN" altLang="en-US"/>
              <a:t>个因数组成比例。</a:t>
            </a:r>
            <a:endParaRPr lang="en-US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612775" y="4221163"/>
            <a:ext cx="8928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（</a:t>
            </a:r>
            <a:r>
              <a:rPr lang="en-US"/>
              <a:t>2</a:t>
            </a:r>
            <a:r>
              <a:rPr lang="zh-CN" altLang="en-US"/>
              <a:t>）写出比值是</a:t>
            </a:r>
            <a:r>
              <a:rPr lang="en-US"/>
              <a:t>0.4</a:t>
            </a:r>
            <a:r>
              <a:rPr lang="zh-CN" altLang="en-US"/>
              <a:t>的两个比，并组成比例。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197100" y="2514600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1:2 = 4:8 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2195513" y="2924175"/>
            <a:ext cx="3167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1:4 = 2:8 </a:t>
            </a:r>
            <a:endParaRPr lang="en-US" altLang="zh-CN" sz="18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2195513" y="3284538"/>
            <a:ext cx="3167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8:2 = 4:1 </a:t>
            </a:r>
            <a:endParaRPr lang="en-US" altLang="zh-CN" sz="18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2195513" y="3684588"/>
            <a:ext cx="3167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2:1 = 8:4 </a:t>
            </a:r>
            <a:endParaRPr lang="en-US" altLang="zh-CN" sz="18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4500563" y="3692525"/>
            <a:ext cx="3167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8:4 = 2:1 </a:t>
            </a:r>
            <a:endParaRPr lang="en-US" altLang="zh-CN" sz="18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4500563" y="3284538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4:1 = 8:2 </a:t>
            </a:r>
            <a:endParaRPr lang="en-US" altLang="zh-CN" sz="18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4529138" y="2924175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2:8 = 1:4 </a:t>
            </a:r>
            <a:endParaRPr lang="en-US" altLang="zh-CN" sz="18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4498975" y="2525713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4:8 = 1:2 </a:t>
            </a:r>
            <a:endParaRPr lang="en-US" altLang="zh-CN" sz="18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2" name="Text Box 19"/>
          <p:cNvSpPr txBox="1">
            <a:spLocks noChangeArrowheads="1"/>
          </p:cNvSpPr>
          <p:nvPr/>
        </p:nvSpPr>
        <p:spPr bwMode="auto">
          <a:xfrm>
            <a:off x="2103438" y="5156200"/>
            <a:ext cx="95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7423" name="Text Box 21"/>
          <p:cNvSpPr txBox="1">
            <a:spLocks noChangeArrowheads="1"/>
          </p:cNvSpPr>
          <p:nvPr/>
        </p:nvSpPr>
        <p:spPr bwMode="auto">
          <a:xfrm>
            <a:off x="3276600" y="5132388"/>
            <a:ext cx="33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/>
              <a:t>=</a:t>
            </a:r>
          </a:p>
        </p:txBody>
      </p:sp>
      <p:sp>
        <p:nvSpPr>
          <p:cNvPr id="17424" name="Text Box 23"/>
          <p:cNvSpPr txBox="1">
            <a:spLocks noChangeArrowheads="1"/>
          </p:cNvSpPr>
          <p:nvPr/>
        </p:nvSpPr>
        <p:spPr bwMode="auto">
          <a:xfrm>
            <a:off x="4167188" y="5157788"/>
            <a:ext cx="95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7429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三、自主练习</a:t>
            </a:r>
            <a:r>
              <a:rPr lang="zh-CN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439" name="TextBox1" r:id="rId2" imgW="428760" imgH="504720"/>
        </mc:Choice>
        <mc:Fallback>
          <p:control name="TextBox1" r:id="rId2" imgW="428760" imgH="50472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692275" y="5157788"/>
                  <a:ext cx="428625" cy="5064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440" name="TextBox2" r:id="rId3" imgW="428760" imgH="504720"/>
        </mc:Choice>
        <mc:Fallback>
          <p:control name="TextBox2" r:id="rId3" imgW="428760" imgH="504720">
            <p:pic>
              <p:nvPicPr>
                <p:cNvPr id="3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555875" y="5157788"/>
                  <a:ext cx="428625" cy="5064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441" name="TextBox3" r:id="rId4" imgW="428760" imgH="504720"/>
        </mc:Choice>
        <mc:Fallback>
          <p:control name="TextBox3" r:id="rId4" imgW="428760" imgH="504720">
            <p:pic>
              <p:nvPicPr>
                <p:cNvPr id="4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3708400" y="5157788"/>
                  <a:ext cx="428625" cy="5064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442" name="TextBox4" r:id="rId5" imgW="428760" imgH="504720"/>
        </mc:Choice>
        <mc:Fallback>
          <p:control name="TextBox4" r:id="rId5" imgW="428760" imgH="504720">
            <p:pic>
              <p:nvPicPr>
                <p:cNvPr id="5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4500563" y="5157788"/>
                  <a:ext cx="430212" cy="5064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26" descr="0311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lum contrast="22000"/>
          </a:blip>
          <a:srcRect/>
          <a:stretch>
            <a:fillRect/>
          </a:stretch>
        </p:blipFill>
        <p:spPr bwMode="auto">
          <a:xfrm>
            <a:off x="1495425" y="3714750"/>
            <a:ext cx="879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3"/>
          <p:cNvGrpSpPr/>
          <p:nvPr/>
        </p:nvGrpSpPr>
        <p:grpSpPr bwMode="auto">
          <a:xfrm rot="258393">
            <a:off x="2281238" y="2571750"/>
            <a:ext cx="571500" cy="1357313"/>
            <a:chOff x="0" y="0"/>
            <a:chExt cx="571504" cy="1357325"/>
          </a:xfrm>
        </p:grpSpPr>
        <p:pic>
          <p:nvPicPr>
            <p:cNvPr id="18436" name="组合 5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1341607">
              <a:off x="-280039" y="-320609"/>
              <a:ext cx="1243593" cy="1877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7" name="Rectangle 11"/>
            <p:cNvSpPr>
              <a:spLocks noChangeArrowheads="1"/>
            </p:cNvSpPr>
            <p:nvPr/>
          </p:nvSpPr>
          <p:spPr bwMode="auto">
            <a:xfrm>
              <a:off x="30493" y="71438"/>
              <a:ext cx="50006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rgbClr val="FFFF00"/>
                  </a:solidFill>
                </a:rPr>
                <a:t>2</a:t>
              </a:r>
              <a:endParaRPr lang="zh-CN" altLang="en-US" sz="32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三、自主练习</a:t>
            </a:r>
            <a:r>
              <a:rPr lang="zh-CN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</a:p>
        </p:txBody>
      </p:sp>
      <p:pic>
        <p:nvPicPr>
          <p:cNvPr id="18439" name="Picture 19" descr="C:\Documents and Settings\pub\Desktop\新ppt\返回首页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11"/>
          <p:cNvSpPr>
            <a:spLocks noChangeArrowheads="1"/>
          </p:cNvSpPr>
          <p:nvPr/>
        </p:nvSpPr>
        <p:spPr bwMode="auto">
          <a:xfrm>
            <a:off x="539750" y="1341438"/>
            <a:ext cx="8034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dirty="0"/>
              <a:t>3.</a:t>
            </a:r>
            <a:r>
              <a:rPr lang="zh-CN" altLang="en-US" dirty="0"/>
              <a:t>下列</a:t>
            </a:r>
            <a:r>
              <a:rPr lang="en-US" dirty="0"/>
              <a:t>4</a:t>
            </a:r>
            <a:r>
              <a:rPr lang="zh-CN" altLang="en-US" dirty="0">
                <a:latin typeface="Arial" panose="020B0604020202020204" pitchFamily="34" charset="0"/>
              </a:rPr>
              <a:t>个数能组成比例吗？请把组成的比例写下来。</a:t>
            </a:r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3944938" y="5516563"/>
            <a:ext cx="3786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>
                <a:latin typeface="Arial" panose="020B0604020202020204" pitchFamily="34" charset="0"/>
              </a:rPr>
              <a:t>怎样判断比较简单？</a:t>
            </a:r>
          </a:p>
        </p:txBody>
      </p:sp>
      <p:pic>
        <p:nvPicPr>
          <p:cNvPr id="18442" name="Picture 36" descr="03020副本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4000"/>
          </a:blip>
          <a:srcRect/>
          <a:stretch>
            <a:fillRect/>
          </a:stretch>
        </p:blipFill>
        <p:spPr bwMode="auto">
          <a:xfrm>
            <a:off x="10144125" y="3071813"/>
            <a:ext cx="89693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3" name="Group 11"/>
          <p:cNvGrpSpPr/>
          <p:nvPr/>
        </p:nvGrpSpPr>
        <p:grpSpPr bwMode="auto">
          <a:xfrm rot="1574016">
            <a:off x="2424113" y="3071813"/>
            <a:ext cx="785812" cy="1500187"/>
            <a:chOff x="0" y="0"/>
            <a:chExt cx="785818" cy="1500199"/>
          </a:xfrm>
        </p:grpSpPr>
        <p:pic>
          <p:nvPicPr>
            <p:cNvPr id="18444" name="组合 41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20025985">
              <a:off x="-304510" y="-350376"/>
              <a:ext cx="1524012" cy="1859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5" name="Rectangle 11"/>
            <p:cNvSpPr>
              <a:spLocks noChangeArrowheads="1"/>
            </p:cNvSpPr>
            <p:nvPr/>
          </p:nvSpPr>
          <p:spPr bwMode="auto">
            <a:xfrm>
              <a:off x="0" y="71438"/>
              <a:ext cx="78581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3200">
                  <a:latin typeface="Arial" panose="020B0604020202020204" pitchFamily="34" charset="0"/>
                </a:rPr>
                <a:t>20</a:t>
              </a:r>
              <a:endParaRPr lang="zh-CN" altLang="en-US" sz="3200">
                <a:latin typeface="Arial" panose="020B0604020202020204" pitchFamily="34" charset="0"/>
              </a:endParaRPr>
            </a:p>
          </p:txBody>
        </p:sp>
      </p:grpSp>
      <p:grpSp>
        <p:nvGrpSpPr>
          <p:cNvPr id="18446" name="Group 14"/>
          <p:cNvGrpSpPr/>
          <p:nvPr/>
        </p:nvGrpSpPr>
        <p:grpSpPr bwMode="auto">
          <a:xfrm rot="20679200" flipH="1">
            <a:off x="1420813" y="2784475"/>
            <a:ext cx="928687" cy="1643063"/>
            <a:chOff x="0" y="0"/>
            <a:chExt cx="928694" cy="1643075"/>
          </a:xfrm>
        </p:grpSpPr>
        <p:pic>
          <p:nvPicPr>
            <p:cNvPr id="18447" name="组合 53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20679200" flipH="1">
              <a:off x="-249546" y="-347486"/>
              <a:ext cx="1456955" cy="2133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8" name="Rectangle 11"/>
            <p:cNvSpPr>
              <a:spLocks noChangeArrowheads="1"/>
            </p:cNvSpPr>
            <p:nvPr/>
          </p:nvSpPr>
          <p:spPr bwMode="auto">
            <a:xfrm>
              <a:off x="0" y="142876"/>
              <a:ext cx="92869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rgbClr val="FF0000"/>
                  </a:solidFill>
                </a:rPr>
                <a:t>30</a:t>
              </a:r>
              <a:endParaRPr lang="zh-CN" altLang="en-US" sz="32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8449" name="Rectangle 11"/>
          <p:cNvSpPr>
            <a:spLocks noChangeArrowheads="1"/>
          </p:cNvSpPr>
          <p:nvPr/>
        </p:nvSpPr>
        <p:spPr bwMode="auto">
          <a:xfrm>
            <a:off x="3860800" y="2997200"/>
            <a:ext cx="221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2:3=20:30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50" name="Rectangle 11"/>
          <p:cNvSpPr>
            <a:spLocks noChangeArrowheads="1"/>
          </p:cNvSpPr>
          <p:nvPr/>
        </p:nvSpPr>
        <p:spPr bwMode="auto">
          <a:xfrm>
            <a:off x="4130675" y="5516563"/>
            <a:ext cx="3071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你是怎么判断的？</a:t>
            </a:r>
          </a:p>
        </p:txBody>
      </p:sp>
      <p:grpSp>
        <p:nvGrpSpPr>
          <p:cNvPr id="18451" name="Group 19"/>
          <p:cNvGrpSpPr/>
          <p:nvPr/>
        </p:nvGrpSpPr>
        <p:grpSpPr bwMode="auto">
          <a:xfrm>
            <a:off x="2066925" y="3143250"/>
            <a:ext cx="571500" cy="1357313"/>
            <a:chOff x="0" y="0"/>
            <a:chExt cx="571504" cy="1357323"/>
          </a:xfrm>
        </p:grpSpPr>
        <p:pic>
          <p:nvPicPr>
            <p:cNvPr id="18452" name="组合 50"/>
            <p:cNvPicPr>
              <a:picLocks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-305183" y="-314708"/>
              <a:ext cx="1249689" cy="1883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3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0006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3200"/>
                <a:t>3</a:t>
              </a:r>
              <a:endParaRPr lang="zh-CN" altLang="en-US" sz="3200">
                <a:latin typeface="Arial" panose="020B0604020202020204" pitchFamily="34" charset="0"/>
              </a:endParaRPr>
            </a:p>
          </p:txBody>
        </p:sp>
      </p:grpSp>
      <p:sp>
        <p:nvSpPr>
          <p:cNvPr id="18454" name="Rectangle 11"/>
          <p:cNvSpPr>
            <a:spLocks noChangeArrowheads="1"/>
          </p:cNvSpPr>
          <p:nvPr/>
        </p:nvSpPr>
        <p:spPr bwMode="auto">
          <a:xfrm>
            <a:off x="3863975" y="3486150"/>
            <a:ext cx="221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2:20=3:30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55" name="Rectangle 11"/>
          <p:cNvSpPr>
            <a:spLocks noChangeArrowheads="1"/>
          </p:cNvSpPr>
          <p:nvPr/>
        </p:nvSpPr>
        <p:spPr bwMode="auto">
          <a:xfrm>
            <a:off x="3848100" y="3929063"/>
            <a:ext cx="221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30:3=20:2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56" name="Rectangle 11"/>
          <p:cNvSpPr>
            <a:spLocks noChangeArrowheads="1"/>
          </p:cNvSpPr>
          <p:nvPr/>
        </p:nvSpPr>
        <p:spPr bwMode="auto">
          <a:xfrm>
            <a:off x="3848100" y="4373563"/>
            <a:ext cx="221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3:2=30:20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57" name="Rectangle 11"/>
          <p:cNvSpPr>
            <a:spLocks noChangeArrowheads="1"/>
          </p:cNvSpPr>
          <p:nvPr/>
        </p:nvSpPr>
        <p:spPr bwMode="auto">
          <a:xfrm>
            <a:off x="5813425" y="2997200"/>
            <a:ext cx="221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20:30=2:3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58" name="Rectangle 11"/>
          <p:cNvSpPr>
            <a:spLocks noChangeArrowheads="1"/>
          </p:cNvSpPr>
          <p:nvPr/>
        </p:nvSpPr>
        <p:spPr bwMode="auto">
          <a:xfrm>
            <a:off x="5792788" y="3492500"/>
            <a:ext cx="2214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3:30=2:20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59" name="Rectangle 11"/>
          <p:cNvSpPr>
            <a:spLocks noChangeArrowheads="1"/>
          </p:cNvSpPr>
          <p:nvPr/>
        </p:nvSpPr>
        <p:spPr bwMode="auto">
          <a:xfrm>
            <a:off x="5789613" y="3948113"/>
            <a:ext cx="2214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20:2=30:3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60" name="Rectangle 11"/>
          <p:cNvSpPr>
            <a:spLocks noChangeArrowheads="1"/>
          </p:cNvSpPr>
          <p:nvPr/>
        </p:nvSpPr>
        <p:spPr bwMode="auto">
          <a:xfrm>
            <a:off x="5776913" y="4376738"/>
            <a:ext cx="2214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30:20=3:2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18461" name="Group 29"/>
          <p:cNvGrpSpPr/>
          <p:nvPr/>
        </p:nvGrpSpPr>
        <p:grpSpPr bwMode="auto">
          <a:xfrm rot="258393">
            <a:off x="2281238" y="2560638"/>
            <a:ext cx="571500" cy="1357312"/>
            <a:chOff x="0" y="0"/>
            <a:chExt cx="571503" cy="1357325"/>
          </a:xfrm>
        </p:grpSpPr>
        <p:pic>
          <p:nvPicPr>
            <p:cNvPr id="18462" name="组合 56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21341607">
              <a:off x="-280120" y="-321686"/>
              <a:ext cx="1243591" cy="1877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3" name="Rectangle 11"/>
            <p:cNvSpPr>
              <a:spLocks noChangeArrowheads="1"/>
            </p:cNvSpPr>
            <p:nvPr/>
          </p:nvSpPr>
          <p:spPr bwMode="auto">
            <a:xfrm>
              <a:off x="30506" y="71437"/>
              <a:ext cx="50006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rgbClr val="FFFF00"/>
                  </a:solidFill>
                </a:rPr>
                <a:t>5</a:t>
              </a:r>
              <a:endParaRPr lang="zh-CN" altLang="en-US" sz="32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8464" name="Group 32"/>
          <p:cNvGrpSpPr/>
          <p:nvPr/>
        </p:nvGrpSpPr>
        <p:grpSpPr bwMode="auto">
          <a:xfrm rot="1574016">
            <a:off x="2424113" y="3060700"/>
            <a:ext cx="785812" cy="1500188"/>
            <a:chOff x="0" y="0"/>
            <a:chExt cx="785818" cy="1500199"/>
          </a:xfrm>
        </p:grpSpPr>
        <p:pic>
          <p:nvPicPr>
            <p:cNvPr id="18465" name="组合 41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20025985">
              <a:off x="-304987" y="-351344"/>
              <a:ext cx="1524012" cy="185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6" name="Rectangle 11"/>
            <p:cNvSpPr>
              <a:spLocks noChangeArrowheads="1"/>
            </p:cNvSpPr>
            <p:nvPr/>
          </p:nvSpPr>
          <p:spPr bwMode="auto">
            <a:xfrm>
              <a:off x="0" y="71438"/>
              <a:ext cx="78581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3200">
                  <a:latin typeface="Arial" panose="020B0604020202020204" pitchFamily="34" charset="0"/>
                </a:rPr>
                <a:t>0.4</a:t>
              </a:r>
              <a:endParaRPr lang="zh-CN" altLang="en-US" sz="3200">
                <a:latin typeface="Arial" panose="020B0604020202020204" pitchFamily="34" charset="0"/>
              </a:endParaRPr>
            </a:p>
          </p:txBody>
        </p:sp>
      </p:grpSp>
      <p:grpSp>
        <p:nvGrpSpPr>
          <p:cNvPr id="18467" name="Group 35"/>
          <p:cNvGrpSpPr/>
          <p:nvPr/>
        </p:nvGrpSpPr>
        <p:grpSpPr bwMode="auto">
          <a:xfrm rot="20679200" flipH="1">
            <a:off x="1420813" y="2773363"/>
            <a:ext cx="928687" cy="1643062"/>
            <a:chOff x="0" y="0"/>
            <a:chExt cx="928694" cy="1643075"/>
          </a:xfrm>
        </p:grpSpPr>
        <p:pic>
          <p:nvPicPr>
            <p:cNvPr id="18468" name="组合 53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20679200" flipH="1">
              <a:off x="-249832" y="-348528"/>
              <a:ext cx="1456955" cy="2133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9" name="Rectangle 11"/>
            <p:cNvSpPr>
              <a:spLocks noChangeArrowheads="1"/>
            </p:cNvSpPr>
            <p:nvPr/>
          </p:nvSpPr>
          <p:spPr bwMode="auto">
            <a:xfrm>
              <a:off x="0" y="142876"/>
              <a:ext cx="92869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rgbClr val="FF0000"/>
                  </a:solidFill>
                </a:rPr>
                <a:t>0.3</a:t>
              </a:r>
              <a:endParaRPr lang="zh-CN" altLang="en-US" sz="32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8470" name="Group 38"/>
          <p:cNvGrpSpPr/>
          <p:nvPr/>
        </p:nvGrpSpPr>
        <p:grpSpPr bwMode="auto">
          <a:xfrm>
            <a:off x="2066925" y="3132138"/>
            <a:ext cx="571500" cy="1357312"/>
            <a:chOff x="0" y="0"/>
            <a:chExt cx="571504" cy="1357323"/>
          </a:xfrm>
        </p:grpSpPr>
        <p:pic>
          <p:nvPicPr>
            <p:cNvPr id="18471" name="组合 50"/>
            <p:cNvPicPr>
              <a:picLocks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-305183" y="-315789"/>
              <a:ext cx="1249689" cy="1883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0006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3200"/>
                <a:t>6</a:t>
              </a:r>
              <a:endParaRPr lang="zh-CN" altLang="en-US" sz="3200">
                <a:latin typeface="Arial" panose="020B0604020202020204" pitchFamily="34" charset="0"/>
              </a:endParaRPr>
            </a:p>
          </p:txBody>
        </p:sp>
      </p:grpSp>
      <p:sp>
        <p:nvSpPr>
          <p:cNvPr id="18473" name="Rectangle 11"/>
          <p:cNvSpPr>
            <a:spLocks noChangeArrowheads="1"/>
          </p:cNvSpPr>
          <p:nvPr/>
        </p:nvSpPr>
        <p:spPr bwMode="auto">
          <a:xfrm>
            <a:off x="4348163" y="3043238"/>
            <a:ext cx="367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>
                <a:solidFill>
                  <a:srgbClr val="FF0000"/>
                </a:solidFill>
              </a:rPr>
              <a:t>6×0.3 ≠0.4×5</a:t>
            </a:r>
            <a:endParaRPr lang="zh-CN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74" name="Rectangle 11"/>
          <p:cNvSpPr>
            <a:spLocks noChangeArrowheads="1"/>
          </p:cNvSpPr>
          <p:nvPr/>
        </p:nvSpPr>
        <p:spPr bwMode="auto">
          <a:xfrm>
            <a:off x="3752850" y="5516563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怎样改就组成比例了？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1.59112E-6 C -0.00192 -0.01989 0.00017 -0.00972 -0.00747 -0.02984 C -0.01164 -0.04094 -0.01303 -0.05944 -0.01494 -0.07147 C -0.01633 -0.08002 -0.01789 -0.09737 -0.01789 -0.09737 C -0.01893 -0.12003 -0.01893 -0.13853 -0.02535 -0.15912 C -0.0257 -0.16027 -0.02761 -0.16975 -0.02831 -0.17091 C -0.03195 -0.17808 -0.03282 -0.17577 -0.03733 -0.18085 C -0.0422 -0.1864 -0.04445 -0.19011 -0.0507 -0.19288 C -0.05452 -0.19774 -0.05886 -0.2019 -0.06268 -0.20699 C -0.06511 -0.21023 -0.07015 -0.21693 -0.07015 -0.21693 C -0.07171 -0.22364 -0.07327 -0.22965 -0.07449 -0.23659 C -0.07397 -0.2618 -0.07397 -0.28701 -0.0731 -0.31221 C -0.07223 -0.33442 -0.07067 -0.36078 -0.08351 -0.37766 C -0.08803 -0.39501 -0.09758 -0.41351 -0.10435 -0.42947 C -0.10886 -0.44011 -0.11129 -0.45236 -0.11789 -0.46115 C -0.11945 -0.47017 -0.12206 -0.47179 -0.12535 -0.47919 C -0.12761 -0.48428 -0.12883 -0.49006 -0.13126 -0.49492 C -0.13334 -0.49885 -0.13733 -0.50694 -0.13733 -0.50694 C -0.13785 -0.50902 -0.13803 -0.5111 -0.13872 -0.51295 C -0.13942 -0.51504 -0.14098 -0.51665 -0.14167 -0.51874 C -0.14428 -0.52776 -0.14237 -0.53562 -0.14775 -0.54279 C -0.14983 -0.56291 -0.14723 -0.58187 -0.14914 -0.60245 C -0.14966 -0.60824 -0.15174 -0.60916 -0.15365 -0.61425 C -0.15765 -0.62489 -0.16963 -0.65542 -0.17605 -0.66397 C -0.17657 -0.66605 -0.17761 -0.66998 -0.17761 -0.66998 " pathEditMode="relative" rAng="0" ptsTypes="ffffffffffffffffffffffffA">
                                      <p:cBhvr>
                                        <p:cTn id="73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28307E-6 C -0.01458 -0.0562 0.00121 -0.14685 0.03871 -0.18501 C 0.04201 -0.19334 0.04375 -0.19958 0.05069 -0.20282 C 0.06111 -0.2167 0.07135 -0.2308 0.08212 -0.24445 C 0.08785 -0.25208 0.09132 -0.26295 0.09705 -0.27058 C 0.09878 -0.28076 0.10312 -0.28955 0.10746 -0.29833 C 0.10798 -0.30088 0.10798 -0.30389 0.10885 -0.3062 C 0.10955 -0.30782 0.11146 -0.30828 0.11198 -0.31013 C 0.11302 -0.31314 0.11285 -0.31684 0.11337 -0.32007 C 0.11493 -0.32909 0.11458 -0.32354 0.11788 -0.3321 C 0.11979 -0.33696 0.11962 -0.34066 0.12083 -0.34598 C 0.12292 -0.35523 0.12517 -0.36332 0.1283 -0.37188 C 0.12986 -0.38136 0.13108 -0.38714 0.13437 -0.3957 C 0.13785 -0.42484 0.14097 -0.45398 0.14479 -0.48312 C 0.14531 -0.51434 0.13264 -0.59019 0.16267 -0.61633 C 0.16476 -0.62488 0.16736 -0.62303 0.17014 -0.6302 " pathEditMode="relative" rAng="0" ptsTypes="fffffffffffffffA">
                                      <p:cBhvr>
                                        <p:cTn id="7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3.02498E-6 C 0.00225 -0.0111 0.00729 -0.01942 0.01058 -0.02983 C 0.01683 -0.04879 0.02413 -0.06799 0.03281 -0.08533 C 0.03333 -0.08811 0.0335 -0.09088 0.03437 -0.09343 C 0.03611 -0.09898 0.04027 -0.10939 0.04027 -0.10939 C 0.04201 -0.12026 0.04479 -0.13344 0.05086 -0.14107 C 0.05416 -0.15217 0.05711 -0.1635 0.05972 -0.17483 C 0.06319 -0.20629 0.06545 -0.23936 0.05833 -0.27035 C 0.05503 -0.29903 0.04565 -0.32493 0.04183 -0.35407 C 0.0427 -0.37141 0.04218 -0.39639 0.0493 -0.4135 C 0.05173 -0.41952 0.05433 -0.4253 0.05676 -0.43131 C 0.0585 -0.43547 0.06076 -0.4394 0.06267 -0.44334 C 0.06371 -0.44542 0.06579 -0.44935 0.06579 -0.44935 C 0.0684 -0.45952 0.07117 -0.46554 0.07465 -0.47502 C 0.07864 -0.50647 0.07899 -0.503 0.07465 -0.55666 C 0.07413 -0.56406 0.06128 -0.57053 0.06128 -0.57053 C 0.05295 -0.58742 0.06527 -0.61702 0.07326 -0.63228 C 0.07742 -0.6487 0.07447 -0.64061 0.08211 -0.6561 C 0.08385 -0.65957 0.08333 -0.66443 0.08506 -0.6679 C 0.08611 -0.66998 0.08715 -0.67183 0.08819 -0.67391 C 0.09218 -0.69149 0.08628 -0.66767 0.09253 -0.68594 C 0.09496 -0.6931 0.09565 -0.70282 0.09861 -0.70976 C 0.10486 -0.72456 0.10451 -0.71646 0.10451 -0.72363 " pathEditMode="relative" rAng="0" ptsTypes="ffffffffffffffffffffffA">
                                      <p:cBhvr>
                                        <p:cTn id="77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88622E-6 C -0.00052 -0.0067 -0.00087 -0.01341 -0.00156 -0.01989 C -0.00174 -0.02197 -0.00278 -0.02382 -0.00295 -0.0259 C -0.00451 -0.04255 -0.0033 -0.06151 -0.00747 -0.0777 C -0.0092 -0.09366 -0.01059 -0.10962 -0.01337 -0.12534 C -0.01458 -0.14084 -0.01528 -0.14916 -0.01945 -0.16304 C -0.02066 -0.18755 -0.02257 -0.21184 -0.02379 -0.23658 C -0.02292 -0.28191 -0.02465 -0.33002 -0.00903 -0.37187 C -0.00625 -0.38968 -0.00278 -0.40749 2.77778E-6 -0.42553 C -0.00139 -0.49352 -0.00017 -0.52798 -0.02083 -0.58441 C -0.0224 -0.59505 -0.02396 -0.60522 -0.0283 -0.61447 C -0.02951 -0.62026 -0.02986 -0.62303 -0.03125 -0.62835 C -0.03229 -0.63228 -0.03438 -0.64038 -0.03438 -0.64038 C -0.03698 -0.66628 -0.03976 -0.69727 -0.0283 -0.7197 C -0.02656 -0.7271 -0.0283 -0.72479 -0.02379 -0.72779 " pathEditMode="relative" rAng="0" ptsTypes="ffffffffffffffA">
                                      <p:cBhvr>
                                        <p:cTn id="79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utoUpdateAnimBg="0"/>
      <p:bldP spid="18441" grpId="0" autoUpdateAnimBg="0"/>
      <p:bldP spid="18441" grpId="1" autoUpdateAnimBg="0"/>
      <p:bldP spid="18449" grpId="0" autoUpdateAnimBg="0"/>
      <p:bldP spid="18449" grpId="1" autoUpdateAnimBg="0"/>
      <p:bldP spid="18450" grpId="0" autoUpdateAnimBg="0"/>
      <p:bldP spid="18450" grpId="1" autoUpdateAnimBg="0"/>
      <p:bldP spid="18450" grpId="2" autoUpdateAnimBg="0"/>
      <p:bldP spid="18450" grpId="3" autoUpdateAnimBg="0"/>
      <p:bldP spid="18454" grpId="0" autoUpdateAnimBg="0"/>
      <p:bldP spid="18454" grpId="1" autoUpdateAnimBg="0"/>
      <p:bldP spid="18455" grpId="0" autoUpdateAnimBg="0"/>
      <p:bldP spid="18455" grpId="1" autoUpdateAnimBg="0"/>
      <p:bldP spid="18456" grpId="0" autoUpdateAnimBg="0"/>
      <p:bldP spid="18456" grpId="1" autoUpdateAnimBg="0"/>
      <p:bldP spid="18457" grpId="0" autoUpdateAnimBg="0"/>
      <p:bldP spid="18457" grpId="1" autoUpdateAnimBg="0"/>
      <p:bldP spid="18458" grpId="0" autoUpdateAnimBg="0"/>
      <p:bldP spid="18458" grpId="1" autoUpdateAnimBg="0"/>
      <p:bldP spid="18459" grpId="0" autoUpdateAnimBg="0"/>
      <p:bldP spid="18459" grpId="1" autoUpdateAnimBg="0"/>
      <p:bldP spid="18460" grpId="0" autoUpdateAnimBg="0"/>
      <p:bldP spid="18460" grpId="1" autoUpdateAnimBg="0"/>
      <p:bldP spid="18473" grpId="0" autoUpdateAnimBg="0"/>
      <p:bldP spid="1847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三</a:t>
            </a:r>
            <a:r>
              <a:rPr lang="zh-CN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、自主练习        </a:t>
            </a:r>
          </a:p>
        </p:txBody>
      </p:sp>
      <p:sp>
        <p:nvSpPr>
          <p:cNvPr id="19460" name="TextBox 13"/>
          <p:cNvSpPr txBox="1">
            <a:spLocks noChangeArrowheads="1"/>
          </p:cNvSpPr>
          <p:nvPr/>
        </p:nvSpPr>
        <p:spPr bwMode="auto">
          <a:xfrm>
            <a:off x="2068513" y="2203450"/>
            <a:ext cx="23590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1" hangingPunct="1">
              <a:buClr>
                <a:srgbClr val="FFC000"/>
              </a:buClr>
            </a:pPr>
            <a:r>
              <a:rPr lang="en-US" sz="3600"/>
              <a:t>6:9=16:</a:t>
            </a:r>
            <a:r>
              <a:rPr lang="zh-CN" altLang="en-US" sz="3600"/>
              <a:t>    </a:t>
            </a:r>
            <a:endParaRPr lang="en-US" sz="3600"/>
          </a:p>
        </p:txBody>
      </p:sp>
      <p:sp>
        <p:nvSpPr>
          <p:cNvPr id="19461" name="TextBox 16"/>
          <p:cNvSpPr txBox="1">
            <a:spLocks noChangeArrowheads="1"/>
          </p:cNvSpPr>
          <p:nvPr/>
        </p:nvSpPr>
        <p:spPr bwMode="auto">
          <a:xfrm>
            <a:off x="4011613" y="2195513"/>
            <a:ext cx="930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1" hangingPunct="1">
              <a:buClr>
                <a:srgbClr val="FFC000"/>
              </a:buClr>
            </a:pPr>
            <a:r>
              <a:rPr lang="en-US" sz="3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9462" name="TextBox 18"/>
          <p:cNvSpPr txBox="1">
            <a:spLocks noChangeArrowheads="1"/>
          </p:cNvSpPr>
          <p:nvPr/>
        </p:nvSpPr>
        <p:spPr bwMode="auto">
          <a:xfrm>
            <a:off x="900113" y="5373688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/>
              <a:t>有几个答案？你是怎样想的？</a:t>
            </a:r>
          </a:p>
        </p:txBody>
      </p:sp>
      <p:sp>
        <p:nvSpPr>
          <p:cNvPr id="19463" name="矩形 19"/>
          <p:cNvSpPr>
            <a:spLocks noChangeArrowheads="1"/>
          </p:cNvSpPr>
          <p:nvPr/>
        </p:nvSpPr>
        <p:spPr bwMode="auto">
          <a:xfrm rot="5400000">
            <a:off x="3558382" y="4874419"/>
            <a:ext cx="590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FF0000"/>
                </a:solidFill>
              </a:rPr>
              <a:t>…</a:t>
            </a:r>
            <a:endParaRPr lang="zh-CN" altLang="en-US" sz="3200" b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4" name="矩形 20"/>
          <p:cNvSpPr>
            <a:spLocks noChangeArrowheads="1"/>
          </p:cNvSpPr>
          <p:nvPr/>
        </p:nvSpPr>
        <p:spPr bwMode="auto">
          <a:xfrm rot="5400000">
            <a:off x="4782344" y="4887119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FF0000"/>
                </a:solidFill>
              </a:rPr>
              <a:t>…</a:t>
            </a:r>
            <a:endParaRPr lang="zh-CN" altLang="en-US" sz="3200" b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65" name="Picture 13" descr="昆虫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4638" y="1916113"/>
            <a:ext cx="9350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矩形 33"/>
          <p:cNvSpPr>
            <a:spLocks noChangeArrowheads="1"/>
          </p:cNvSpPr>
          <p:nvPr/>
        </p:nvSpPr>
        <p:spPr bwMode="auto">
          <a:xfrm>
            <a:off x="-781050" y="5286375"/>
            <a:ext cx="781050" cy="785813"/>
          </a:xfrm>
          <a:prstGeom prst="rect">
            <a:avLst/>
          </a:prstGeom>
          <a:solidFill>
            <a:schemeClr val="tx2">
              <a:alpha val="0"/>
            </a:schemeClr>
          </a:solidFill>
          <a:ln w="25400">
            <a:solidFill>
              <a:srgbClr val="385D8A">
                <a:alpha val="0"/>
              </a:srgbClr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 sz="1800" b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7" name="矩形 36"/>
          <p:cNvSpPr>
            <a:spLocks noChangeArrowheads="1"/>
          </p:cNvSpPr>
          <p:nvPr/>
        </p:nvSpPr>
        <p:spPr bwMode="auto">
          <a:xfrm>
            <a:off x="214313" y="6072188"/>
            <a:ext cx="785812" cy="785812"/>
          </a:xfrm>
          <a:prstGeom prst="rect">
            <a:avLst/>
          </a:prstGeom>
          <a:solidFill>
            <a:schemeClr val="tx2">
              <a:alpha val="0"/>
            </a:schemeClr>
          </a:solidFill>
          <a:ln w="25400">
            <a:solidFill>
              <a:srgbClr val="385D8A">
                <a:alpha val="0"/>
              </a:srgbClr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 sz="1800" b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8" name="矩形 40"/>
          <p:cNvSpPr>
            <a:spLocks noChangeArrowheads="1"/>
          </p:cNvSpPr>
          <p:nvPr/>
        </p:nvSpPr>
        <p:spPr bwMode="auto">
          <a:xfrm>
            <a:off x="2043113" y="6029325"/>
            <a:ext cx="785812" cy="785813"/>
          </a:xfrm>
          <a:prstGeom prst="rect">
            <a:avLst/>
          </a:prstGeom>
          <a:solidFill>
            <a:schemeClr val="tx2">
              <a:alpha val="0"/>
            </a:schemeClr>
          </a:solidFill>
          <a:ln w="25400">
            <a:solidFill>
              <a:srgbClr val="385D8A">
                <a:alpha val="0"/>
              </a:srgbClr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 sz="1800" b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19469" name="Group 13"/>
          <p:cNvGrpSpPr/>
          <p:nvPr/>
        </p:nvGrpSpPr>
        <p:grpSpPr bwMode="auto">
          <a:xfrm>
            <a:off x="357188" y="5929313"/>
            <a:ext cx="571500" cy="714375"/>
            <a:chOff x="0" y="0"/>
            <a:chExt cx="862156" cy="928672"/>
          </a:xfrm>
        </p:grpSpPr>
        <p:sp>
          <p:nvSpPr>
            <p:cNvPr id="19470" name="Text Box 38"/>
            <p:cNvSpPr txBox="1">
              <a:spLocks noChangeArrowheads="1"/>
            </p:cNvSpPr>
            <p:nvPr/>
          </p:nvSpPr>
          <p:spPr bwMode="auto">
            <a:xfrm>
              <a:off x="0" y="0"/>
              <a:ext cx="5288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zh-CN" altLang="en-US" sz="1800">
                  <a:latin typeface="Arial" panose="020B0604020202020204" pitchFamily="34" charset="0"/>
                </a:rPr>
                <a:t>    </a:t>
              </a:r>
              <a:endParaRPr lang="zh-CN" altLang="en-US" sz="1200">
                <a:latin typeface="Arial" panose="020B0604020202020204" pitchFamily="34" charset="0"/>
              </a:endParaRPr>
            </a:p>
          </p:txBody>
        </p:sp>
        <p:pic>
          <p:nvPicPr>
            <p:cNvPr id="19471" name="Picture 23" descr="蜜蜂2_副本"/>
            <p:cNvPicPr>
              <a:picLocks noChangeAspect="1" noChangeArrowheads="1"/>
            </p:cNvPicPr>
            <p:nvPr/>
          </p:nvPicPr>
          <p:blipFill>
            <a:blip r:embed="rId5"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271239" y="285754"/>
              <a:ext cx="590917" cy="64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2" name="Group 16"/>
          <p:cNvGrpSpPr/>
          <p:nvPr/>
        </p:nvGrpSpPr>
        <p:grpSpPr bwMode="auto">
          <a:xfrm>
            <a:off x="2214563" y="6000750"/>
            <a:ext cx="781050" cy="685800"/>
            <a:chOff x="0" y="0"/>
            <a:chExt cx="714380" cy="899642"/>
          </a:xfrm>
        </p:grpSpPr>
        <p:sp>
          <p:nvSpPr>
            <p:cNvPr id="19473" name="Text Box 47"/>
            <p:cNvSpPr txBox="1">
              <a:spLocks noChangeArrowheads="1"/>
            </p:cNvSpPr>
            <p:nvPr/>
          </p:nvSpPr>
          <p:spPr bwMode="auto">
            <a:xfrm>
              <a:off x="0" y="0"/>
              <a:ext cx="312906" cy="369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en-US" sz="1800">
                  <a:latin typeface="Arial" panose="020B0604020202020204" pitchFamily="34" charset="0"/>
                </a:rPr>
                <a:t>  </a:t>
              </a:r>
              <a:endParaRPr lang="en-US" sz="1200">
                <a:latin typeface="Arial" panose="020B0604020202020204" pitchFamily="34" charset="0"/>
              </a:endParaRPr>
            </a:p>
          </p:txBody>
        </p:sp>
        <p:pic>
          <p:nvPicPr>
            <p:cNvPr id="19474" name="Picture 23" descr="蜜蜂2_副本"/>
            <p:cNvPicPr>
              <a:picLocks noChangeAspect="1" noChangeArrowheads="1"/>
            </p:cNvPicPr>
            <p:nvPr/>
          </p:nvPicPr>
          <p:blipFill>
            <a:blip r:embed="rId6"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123463" y="256724"/>
              <a:ext cx="590917" cy="64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5" name="Group 19"/>
          <p:cNvGrpSpPr/>
          <p:nvPr/>
        </p:nvGrpSpPr>
        <p:grpSpPr bwMode="auto">
          <a:xfrm>
            <a:off x="114300" y="5984875"/>
            <a:ext cx="849313" cy="730250"/>
            <a:chOff x="0" y="0"/>
            <a:chExt cx="535" cy="460"/>
          </a:xfrm>
        </p:grpSpPr>
        <p:pic>
          <p:nvPicPr>
            <p:cNvPr id="19476" name="Picture 37" descr="蓝色按钮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1" y="188"/>
              <a:ext cx="27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7" name="Text Box 38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53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zh-CN" altLang="en-US" sz="1800">
                  <a:latin typeface="Arial" panose="020B0604020202020204" pitchFamily="34" charset="0"/>
                </a:rPr>
                <a:t>    </a:t>
              </a:r>
              <a:r>
                <a:rPr lang="en-US" sz="1200">
                  <a:latin typeface="Arial" panose="020B0604020202020204" pitchFamily="34" charset="0"/>
                </a:rPr>
                <a:t>1</a:t>
              </a:r>
              <a:r>
                <a:rPr lang="zh-CN" altLang="en-US" sz="1200">
                  <a:latin typeface="Arial" panose="020B0604020202020204" pitchFamily="34" charset="0"/>
                </a:rPr>
                <a:t>和</a:t>
              </a:r>
              <a:r>
                <a:rPr lang="en-US" sz="1200">
                  <a:latin typeface="Arial" panose="020B0604020202020204" pitchFamily="34" charset="0"/>
                </a:rPr>
                <a:t>56</a:t>
              </a:r>
              <a:endParaRPr lang="zh-CN" altLang="en-US" sz="1200">
                <a:latin typeface="Arial" panose="020B0604020202020204" pitchFamily="34" charset="0"/>
              </a:endParaRPr>
            </a:p>
          </p:txBody>
        </p:sp>
      </p:grpSp>
      <p:grpSp>
        <p:nvGrpSpPr>
          <p:cNvPr id="19478" name="Group 22"/>
          <p:cNvGrpSpPr/>
          <p:nvPr/>
        </p:nvGrpSpPr>
        <p:grpSpPr bwMode="auto">
          <a:xfrm>
            <a:off x="2014538" y="5995988"/>
            <a:ext cx="722312" cy="717550"/>
            <a:chOff x="0" y="0"/>
            <a:chExt cx="455" cy="452"/>
          </a:xfrm>
        </p:grpSpPr>
        <p:pic>
          <p:nvPicPr>
            <p:cNvPr id="19479" name="Picture 46" descr="蓝色按钮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8" y="180"/>
              <a:ext cx="27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0" name="Text Box 47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4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en-US" sz="1800">
                  <a:latin typeface="Arial" panose="020B0604020202020204" pitchFamily="34" charset="0"/>
                </a:rPr>
                <a:t>  </a:t>
              </a:r>
              <a:r>
                <a:rPr lang="en-US" sz="1200">
                  <a:latin typeface="Arial" panose="020B0604020202020204" pitchFamily="34" charset="0"/>
                </a:rPr>
                <a:t>4</a:t>
              </a:r>
              <a:r>
                <a:rPr lang="zh-CN" altLang="en-US" sz="1200">
                  <a:latin typeface="Arial" panose="020B0604020202020204" pitchFamily="34" charset="0"/>
                </a:rPr>
                <a:t>和</a:t>
              </a:r>
              <a:r>
                <a:rPr lang="en-US" sz="1200">
                  <a:latin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9481" name="Group 25"/>
          <p:cNvGrpSpPr/>
          <p:nvPr/>
        </p:nvGrpSpPr>
        <p:grpSpPr bwMode="auto">
          <a:xfrm>
            <a:off x="1127125" y="6046788"/>
            <a:ext cx="723900" cy="668337"/>
            <a:chOff x="0" y="0"/>
            <a:chExt cx="456" cy="421"/>
          </a:xfrm>
        </p:grpSpPr>
        <p:pic>
          <p:nvPicPr>
            <p:cNvPr id="19482" name="Picture 40" descr="蓝色按钮"/>
            <p:cNvPicPr>
              <a:picLocks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140" y="149"/>
              <a:ext cx="27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3" name="Text Box 41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4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zh-CN" altLang="en-US" sz="1200">
                  <a:latin typeface="Arial" panose="020B0604020202020204" pitchFamily="34" charset="0"/>
                </a:rPr>
                <a:t>   </a:t>
              </a:r>
              <a:r>
                <a:rPr lang="en-US" sz="1200">
                  <a:latin typeface="Arial" panose="020B0604020202020204" pitchFamily="34" charset="0"/>
                </a:rPr>
                <a:t>2</a:t>
              </a:r>
              <a:r>
                <a:rPr lang="zh-CN" altLang="en-US" sz="1200">
                  <a:latin typeface="Arial" panose="020B0604020202020204" pitchFamily="34" charset="0"/>
                </a:rPr>
                <a:t>和</a:t>
              </a:r>
              <a:r>
                <a:rPr lang="en-US" sz="1200">
                  <a:latin typeface="Arial" panose="020B0604020202020204" pitchFamily="34" charset="0"/>
                </a:rPr>
                <a:t>28</a:t>
              </a:r>
              <a:endParaRPr lang="zh-CN" altLang="en-US" sz="1200">
                <a:latin typeface="Arial" panose="020B0604020202020204" pitchFamily="34" charset="0"/>
              </a:endParaRPr>
            </a:p>
          </p:txBody>
        </p:sp>
      </p:grpSp>
      <p:sp>
        <p:nvSpPr>
          <p:cNvPr id="19484" name="Text Box 4"/>
          <p:cNvSpPr txBox="1">
            <a:spLocks noChangeArrowheads="1"/>
          </p:cNvSpPr>
          <p:nvPr/>
        </p:nvSpPr>
        <p:spPr bwMode="auto">
          <a:xfrm>
            <a:off x="676275" y="1438275"/>
            <a:ext cx="524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/>
              <a:t>4.</a:t>
            </a:r>
            <a:r>
              <a:rPr lang="zh-CN" altLang="en-US"/>
              <a:t>猜一猜：小动物盖住的数是几？</a:t>
            </a:r>
          </a:p>
        </p:txBody>
      </p:sp>
      <p:grpSp>
        <p:nvGrpSpPr>
          <p:cNvPr id="19485" name="Group 29"/>
          <p:cNvGrpSpPr/>
          <p:nvPr/>
        </p:nvGrpSpPr>
        <p:grpSpPr bwMode="auto">
          <a:xfrm>
            <a:off x="1238250" y="2203450"/>
            <a:ext cx="6357938" cy="668338"/>
            <a:chOff x="0" y="0"/>
            <a:chExt cx="4005" cy="421"/>
          </a:xfrm>
        </p:grpSpPr>
        <p:sp>
          <p:nvSpPr>
            <p:cNvPr id="19486" name="TextBox 14"/>
            <p:cNvSpPr txBox="1">
              <a:spLocks noChangeArrowheads="1"/>
            </p:cNvSpPr>
            <p:nvPr/>
          </p:nvSpPr>
          <p:spPr bwMode="auto">
            <a:xfrm>
              <a:off x="0" y="0"/>
              <a:ext cx="400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900" indent="-342900" algn="ctr" eaLnBrk="1" hangingPunct="1">
                <a:buClr>
                  <a:srgbClr val="FFC000"/>
                </a:buClr>
              </a:pPr>
              <a:r>
                <a:rPr lang="en-US" sz="3600"/>
                <a:t>2.8</a:t>
              </a:r>
              <a:r>
                <a:rPr lang="zh-CN" altLang="en-US" sz="3600"/>
                <a:t> </a:t>
              </a:r>
              <a:r>
                <a:rPr lang="en-US" sz="3600">
                  <a:sym typeface="Wingdings" panose="05000000000000000000" pitchFamily="2" charset="2"/>
                </a:rPr>
                <a:t>:</a:t>
              </a:r>
              <a:r>
                <a:rPr lang="en-US" sz="3600">
                  <a:solidFill>
                    <a:srgbClr val="FF0000"/>
                  </a:solidFill>
                  <a:sym typeface="Wingdings" panose="05000000000000000000" pitchFamily="2" charset="2"/>
                </a:rPr>
                <a:t>1</a:t>
              </a:r>
              <a:r>
                <a:rPr lang="zh-CN" altLang="en-US" sz="3600">
                  <a:sym typeface="Wingdings" panose="05000000000000000000" pitchFamily="2" charset="2"/>
                </a:rPr>
                <a:t> </a:t>
              </a:r>
              <a:r>
                <a:rPr lang="en-US" sz="3600"/>
                <a:t>=</a:t>
              </a:r>
              <a:r>
                <a:rPr lang="zh-CN" altLang="en-US" sz="3600"/>
                <a:t>  </a:t>
              </a:r>
              <a:r>
                <a:rPr lang="en-US" sz="3600">
                  <a:solidFill>
                    <a:srgbClr val="FF0000"/>
                  </a:solidFill>
                </a:rPr>
                <a:t>56</a:t>
              </a:r>
              <a:r>
                <a:rPr lang="en-US" sz="3600"/>
                <a:t> : 20</a:t>
              </a:r>
            </a:p>
          </p:txBody>
        </p:sp>
        <p:pic>
          <p:nvPicPr>
            <p:cNvPr id="19487" name="Picture 23" descr="蜜蜂2_副本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1414" y="13"/>
              <a:ext cx="371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8" name="Picture 24" descr="03058"/>
            <p:cNvPicPr>
              <a:picLocks noChangeAspect="1" noChangeArrowheads="1"/>
            </p:cNvPicPr>
            <p:nvPr/>
          </p:nvPicPr>
          <p:blipFill>
            <a:blip r:embed="rId12" cstate="email">
              <a:lum bright="6000"/>
            </a:blip>
            <a:srcRect/>
            <a:stretch>
              <a:fillRect/>
            </a:stretch>
          </p:blipFill>
          <p:spPr bwMode="auto">
            <a:xfrm>
              <a:off x="2086" y="77"/>
              <a:ext cx="58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89" name="TextBox 14"/>
          <p:cNvSpPr txBox="1">
            <a:spLocks noChangeArrowheads="1"/>
          </p:cNvSpPr>
          <p:nvPr/>
        </p:nvSpPr>
        <p:spPr bwMode="auto">
          <a:xfrm>
            <a:off x="1225550" y="4275138"/>
            <a:ext cx="6357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1" hangingPunct="1">
              <a:buClr>
                <a:srgbClr val="FFC000"/>
              </a:buClr>
            </a:pPr>
            <a:r>
              <a:rPr lang="en-US" sz="3600"/>
              <a:t>2.8</a:t>
            </a:r>
            <a:r>
              <a:rPr lang="zh-CN" altLang="en-US" sz="3600"/>
              <a:t> </a:t>
            </a:r>
            <a:r>
              <a:rPr lang="en-US" sz="3600">
                <a:sym typeface="Wingdings" panose="05000000000000000000" pitchFamily="2" charset="2"/>
              </a:rPr>
              <a:t>:</a:t>
            </a:r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4</a:t>
            </a:r>
            <a:r>
              <a:rPr lang="zh-CN" altLang="en-US" sz="3600">
                <a:sym typeface="Wingdings" panose="05000000000000000000" pitchFamily="2" charset="2"/>
              </a:rPr>
              <a:t> </a:t>
            </a:r>
            <a:r>
              <a:rPr lang="en-US" sz="3600"/>
              <a:t>=</a:t>
            </a:r>
            <a:r>
              <a:rPr lang="zh-CN" altLang="en-US" sz="3600"/>
              <a:t>  </a:t>
            </a:r>
            <a:r>
              <a:rPr lang="en-US" sz="3600">
                <a:solidFill>
                  <a:srgbClr val="FF0000"/>
                </a:solidFill>
              </a:rPr>
              <a:t>14</a:t>
            </a:r>
            <a:r>
              <a:rPr lang="en-US" sz="3600"/>
              <a:t> : 20</a:t>
            </a:r>
          </a:p>
        </p:txBody>
      </p:sp>
      <p:pic>
        <p:nvPicPr>
          <p:cNvPr id="19490" name="Picture 23" descr="蜜蜂2_副本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470275" y="4224338"/>
            <a:ext cx="588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1" name="Picture 24" descr="03058"/>
          <p:cNvPicPr>
            <a:picLocks noChangeAspect="1" noChangeArrowheads="1"/>
          </p:cNvPicPr>
          <p:nvPr/>
        </p:nvPicPr>
        <p:blipFill>
          <a:blip r:embed="rId12" cstate="email">
            <a:lum bright="6000"/>
          </a:blip>
          <a:srcRect/>
          <a:stretch>
            <a:fillRect/>
          </a:stretch>
        </p:blipFill>
        <p:spPr bwMode="auto">
          <a:xfrm>
            <a:off x="4435475" y="4346575"/>
            <a:ext cx="920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2" name="TextBox 14"/>
          <p:cNvSpPr txBox="1">
            <a:spLocks noChangeArrowheads="1"/>
          </p:cNvSpPr>
          <p:nvPr/>
        </p:nvSpPr>
        <p:spPr bwMode="auto">
          <a:xfrm>
            <a:off x="1233488" y="3640138"/>
            <a:ext cx="6357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1" hangingPunct="1">
              <a:buClr>
                <a:srgbClr val="FFC000"/>
              </a:buClr>
            </a:pPr>
            <a:r>
              <a:rPr lang="en-US" sz="3600"/>
              <a:t>2.8</a:t>
            </a:r>
            <a:r>
              <a:rPr lang="zh-CN" altLang="en-US" sz="3600"/>
              <a:t> </a:t>
            </a:r>
            <a:r>
              <a:rPr lang="en-US" sz="3600">
                <a:sym typeface="Wingdings" panose="05000000000000000000" pitchFamily="2" charset="2"/>
              </a:rPr>
              <a:t>:</a:t>
            </a:r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zh-CN" altLang="en-US" sz="3600">
                <a:sym typeface="Wingdings" panose="05000000000000000000" pitchFamily="2" charset="2"/>
              </a:rPr>
              <a:t> </a:t>
            </a:r>
            <a:r>
              <a:rPr lang="en-US" sz="3600"/>
              <a:t>=</a:t>
            </a:r>
            <a:r>
              <a:rPr lang="zh-CN" altLang="en-US" sz="3600"/>
              <a:t>  </a:t>
            </a:r>
            <a:r>
              <a:rPr lang="en-US" sz="3600">
                <a:solidFill>
                  <a:srgbClr val="FF0000"/>
                </a:solidFill>
              </a:rPr>
              <a:t>28</a:t>
            </a:r>
            <a:r>
              <a:rPr lang="en-US" sz="3600"/>
              <a:t> : 20</a:t>
            </a:r>
          </a:p>
        </p:txBody>
      </p:sp>
      <p:pic>
        <p:nvPicPr>
          <p:cNvPr id="19493" name="Picture 23" descr="蜜蜂2_副本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524250" y="3640138"/>
            <a:ext cx="588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4" name="Picture 24" descr="03058"/>
          <p:cNvPicPr>
            <a:picLocks noChangeAspect="1" noChangeArrowheads="1"/>
          </p:cNvPicPr>
          <p:nvPr/>
        </p:nvPicPr>
        <p:blipFill>
          <a:blip r:embed="rId12" cstate="email">
            <a:lum bright="6000"/>
          </a:blip>
          <a:srcRect/>
          <a:stretch>
            <a:fillRect/>
          </a:stretch>
        </p:blipFill>
        <p:spPr bwMode="auto">
          <a:xfrm>
            <a:off x="4532313" y="3713163"/>
            <a:ext cx="920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5" name="TextBox 14"/>
          <p:cNvSpPr txBox="1">
            <a:spLocks noChangeArrowheads="1"/>
          </p:cNvSpPr>
          <p:nvPr/>
        </p:nvSpPr>
        <p:spPr bwMode="auto">
          <a:xfrm>
            <a:off x="1233488" y="2916238"/>
            <a:ext cx="6357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1" hangingPunct="1">
              <a:buClr>
                <a:srgbClr val="FFC000"/>
              </a:buClr>
            </a:pPr>
            <a:r>
              <a:rPr lang="en-US" sz="3600"/>
              <a:t>2.8</a:t>
            </a:r>
            <a:r>
              <a:rPr lang="zh-CN" altLang="en-US" sz="3600"/>
              <a:t> </a:t>
            </a:r>
            <a:r>
              <a:rPr lang="en-US" sz="3600">
                <a:sym typeface="Wingdings" panose="05000000000000000000" pitchFamily="2" charset="2"/>
              </a:rPr>
              <a:t>:</a:t>
            </a:r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zh-CN" altLang="en-US" sz="3600">
                <a:sym typeface="Wingdings" panose="05000000000000000000" pitchFamily="2" charset="2"/>
              </a:rPr>
              <a:t> </a:t>
            </a:r>
            <a:r>
              <a:rPr lang="en-US" sz="3600"/>
              <a:t>=</a:t>
            </a:r>
            <a:r>
              <a:rPr lang="zh-CN" altLang="en-US" sz="3600"/>
              <a:t>  </a:t>
            </a:r>
            <a:r>
              <a:rPr lang="en-US" sz="3600">
                <a:solidFill>
                  <a:srgbClr val="FF0000"/>
                </a:solidFill>
              </a:rPr>
              <a:t>56</a:t>
            </a:r>
            <a:r>
              <a:rPr lang="en-US" sz="3600"/>
              <a:t> : 20</a:t>
            </a:r>
          </a:p>
        </p:txBody>
      </p:sp>
      <p:pic>
        <p:nvPicPr>
          <p:cNvPr id="19496" name="Picture 23" descr="蜜蜂2_副本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478213" y="2936875"/>
            <a:ext cx="588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7" name="Picture 24" descr="03058"/>
          <p:cNvPicPr>
            <a:picLocks noChangeAspect="1" noChangeArrowheads="1"/>
          </p:cNvPicPr>
          <p:nvPr/>
        </p:nvPicPr>
        <p:blipFill>
          <a:blip r:embed="rId12" cstate="email">
            <a:lum bright="6000"/>
          </a:blip>
          <a:srcRect/>
          <a:stretch>
            <a:fillRect/>
          </a:stretch>
        </p:blipFill>
        <p:spPr bwMode="auto">
          <a:xfrm>
            <a:off x="4545013" y="3038475"/>
            <a:ext cx="920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8" name="Rectangle 42"/>
          <p:cNvSpPr>
            <a:spLocks noChangeArrowheads="1"/>
          </p:cNvSpPr>
          <p:nvPr/>
        </p:nvSpPr>
        <p:spPr bwMode="auto">
          <a:xfrm>
            <a:off x="323850" y="5734050"/>
            <a:ext cx="720725" cy="1050925"/>
          </a:xfrm>
          <a:prstGeom prst="rect">
            <a:avLst/>
          </a:prstGeom>
          <a:solidFill>
            <a:srgbClr val="FF66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zh-CN" altLang="en-US"/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1187450" y="5734050"/>
            <a:ext cx="720725" cy="1123950"/>
          </a:xfrm>
          <a:prstGeom prst="rect">
            <a:avLst/>
          </a:prstGeom>
          <a:solidFill>
            <a:srgbClr val="FFCC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zh-CN" altLang="en-US"/>
          </a:p>
        </p:txBody>
      </p:sp>
      <p:sp>
        <p:nvSpPr>
          <p:cNvPr id="19500" name="Rectangle 44"/>
          <p:cNvSpPr>
            <a:spLocks noChangeArrowheads="1"/>
          </p:cNvSpPr>
          <p:nvPr/>
        </p:nvSpPr>
        <p:spPr bwMode="auto">
          <a:xfrm>
            <a:off x="2124075" y="6021388"/>
            <a:ext cx="719138" cy="83661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C 0.00886 -0.02338 0.01858 -0.04537 0.03056 -0.06667 C 0.03403 -0.07292 0.03889 -0.08079 0.04445 -0.08333 C 0.04896 -0.09236 0.04531 -0.0868 0.05417 -0.09444 C 0.05834 -0.09815 0.06667 -0.10555 0.06667 -0.10555 C 0.07309 -0.11852 0.08559 -0.11759 0.09584 -0.12222 C 0.1757 -0.12014 0.21285 -0.11898 0.30139 -0.12037 C 0.32136 -0.12708 0.33993 -0.14213 0.35417 -0.16111 C 0.3592 -0.16782 0.36163 -0.17708 0.36528 -0.18518 C 0.36979 -0.19514 0.36858 -0.19005 0.37361 -0.19815 C 0.37882 -0.20648 0.38386 -0.21574 0.38889 -0.22407 C 0.39097 -0.22755 0.39254 -0.23148 0.39445 -0.23518 C 0.40191 -0.25023 0.42188 -0.26204 0.43472 -0.26481 C 0.44323 -0.26944 0.45209 -0.27199 0.46111 -0.27407 C 0.47865 -0.27338 0.49636 -0.27384 0.51389 -0.27222 C 0.52101 -0.27153 0.52761 -0.26782 0.53472 -0.26667 C 0.54653 -0.26134 0.56146 -0.26227 0.57361 -0.26111 C 0.58316 -0.25694 0.59115 -0.25486 0.60139 -0.2537 C 0.61893 -0.25162 0.61806 -0.25926 0.61806 -0.24815 " pathEditMode="relative" rAng="0" ptsTypes="ffffffffffffffffffA">
                                      <p:cBhvr>
                                        <p:cTn id="17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3.7037E-7 C 0.0033 -0.03056 0.00174 -0.06412 0.0125 -0.09259 C 0.01511 -0.10995 0.02205 -0.12153 0.02778 -0.13704 C 0.03316 -0.15139 0.03855 -0.16505 0.04584 -0.17778 C 0.04775 -0.18796 0.05452 -0.19375 0.05973 -0.20185 C 0.06858 -0.21574 0.07049 -0.22107 0.07917 -0.23148 C 0.09601 -0.25162 0.07657 -0.22732 0.09306 -0.24445 C 0.10261 -0.2544 0.09619 -0.25486 0.11112 -0.26482 C 0.11546 -0.26783 0.12171 -0.27153 0.125 -0.27593 C 0.12744 -0.27917 0.13004 -0.28333 0.13334 -0.28519 C 0.1408 -0.28935 0.15035 -0.29005 0.15834 -0.29259 C 0.17171 -0.29676 0.18386 -0.3044 0.19723 -0.30741 C 0.21962 -0.32014 0.19549 -0.30764 0.21528 -0.31482 C 0.22639 -0.31875 0.23577 -0.32708 0.24723 -0.32963 C 0.26303 -0.34653 0.28403 -0.36343 0.29723 -0.38333 C 0.30365 -0.39306 0.30556 -0.40556 0.3125 -0.41482 C 0.31424 -0.42662 0.32049 -0.43542 0.325 -0.4463 C 0.3316 -0.46227 0.33889 -0.47593 0.34723 -0.49074 C 0.34983 -0.49537 0.36459 -0.50787 0.36667 -0.50926 C 0.37188 -0.51273 0.37657 -0.51736 0.38195 -0.52037 C 0.39775 -0.5294 0.41667 -0.53148 0.43334 -0.53333 C 0.46424 -0.5537 0.52622 -0.54745 0.55278 -0.54792 C 0.56007 -0.54977 0.56632 -0.55347 0.57362 -0.55556 C 0.57987 -0.55972 0.58855 -0.56482 0.59445 -0.57037 C 0.6007 -0.57639 0.59619 -0.57593 0.6 -0.57593 " pathEditMode="relative" rAng="0" ptsTypes="ffffffffffffffffffffffffA">
                                      <p:cBhvr>
                                        <p:cTn id="66" dur="20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5.18519E-6 C -0.02274 -0.0611 -0.00122 -0.00092 -0.00399 -0.18703 C -0.00486 -0.24791 -0.03247 -0.32615 -0.07761 -0.34629 C -0.08316 -0.35207 -0.08854 -0.35601 -0.09445 -0.3611 C -0.09913 -0.37059 -0.11077 -0.37684 -0.11788 -0.38332 C -0.12327 -0.38795 -0.12813 -0.39351 -0.13333 -0.39814 C -0.14688 -0.40971 -0.14531 -0.40601 -0.15538 -0.41851 C -0.16337 -0.42823 -0.17795 -0.44837 -0.18316 -0.4611 C -0.1875 -0.47152 -0.19097 -0.48587 -0.19844 -0.49258 C -0.21059 -0.5192 -0.22882 -0.53957 -0.25 -0.55346 C -0.25938 -0.55994 -0.2559 -0.55531 -0.26389 -0.55925 C -0.29097 -0.57291 -0.31702 -0.58564 -0.34583 -0.59258 C -0.35729 -0.59536 -0.3691 -0.59721 -0.38038 -0.59999 C -0.3842 -0.60092 -0.38767 -0.60369 -0.39149 -0.60369 C -0.42153 -0.60369 -0.45174 -0.60369 -0.48177 -0.60369 " pathEditMode="relative" rAng="0" ptsTypes="ffffffffffffffA">
                                      <p:cBhvr>
                                        <p:cTn id="68" dur="20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9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92593E-6 C -0.0033 -0.00879 -0.00642 -0.01736 -0.00972 -0.02592 C -0.01181 -0.03171 -0.01285 -0.03888 -0.01528 -0.04444 C -0.02049 -0.05648 -0.02674 -0.06782 -0.03194 -0.07962 C -0.03802 -0.09328 -0.04288 -0.10717 -0.05139 -0.11851 C -0.05434 -0.13055 -0.05035 -0.11782 -0.05694 -0.12777 C -0.06285 -0.13657 -0.06753 -0.14745 -0.07222 -0.1574 C -0.08646 -0.18773 -0.10052 -0.21782 -0.1125 -0.24999 C -0.11684 -0.278 -0.13038 -0.30532 -0.13906 -0.33148 C -0.14392 -0.34675 -0.14948 -0.36226 -0.15417 -0.37777 C -0.15642 -0.38541 -0.15816 -0.39467 -0.16111 -0.40185 C -0.16267 -0.40578 -0.1658 -0.40879 -0.16667 -0.41296 C -0.16788 -0.41805 -0.16997 -0.42523 -0.17222 -0.42962 C -0.18212 -0.44861 -0.19323 -0.46111 -0.20694 -0.47407 C -0.21528 -0.48194 -0.22378 -0.49143 -0.23194 -0.49999 C -0.23455 -0.50277 -0.23854 -0.50185 -0.24167 -0.5037 C -0.25451 -0.51111 -0.26806 -0.51805 -0.28194 -0.52037 C -0.28924 -0.52523 -0.29323 -0.52615 -0.30139 -0.52777 C -0.31128 -0.53217 -0.3217 -0.53611 -0.33194 -0.53888 C -0.33906 -0.54513 -0.3441 -0.54722 -0.35278 -0.54999 C -0.36059 -0.55254 -0.36684 -0.55902 -0.375 -0.56111 C -0.38212 -0.56597 -0.38108 -0.56967 -0.38906 -0.57222 C -0.39705 -0.57939 -0.40538 -0.58518 -0.41389 -0.59074 C -0.41944 -0.59444 -0.42344 -0.5993 -0.42917 -0.60185 C -0.43993 -0.6162 -0.45451 -0.62037 -0.46944 -0.62037 " pathEditMode="relative" rAng="0" ptsTypes="ffffffffffffffffffffffffA">
                                      <p:cBhvr>
                                        <p:cTn id="83" dur="20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6.2963E-6 C 0.00277 -0.00556 0.00381 -0.01158 0.00694 -0.01667 C 0.01093 -0.02315 0.01544 -0.02894 0.01944 -0.03519 C 0.02048 -0.03681 0.021 -0.03936 0.02222 -0.04075 C 0.03194 -0.05209 0.04357 -0.05996 0.05277 -0.07223 C 0.05729 -0.07825 0.06006 -0.08426 0.06527 -0.08889 C 0.07951 -0.12061 0.11024 -0.14376 0.1361 -0.15371 C 0.14531 -0.16181 0.15659 -0.1669 0.16666 -0.17223 C 0.17413 -0.17616 0.17951 -0.18311 0.1861 -0.18889 C 0.1934 -0.19538 0.19548 -0.19954 0.20277 -0.20926 C 0.20468 -0.21181 0.20833 -0.21667 0.20833 -0.21667 C 0.21215 -0.22917 0.21388 -0.24237 0.21944 -0.25371 C 0.2243 -0.27987 0.22308 -0.30672 0.22638 -0.33334 C 0.2276 -0.35394 0.22916 -0.37223 0.2361 -0.39075 C 0.24409 -0.46482 0.28402 -0.5051 0.3361 -0.52593 C 0.35503 -0.54491 0.37586 -0.55417 0.3986 -0.56297 C 0.41805 -0.57061 0.43715 -0.57871 0.45694 -0.58519 C 0.46718 -0.58866 0.47569 -0.59422 0.4861 -0.5963 C 0.4934 -0.60116 0.50069 -0.60255 0.50833 -0.60556 C 0.52083 -0.61065 0.53159 -0.61343 0.54444 -0.61667 C 0.55381 -0.61899 0.56284 -0.62362 0.57222 -0.62593 C 0.59218 -0.63079 0.61354 -0.63403 0.63194 -0.6463 C 0.63489 -0.65232 0.63298 -0.65186 0.6361 -0.65186 " pathEditMode="relative" rAng="0" ptsTypes="ffffffffffffffffffffffA">
                                      <p:cBhvr>
                                        <p:cTn id="85" dur="20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9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C -0.00608 -0.01227 -0.0118 -0.02986 -0.02083 -0.03889 C -0.0243 -0.04236 -0.0283 -0.04514 -0.03194 -0.04815 C -0.03507 -0.05069 -0.03715 -0.05509 -0.04028 -0.05741 C -0.04288 -0.05926 -0.04601 -0.05949 -0.04861 -0.06111 C -0.05434 -0.06458 -0.06024 -0.0713 -0.06528 -0.07593 C -0.08212 -0.09143 -0.09618 -0.11181 -0.11389 -0.12593 C -0.125 -0.1456 -0.13993 -0.15856 -0.15 -0.17963 C -0.1566 -0.19306 -0.15851 -0.20972 -0.16406 -0.22407 C -0.16823 -0.25255 -0.16545 -0.29028 -0.15694 -0.31852 C -0.15173 -0.33611 -0.15173 -0.3287 -0.14861 -0.34444 C -0.14653 -0.35579 -0.14444 -0.36667 -0.14184 -0.37778 C -0.14028 -0.3838 -0.1375 -0.3963 -0.1375 -0.3963 C -0.13802 -0.4044 -0.13785 -0.4125 -0.13889 -0.42037 C -0.13993 -0.42731 -0.14792 -0.4331 -0.15139 -0.43704 C -0.16163 -0.44861 -0.17066 -0.45718 -0.18212 -0.46667 C -0.18455 -0.46875 -0.18663 -0.47153 -0.18889 -0.47407 C -0.19045 -0.47569 -0.19149 -0.47824 -0.19305 -0.47963 C -0.19896 -0.48495 -0.20226 -0.48518 -0.20833 -0.48889 C -0.22083 -0.49653 -0.23333 -0.50347 -0.24583 -0.51111 C -0.26684 -0.52384 -0.28837 -0.53634 -0.30972 -0.54815 C -0.31996 -0.55393 -0.32864 -0.56296 -0.33889 -0.56852 C -0.34792 -0.58056 -0.33715 -0.56829 -0.35 -0.57593 C -0.35226 -0.57708 -0.35364 -0.57986 -0.35555 -0.58148 C -0.36337 -0.58819 -0.37153 -0.59329 -0.37917 -0.6 C -0.38333 -0.6037 -0.38767 -0.60718 -0.39167 -0.61111 C -0.39948 -0.61898 -0.39184 -0.61481 -0.40139 -0.62222 C -0.4118 -0.63009 -0.42239 -0.63912 -0.43333 -0.6463 C -0.43785 -0.65532 -0.44375 -0.65856 -0.45139 -0.66111 C -0.46024 -0.66898 -0.47049 -0.66829 -0.47917 -0.67593 C -0.48455 -0.67361 -0.48229 -0.67546 -0.48611 -0.67037 " pathEditMode="relative" rAng="0" ptsTypes="ffffffffffffffffffffffffffffffA">
                                      <p:cBhvr>
                                        <p:cTn id="100" dur="20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C -0.00642 -0.03426 -0.00035 -0.06759 0.01389 -0.0963 C 0.01823 -0.10486 0.02049 -0.10347 0.02639 -0.10926 C 0.03437 -0.11736 0.03993 -0.12315 0.05 -0.12593 C 0.06771 -0.13773 0.08611 -0.14213 0.10555 -0.14444 C 0.11858 -0.14792 0.13125 -0.15185 0.14444 -0.1537 C 0.15156 -0.15602 0.16198 -0.1581 0.16805 -0.16296 C 0.1743 -0.16806 0.17899 -0.17361 0.18611 -0.17593 C 0.1993 -0.1875 0.20955 -0.19977 0.22083 -0.21482 C 0.22951 -0.22639 0.23698 -0.25301 0.24167 -0.26852 C 0.24271 -0.27917 0.24323 -0.28982 0.24583 -0.3 C 0.24635 -0.34074 0.24635 -0.38148 0.24722 -0.42222 C 0.24792 -0.45903 0.25764 -0.48634 0.27222 -0.51667 C 0.27639 -0.52523 0.28385 -0.54167 0.29028 -0.54444 C 0.29601 -0.54699 0.29792 -0.55185 0.30278 -0.55556 C 0.30712 -0.5588 0.31233 -0.55972 0.31667 -0.56296 C 0.32604 -0.57014 0.33003 -0.575 0.34028 -0.57778 C 0.34913 -0.58357 0.35833 -0.58681 0.36805 -0.58889 C 0.3783 -0.59583 0.38889 -0.59699 0.4 -0.6 C 0.40781 -0.60694 0.41858 -0.60764 0.42778 -0.60926 C 0.44549 -0.61713 0.43594 -0.61435 0.45694 -0.61667 C 0.46302 -0.62199 0.46632 -0.62199 0.47361 -0.62407 C 0.48646 -0.62778 0.49809 -0.63634 0.51111 -0.63889 C 0.52378 -0.64444 0.53698 -0.64745 0.55 -0.65185 C 0.55382 -0.65532 0.55868 -0.65579 0.5625 -0.65926 C 0.56389 -0.66042 0.5651 -0.66204 0.56667 -0.66296 C 0.57292 -0.66644 0.57101 -0.66296 0.57639 -0.66667 C 0.57882 -0.66829 0.5809 -0.6706 0.58333 -0.67222 " pathEditMode="relative" rAng="0" ptsTypes="fffffffffffffffffffffffffffA">
                                      <p:cBhvr>
                                        <p:cTn id="102" dur="20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00"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0" grpId="1" autoUpdateAnimBg="0"/>
      <p:bldP spid="19461" grpId="0" autoUpdateAnimBg="0"/>
      <p:bldP spid="19461" grpId="1" autoUpdateAnimBg="0"/>
      <p:bldP spid="19463" grpId="0" autoUpdateAnimBg="0"/>
      <p:bldP spid="19464" grpId="0" autoUpdateAnimBg="0"/>
      <p:bldP spid="1948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三、自主练习</a:t>
            </a:r>
            <a:r>
              <a:rPr lang="zh-CN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</a:p>
        </p:txBody>
      </p:sp>
      <p:pic>
        <p:nvPicPr>
          <p:cNvPr id="20483" name="Picture 19" descr="C:\Documents and Settings\pub\Desktop\新ppt\返回首页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11"/>
          <p:cNvSpPr>
            <a:spLocks noChangeArrowheads="1"/>
          </p:cNvSpPr>
          <p:nvPr/>
        </p:nvSpPr>
        <p:spPr bwMode="auto">
          <a:xfrm>
            <a:off x="971550" y="1412875"/>
            <a:ext cx="633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latin typeface="Arial" panose="020B0604020202020204" pitchFamily="34" charset="0"/>
              </a:rPr>
              <a:t>5.</a:t>
            </a:r>
            <a:r>
              <a:rPr lang="zh-CN" altLang="en-US" dirty="0">
                <a:latin typeface="Arial" panose="020B0604020202020204" pitchFamily="34" charset="0"/>
              </a:rPr>
              <a:t>根据                                     </a:t>
            </a:r>
            <a:r>
              <a:rPr lang="zh-CN" altLang="en-US" dirty="0"/>
              <a:t>写出</a:t>
            </a:r>
            <a:r>
              <a:rPr lang="zh-CN" altLang="en-US" dirty="0">
                <a:latin typeface="Arial" panose="020B0604020202020204" pitchFamily="34" charset="0"/>
              </a:rPr>
              <a:t>比例</a:t>
            </a:r>
            <a:r>
              <a:rPr lang="zh-CN" altLang="en-US" dirty="0" smtClean="0">
                <a:latin typeface="Arial" panose="020B0604020202020204" pitchFamily="34" charset="0"/>
              </a:rPr>
              <a:t>。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85" name="AutoShape 15"/>
          <p:cNvSpPr>
            <a:spLocks noChangeArrowheads="1"/>
          </p:cNvSpPr>
          <p:nvPr/>
        </p:nvSpPr>
        <p:spPr bwMode="auto">
          <a:xfrm>
            <a:off x="2058988" y="1460500"/>
            <a:ext cx="433387" cy="431800"/>
          </a:xfrm>
          <a:prstGeom prst="flowChartConnector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/>
              <a:t>5</a:t>
            </a:r>
          </a:p>
        </p:txBody>
      </p:sp>
      <p:sp>
        <p:nvSpPr>
          <p:cNvPr id="20486" name="AutoShape 16"/>
          <p:cNvSpPr>
            <a:spLocks noChangeArrowheads="1"/>
          </p:cNvSpPr>
          <p:nvPr/>
        </p:nvSpPr>
        <p:spPr bwMode="auto">
          <a:xfrm>
            <a:off x="2854325" y="1466850"/>
            <a:ext cx="431800" cy="431800"/>
          </a:xfrm>
          <a:prstGeom prst="flowChartConnector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/>
              <a:t>6</a:t>
            </a:r>
          </a:p>
        </p:txBody>
      </p:sp>
      <p:sp>
        <p:nvSpPr>
          <p:cNvPr id="20487" name="AutoShape 17"/>
          <p:cNvSpPr>
            <a:spLocks noChangeArrowheads="1"/>
          </p:cNvSpPr>
          <p:nvPr/>
        </p:nvSpPr>
        <p:spPr bwMode="auto">
          <a:xfrm>
            <a:off x="3660775" y="1468438"/>
            <a:ext cx="433388" cy="431800"/>
          </a:xfrm>
          <a:prstGeom prst="flowChartConnector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/>
              <a:t>3</a:t>
            </a:r>
          </a:p>
        </p:txBody>
      </p:sp>
      <p:sp>
        <p:nvSpPr>
          <p:cNvPr id="20488" name="AutoShape 18"/>
          <p:cNvSpPr>
            <a:spLocks noChangeArrowheads="1"/>
          </p:cNvSpPr>
          <p:nvPr/>
        </p:nvSpPr>
        <p:spPr bwMode="auto">
          <a:xfrm>
            <a:off x="4498975" y="1458913"/>
            <a:ext cx="431800" cy="431800"/>
          </a:xfrm>
          <a:prstGeom prst="flowChartConnector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ym typeface="Arial" panose="020B0604020202020204" pitchFamily="34" charset="0"/>
              </a:rPr>
              <a:t>10</a:t>
            </a:r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2301875" y="1404938"/>
            <a:ext cx="642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>
                <a:latin typeface="Arial" panose="020B0604020202020204" pitchFamily="34" charset="0"/>
              </a:rPr>
              <a:t> </a:t>
            </a:r>
            <a:r>
              <a:rPr lang="en-US" sz="2800" b="0"/>
              <a:t>×</a:t>
            </a:r>
            <a:endParaRPr lang="zh-CN" altLang="en-US" sz="2800" b="0">
              <a:latin typeface="Arial" panose="020B0604020202020204" pitchFamily="34" charset="0"/>
            </a:endParaRPr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3143250" y="1428750"/>
            <a:ext cx="642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800" b="0"/>
              <a:t>=</a:t>
            </a:r>
            <a:r>
              <a:rPr lang="zh-CN" altLang="en-US" sz="2800" b="0"/>
              <a:t>      </a:t>
            </a:r>
            <a:endParaRPr lang="zh-CN" altLang="en-US" sz="2800" b="0">
              <a:latin typeface="Arial" panose="020B0604020202020204" pitchFamily="34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929063" y="1381125"/>
            <a:ext cx="642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>
                <a:latin typeface="Arial" panose="020B0604020202020204" pitchFamily="34" charset="0"/>
              </a:rPr>
              <a:t> </a:t>
            </a:r>
            <a:r>
              <a:rPr lang="en-US" sz="2800" b="0"/>
              <a:t>×</a:t>
            </a:r>
            <a:endParaRPr lang="zh-CN" altLang="en-US" sz="2800" b="0">
              <a:latin typeface="Arial" panose="020B0604020202020204" pitchFamily="34" charset="0"/>
            </a:endParaRPr>
          </a:p>
        </p:txBody>
      </p:sp>
      <p:sp>
        <p:nvSpPr>
          <p:cNvPr id="20492" name="AutoShape 19"/>
          <p:cNvSpPr>
            <a:spLocks noChangeArrowheads="1"/>
          </p:cNvSpPr>
          <p:nvPr/>
        </p:nvSpPr>
        <p:spPr bwMode="auto">
          <a:xfrm>
            <a:off x="2057400" y="1470025"/>
            <a:ext cx="433388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493" name="AutoShape 20"/>
          <p:cNvSpPr>
            <a:spLocks noChangeArrowheads="1"/>
          </p:cNvSpPr>
          <p:nvPr/>
        </p:nvSpPr>
        <p:spPr bwMode="auto">
          <a:xfrm>
            <a:off x="2857500" y="1470025"/>
            <a:ext cx="431800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</a:rPr>
              <a:t>6</a:t>
            </a:r>
            <a:endParaRPr lang="en-US" altLang="zh-CN" sz="1800" b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4" name="AutoShape 21"/>
          <p:cNvSpPr>
            <a:spLocks noChangeArrowheads="1"/>
          </p:cNvSpPr>
          <p:nvPr/>
        </p:nvSpPr>
        <p:spPr bwMode="auto">
          <a:xfrm>
            <a:off x="3657600" y="1466850"/>
            <a:ext cx="431800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</a:rPr>
              <a:t>3</a:t>
            </a:r>
            <a:endParaRPr lang="en-US" altLang="zh-CN" sz="1800" b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5" name="AutoShape 22"/>
          <p:cNvSpPr>
            <a:spLocks noChangeArrowheads="1"/>
          </p:cNvSpPr>
          <p:nvPr/>
        </p:nvSpPr>
        <p:spPr bwMode="auto">
          <a:xfrm>
            <a:off x="4500563" y="1458913"/>
            <a:ext cx="433387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  <a:sym typeface="Arial" panose="020B0604020202020204" pitchFamily="34" charset="0"/>
              </a:rPr>
              <a:t>10</a:t>
            </a:r>
            <a:endParaRPr lang="en-US" altLang="zh-CN" sz="1800" b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6" name="Rectangle 11"/>
          <p:cNvSpPr>
            <a:spLocks noChangeArrowheads="1"/>
          </p:cNvSpPr>
          <p:nvPr/>
        </p:nvSpPr>
        <p:spPr bwMode="auto">
          <a:xfrm>
            <a:off x="2371725" y="2538413"/>
            <a:ext cx="221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>
                <a:sym typeface="Wingdings" panose="05000000000000000000" pitchFamily="2" charset="2"/>
              </a:rPr>
              <a:t> :    =    :</a:t>
            </a:r>
            <a:endParaRPr lang="zh-CN" altLang="en-US"/>
          </a:p>
        </p:txBody>
      </p:sp>
      <p:sp>
        <p:nvSpPr>
          <p:cNvPr id="20497" name="AutoShape 19"/>
          <p:cNvSpPr>
            <a:spLocks noChangeArrowheads="1"/>
          </p:cNvSpPr>
          <p:nvPr/>
        </p:nvSpPr>
        <p:spPr bwMode="auto">
          <a:xfrm>
            <a:off x="2057400" y="2541588"/>
            <a:ext cx="433388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498" name="AutoShape 20"/>
          <p:cNvSpPr>
            <a:spLocks noChangeArrowheads="1"/>
          </p:cNvSpPr>
          <p:nvPr/>
        </p:nvSpPr>
        <p:spPr bwMode="auto">
          <a:xfrm>
            <a:off x="4500563" y="2554288"/>
            <a:ext cx="431800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</a:rPr>
              <a:t>6</a:t>
            </a:r>
            <a:endParaRPr lang="en-US" altLang="zh-CN" sz="1800" b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9" name="AutoShape 21"/>
          <p:cNvSpPr>
            <a:spLocks noChangeArrowheads="1"/>
          </p:cNvSpPr>
          <p:nvPr/>
        </p:nvSpPr>
        <p:spPr bwMode="auto">
          <a:xfrm>
            <a:off x="2840038" y="2554288"/>
            <a:ext cx="431800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</a:rPr>
              <a:t>3</a:t>
            </a:r>
            <a:endParaRPr lang="en-US" altLang="zh-CN" sz="1800" b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0" name="AutoShape 22"/>
          <p:cNvSpPr>
            <a:spLocks noChangeArrowheads="1"/>
          </p:cNvSpPr>
          <p:nvPr/>
        </p:nvSpPr>
        <p:spPr bwMode="auto">
          <a:xfrm>
            <a:off x="3624263" y="2557463"/>
            <a:ext cx="433387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  <a:sym typeface="Arial" panose="020B0604020202020204" pitchFamily="34" charset="0"/>
              </a:rPr>
              <a:t>10</a:t>
            </a:r>
            <a:endParaRPr lang="en-US" altLang="zh-CN" sz="1800" b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1" name="Rectangle 11"/>
          <p:cNvSpPr>
            <a:spLocks noChangeArrowheads="1"/>
          </p:cNvSpPr>
          <p:nvPr/>
        </p:nvSpPr>
        <p:spPr bwMode="auto">
          <a:xfrm>
            <a:off x="1284288" y="2552700"/>
            <a:ext cx="2214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>
                <a:sym typeface="Wingdings" panose="05000000000000000000" pitchFamily="2" charset="2"/>
              </a:rPr>
              <a:t> :    =     :</a:t>
            </a:r>
            <a:endParaRPr lang="zh-CN" altLang="en-US"/>
          </a:p>
        </p:txBody>
      </p:sp>
      <p:sp>
        <p:nvSpPr>
          <p:cNvPr id="20502" name="AutoShape 19"/>
          <p:cNvSpPr>
            <a:spLocks noChangeArrowheads="1"/>
          </p:cNvSpPr>
          <p:nvPr/>
        </p:nvSpPr>
        <p:spPr bwMode="auto">
          <a:xfrm>
            <a:off x="1035050" y="2554288"/>
            <a:ext cx="433388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503" name="AutoShape 20"/>
          <p:cNvSpPr>
            <a:spLocks noChangeArrowheads="1"/>
          </p:cNvSpPr>
          <p:nvPr/>
        </p:nvSpPr>
        <p:spPr bwMode="auto">
          <a:xfrm>
            <a:off x="3414713" y="2568575"/>
            <a:ext cx="431800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</a:rPr>
              <a:t>6</a:t>
            </a:r>
            <a:endParaRPr lang="en-US" altLang="zh-CN" sz="1800" b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4" name="AutoShape 21"/>
          <p:cNvSpPr>
            <a:spLocks noChangeArrowheads="1"/>
          </p:cNvSpPr>
          <p:nvPr/>
        </p:nvSpPr>
        <p:spPr bwMode="auto">
          <a:xfrm>
            <a:off x="1754188" y="2568575"/>
            <a:ext cx="431800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</a:rPr>
              <a:t>3</a:t>
            </a:r>
            <a:endParaRPr lang="en-US" altLang="zh-CN" sz="1800" b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5" name="AutoShape 22"/>
          <p:cNvSpPr>
            <a:spLocks noChangeArrowheads="1"/>
          </p:cNvSpPr>
          <p:nvPr/>
        </p:nvSpPr>
        <p:spPr bwMode="auto">
          <a:xfrm>
            <a:off x="2566988" y="2571750"/>
            <a:ext cx="433387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  <a:sym typeface="Arial" panose="020B0604020202020204" pitchFamily="34" charset="0"/>
              </a:rPr>
              <a:t>10</a:t>
            </a:r>
            <a:endParaRPr lang="en-US" altLang="zh-CN" sz="1800" b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6" name="Rectangle 11"/>
          <p:cNvSpPr>
            <a:spLocks noChangeArrowheads="1"/>
          </p:cNvSpPr>
          <p:nvPr/>
        </p:nvSpPr>
        <p:spPr bwMode="auto">
          <a:xfrm>
            <a:off x="1277938" y="2565400"/>
            <a:ext cx="2214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>
                <a:sym typeface="Wingdings" panose="05000000000000000000" pitchFamily="2" charset="2"/>
              </a:rPr>
              <a:t> :    =     :</a:t>
            </a:r>
            <a:endParaRPr lang="zh-CN" altLang="en-US"/>
          </a:p>
        </p:txBody>
      </p:sp>
      <p:sp>
        <p:nvSpPr>
          <p:cNvPr id="20507" name="AutoShape 19"/>
          <p:cNvSpPr>
            <a:spLocks noChangeArrowheads="1"/>
          </p:cNvSpPr>
          <p:nvPr/>
        </p:nvSpPr>
        <p:spPr bwMode="auto">
          <a:xfrm>
            <a:off x="1028700" y="2571750"/>
            <a:ext cx="433388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508" name="AutoShape 20"/>
          <p:cNvSpPr>
            <a:spLocks noChangeArrowheads="1"/>
          </p:cNvSpPr>
          <p:nvPr/>
        </p:nvSpPr>
        <p:spPr bwMode="auto">
          <a:xfrm>
            <a:off x="3408363" y="2584450"/>
            <a:ext cx="431800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</a:rPr>
              <a:t>6</a:t>
            </a:r>
            <a:endParaRPr lang="en-US" altLang="zh-CN" sz="1800" b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9" name="AutoShape 21"/>
          <p:cNvSpPr>
            <a:spLocks noChangeArrowheads="1"/>
          </p:cNvSpPr>
          <p:nvPr/>
        </p:nvSpPr>
        <p:spPr bwMode="auto">
          <a:xfrm>
            <a:off x="1747838" y="2584450"/>
            <a:ext cx="431800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</a:rPr>
              <a:t>3</a:t>
            </a:r>
            <a:endParaRPr lang="en-US" altLang="zh-CN" sz="1800" b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0" name="AutoShape 22"/>
          <p:cNvSpPr>
            <a:spLocks noChangeArrowheads="1"/>
          </p:cNvSpPr>
          <p:nvPr/>
        </p:nvSpPr>
        <p:spPr bwMode="auto">
          <a:xfrm>
            <a:off x="2560638" y="2587625"/>
            <a:ext cx="433387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  <a:sym typeface="Arial" panose="020B0604020202020204" pitchFamily="34" charset="0"/>
              </a:rPr>
              <a:t>10</a:t>
            </a:r>
            <a:endParaRPr lang="en-US" altLang="zh-CN" sz="1800" b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1" name="Rectangle 11"/>
          <p:cNvSpPr>
            <a:spLocks noChangeArrowheads="1"/>
          </p:cNvSpPr>
          <p:nvPr/>
        </p:nvSpPr>
        <p:spPr bwMode="auto">
          <a:xfrm>
            <a:off x="1196975" y="2565400"/>
            <a:ext cx="221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>
                <a:sym typeface="Wingdings" panose="05000000000000000000" pitchFamily="2" charset="2"/>
              </a:rPr>
              <a:t>  :  =    :</a:t>
            </a:r>
            <a:endParaRPr lang="zh-CN" altLang="en-US"/>
          </a:p>
        </p:txBody>
      </p:sp>
      <p:sp>
        <p:nvSpPr>
          <p:cNvPr id="20512" name="AutoShape 19"/>
          <p:cNvSpPr>
            <a:spLocks noChangeArrowheads="1"/>
          </p:cNvSpPr>
          <p:nvPr/>
        </p:nvSpPr>
        <p:spPr bwMode="auto">
          <a:xfrm>
            <a:off x="1028700" y="2571750"/>
            <a:ext cx="433388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513" name="AutoShape 20"/>
          <p:cNvSpPr>
            <a:spLocks noChangeArrowheads="1"/>
          </p:cNvSpPr>
          <p:nvPr/>
        </p:nvSpPr>
        <p:spPr bwMode="auto">
          <a:xfrm>
            <a:off x="3408363" y="2584450"/>
            <a:ext cx="431800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</a:rPr>
              <a:t>6</a:t>
            </a:r>
            <a:endParaRPr lang="en-US" altLang="zh-CN" sz="1800" b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4" name="AutoShape 21"/>
          <p:cNvSpPr>
            <a:spLocks noChangeArrowheads="1"/>
          </p:cNvSpPr>
          <p:nvPr/>
        </p:nvSpPr>
        <p:spPr bwMode="auto">
          <a:xfrm>
            <a:off x="1747838" y="2584450"/>
            <a:ext cx="431800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</a:rPr>
              <a:t>3</a:t>
            </a:r>
            <a:endParaRPr lang="en-US" altLang="zh-CN" sz="1800" b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5" name="AutoShape 22"/>
          <p:cNvSpPr>
            <a:spLocks noChangeArrowheads="1"/>
          </p:cNvSpPr>
          <p:nvPr/>
        </p:nvSpPr>
        <p:spPr bwMode="auto">
          <a:xfrm>
            <a:off x="2560638" y="2587625"/>
            <a:ext cx="433387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  <a:sym typeface="Arial" panose="020B0604020202020204" pitchFamily="34" charset="0"/>
              </a:rPr>
              <a:t>10</a:t>
            </a:r>
            <a:endParaRPr lang="en-US" altLang="zh-CN" sz="1800" b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6" name="Rectangle 11"/>
          <p:cNvSpPr>
            <a:spLocks noChangeArrowheads="1"/>
          </p:cNvSpPr>
          <p:nvPr/>
        </p:nvSpPr>
        <p:spPr bwMode="auto">
          <a:xfrm>
            <a:off x="1277938" y="4003675"/>
            <a:ext cx="2214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>
                <a:sym typeface="Wingdings" panose="05000000000000000000" pitchFamily="2" charset="2"/>
              </a:rPr>
              <a:t> :    =     :</a:t>
            </a:r>
            <a:endParaRPr lang="zh-CN" altLang="en-US"/>
          </a:p>
        </p:txBody>
      </p:sp>
      <p:sp>
        <p:nvSpPr>
          <p:cNvPr id="20517" name="AutoShape 19"/>
          <p:cNvSpPr>
            <a:spLocks noChangeArrowheads="1"/>
          </p:cNvSpPr>
          <p:nvPr/>
        </p:nvSpPr>
        <p:spPr bwMode="auto">
          <a:xfrm>
            <a:off x="1035050" y="4021138"/>
            <a:ext cx="433388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518" name="AutoShape 20"/>
          <p:cNvSpPr>
            <a:spLocks noChangeArrowheads="1"/>
          </p:cNvSpPr>
          <p:nvPr/>
        </p:nvSpPr>
        <p:spPr bwMode="auto">
          <a:xfrm>
            <a:off x="3408363" y="4021138"/>
            <a:ext cx="431800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</a:rPr>
              <a:t>6</a:t>
            </a:r>
            <a:endParaRPr lang="en-US" altLang="zh-CN" sz="1800" b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9" name="AutoShape 21"/>
          <p:cNvSpPr>
            <a:spLocks noChangeArrowheads="1"/>
          </p:cNvSpPr>
          <p:nvPr/>
        </p:nvSpPr>
        <p:spPr bwMode="auto">
          <a:xfrm>
            <a:off x="1747838" y="4021138"/>
            <a:ext cx="431800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</a:rPr>
              <a:t>3</a:t>
            </a:r>
            <a:endParaRPr lang="en-US" altLang="zh-CN" sz="1800" b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0" name="AutoShape 22"/>
          <p:cNvSpPr>
            <a:spLocks noChangeArrowheads="1"/>
          </p:cNvSpPr>
          <p:nvPr/>
        </p:nvSpPr>
        <p:spPr bwMode="auto">
          <a:xfrm>
            <a:off x="2574925" y="4024313"/>
            <a:ext cx="433388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  <a:sym typeface="Arial" panose="020B0604020202020204" pitchFamily="34" charset="0"/>
              </a:rPr>
              <a:t>10</a:t>
            </a:r>
            <a:endParaRPr lang="en-US" altLang="zh-CN" sz="1800" b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1" name="Rectangle 11"/>
          <p:cNvSpPr>
            <a:spLocks noChangeArrowheads="1"/>
          </p:cNvSpPr>
          <p:nvPr/>
        </p:nvSpPr>
        <p:spPr bwMode="auto">
          <a:xfrm>
            <a:off x="1279525" y="2540000"/>
            <a:ext cx="221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>
                <a:sym typeface="Wingdings" panose="05000000000000000000" pitchFamily="2" charset="2"/>
              </a:rPr>
              <a:t> :   =    :</a:t>
            </a:r>
            <a:endParaRPr lang="zh-CN" altLang="en-US"/>
          </a:p>
        </p:txBody>
      </p:sp>
      <p:sp>
        <p:nvSpPr>
          <p:cNvPr id="20522" name="AutoShape 19"/>
          <p:cNvSpPr>
            <a:spLocks noChangeArrowheads="1"/>
          </p:cNvSpPr>
          <p:nvPr/>
        </p:nvSpPr>
        <p:spPr bwMode="auto">
          <a:xfrm>
            <a:off x="1035050" y="2565400"/>
            <a:ext cx="433388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523" name="AutoShape 20"/>
          <p:cNvSpPr>
            <a:spLocks noChangeArrowheads="1"/>
          </p:cNvSpPr>
          <p:nvPr/>
        </p:nvSpPr>
        <p:spPr bwMode="auto">
          <a:xfrm>
            <a:off x="3408363" y="2578100"/>
            <a:ext cx="431800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</a:rPr>
              <a:t>6</a:t>
            </a:r>
            <a:endParaRPr lang="en-US" altLang="zh-CN" sz="1800" b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4" name="AutoShape 21"/>
          <p:cNvSpPr>
            <a:spLocks noChangeArrowheads="1"/>
          </p:cNvSpPr>
          <p:nvPr/>
        </p:nvSpPr>
        <p:spPr bwMode="auto">
          <a:xfrm>
            <a:off x="1747838" y="2578100"/>
            <a:ext cx="431800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</a:rPr>
              <a:t>3</a:t>
            </a:r>
            <a:endParaRPr lang="en-US" altLang="zh-CN" sz="1800" b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5" name="AutoShape 22"/>
          <p:cNvSpPr>
            <a:spLocks noChangeArrowheads="1"/>
          </p:cNvSpPr>
          <p:nvPr/>
        </p:nvSpPr>
        <p:spPr bwMode="auto">
          <a:xfrm>
            <a:off x="2560638" y="2581275"/>
            <a:ext cx="433387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  <a:sym typeface="Arial" panose="020B0604020202020204" pitchFamily="34" charset="0"/>
              </a:rPr>
              <a:t>10</a:t>
            </a:r>
            <a:endParaRPr lang="en-US" altLang="zh-CN" sz="1800" b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6" name="Rectangle 11"/>
          <p:cNvSpPr>
            <a:spLocks noChangeArrowheads="1"/>
          </p:cNvSpPr>
          <p:nvPr/>
        </p:nvSpPr>
        <p:spPr bwMode="auto">
          <a:xfrm>
            <a:off x="1279525" y="4783138"/>
            <a:ext cx="221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>
                <a:sym typeface="Wingdings" panose="05000000000000000000" pitchFamily="2" charset="2"/>
              </a:rPr>
              <a:t> :    =     :</a:t>
            </a:r>
            <a:endParaRPr lang="zh-CN" altLang="en-US"/>
          </a:p>
        </p:txBody>
      </p:sp>
      <p:sp>
        <p:nvSpPr>
          <p:cNvPr id="20527" name="AutoShape 19"/>
          <p:cNvSpPr>
            <a:spLocks noChangeArrowheads="1"/>
          </p:cNvSpPr>
          <p:nvPr/>
        </p:nvSpPr>
        <p:spPr bwMode="auto">
          <a:xfrm>
            <a:off x="1035050" y="4786313"/>
            <a:ext cx="433388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528" name="AutoShape 20"/>
          <p:cNvSpPr>
            <a:spLocks noChangeArrowheads="1"/>
          </p:cNvSpPr>
          <p:nvPr/>
        </p:nvSpPr>
        <p:spPr bwMode="auto">
          <a:xfrm>
            <a:off x="3408363" y="4799013"/>
            <a:ext cx="431800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</a:rPr>
              <a:t>6</a:t>
            </a:r>
            <a:endParaRPr lang="en-US" altLang="zh-CN" sz="1800" b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9" name="AutoShape 21"/>
          <p:cNvSpPr>
            <a:spLocks noChangeArrowheads="1"/>
          </p:cNvSpPr>
          <p:nvPr/>
        </p:nvSpPr>
        <p:spPr bwMode="auto">
          <a:xfrm>
            <a:off x="1747838" y="4799013"/>
            <a:ext cx="431800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</a:rPr>
              <a:t>3</a:t>
            </a:r>
            <a:endParaRPr lang="en-US" altLang="zh-CN" sz="1800" b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30" name="AutoShape 22"/>
          <p:cNvSpPr>
            <a:spLocks noChangeArrowheads="1"/>
          </p:cNvSpPr>
          <p:nvPr/>
        </p:nvSpPr>
        <p:spPr bwMode="auto">
          <a:xfrm>
            <a:off x="2560638" y="4802188"/>
            <a:ext cx="433387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800" b="0">
                <a:solidFill>
                  <a:srgbClr val="FF0000"/>
                </a:solidFill>
                <a:sym typeface="Arial" panose="020B0604020202020204" pitchFamily="34" charset="0"/>
              </a:rPr>
              <a:t>10</a:t>
            </a:r>
            <a:endParaRPr lang="en-US" altLang="zh-CN" sz="1800" b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31" name="Rectangle 11"/>
          <p:cNvSpPr>
            <a:spLocks noChangeArrowheads="1"/>
          </p:cNvSpPr>
          <p:nvPr/>
        </p:nvSpPr>
        <p:spPr bwMode="auto">
          <a:xfrm>
            <a:off x="5392738" y="2582863"/>
            <a:ext cx="2214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>
                <a:sym typeface="Wingdings" panose="05000000000000000000" pitchFamily="2" charset="2"/>
              </a:rPr>
              <a:t> :    =    :</a:t>
            </a:r>
            <a:endParaRPr lang="zh-CN" altLang="en-US"/>
          </a:p>
        </p:txBody>
      </p:sp>
      <p:sp>
        <p:nvSpPr>
          <p:cNvPr id="20532" name="AutoShape 19"/>
          <p:cNvSpPr>
            <a:spLocks noChangeArrowheads="1"/>
          </p:cNvSpPr>
          <p:nvPr/>
        </p:nvSpPr>
        <p:spPr bwMode="auto">
          <a:xfrm>
            <a:off x="5078413" y="2586038"/>
            <a:ext cx="433387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2800" b="0">
                <a:solidFill>
                  <a:srgbClr val="FF0000"/>
                </a:solidFill>
              </a:rPr>
              <a:t>10</a:t>
            </a:r>
            <a:endParaRPr lang="zh-CN" altLang="en-US" sz="2800" b="0">
              <a:solidFill>
                <a:srgbClr val="FF0000"/>
              </a:solidFill>
            </a:endParaRPr>
          </a:p>
        </p:txBody>
      </p:sp>
      <p:sp>
        <p:nvSpPr>
          <p:cNvPr id="20533" name="AutoShape 20"/>
          <p:cNvSpPr>
            <a:spLocks noChangeArrowheads="1"/>
          </p:cNvSpPr>
          <p:nvPr/>
        </p:nvSpPr>
        <p:spPr bwMode="auto">
          <a:xfrm>
            <a:off x="7389813" y="2598738"/>
            <a:ext cx="431800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2800" b="0">
                <a:solidFill>
                  <a:srgbClr val="FF0000"/>
                </a:solidFill>
              </a:rPr>
              <a:t>3</a:t>
            </a:r>
            <a:endParaRPr lang="zh-CN" altLang="en-US" sz="2800" b="0">
              <a:solidFill>
                <a:srgbClr val="FF0000"/>
              </a:solidFill>
            </a:endParaRPr>
          </a:p>
        </p:txBody>
      </p:sp>
      <p:sp>
        <p:nvSpPr>
          <p:cNvPr id="20534" name="AutoShape 21"/>
          <p:cNvSpPr>
            <a:spLocks noChangeArrowheads="1"/>
          </p:cNvSpPr>
          <p:nvPr/>
        </p:nvSpPr>
        <p:spPr bwMode="auto">
          <a:xfrm>
            <a:off x="5861050" y="2598738"/>
            <a:ext cx="431800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2800" b="0">
                <a:solidFill>
                  <a:srgbClr val="FF0000"/>
                </a:solidFill>
              </a:rPr>
              <a:t>6</a:t>
            </a:r>
            <a:endParaRPr lang="zh-CN" altLang="en-US" sz="2800" b="0">
              <a:solidFill>
                <a:srgbClr val="FF0000"/>
              </a:solidFill>
            </a:endParaRPr>
          </a:p>
        </p:txBody>
      </p:sp>
      <p:sp>
        <p:nvSpPr>
          <p:cNvPr id="20535" name="AutoShape 22"/>
          <p:cNvSpPr>
            <a:spLocks noChangeArrowheads="1"/>
          </p:cNvSpPr>
          <p:nvPr/>
        </p:nvSpPr>
        <p:spPr bwMode="auto">
          <a:xfrm>
            <a:off x="6645275" y="2601913"/>
            <a:ext cx="433388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2800" b="0">
                <a:solidFill>
                  <a:srgbClr val="FF0000"/>
                </a:solidFill>
                <a:sym typeface="Arial" panose="020B0604020202020204" pitchFamily="34" charset="0"/>
              </a:rPr>
              <a:t>5</a:t>
            </a:r>
            <a:endParaRPr lang="zh-CN" altLang="en-US" sz="2800" b="0">
              <a:solidFill>
                <a:srgbClr val="FF0000"/>
              </a:solidFill>
            </a:endParaRPr>
          </a:p>
        </p:txBody>
      </p:sp>
      <p:sp>
        <p:nvSpPr>
          <p:cNvPr id="20536" name="Rectangle 11"/>
          <p:cNvSpPr>
            <a:spLocks noChangeArrowheads="1"/>
          </p:cNvSpPr>
          <p:nvPr/>
        </p:nvSpPr>
        <p:spPr bwMode="auto">
          <a:xfrm>
            <a:off x="5395913" y="3309938"/>
            <a:ext cx="2214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>
                <a:sym typeface="Wingdings" panose="05000000000000000000" pitchFamily="2" charset="2"/>
              </a:rPr>
              <a:t> :    =    :</a:t>
            </a:r>
            <a:endParaRPr lang="zh-CN" altLang="en-US"/>
          </a:p>
        </p:txBody>
      </p:sp>
      <p:sp>
        <p:nvSpPr>
          <p:cNvPr id="20537" name="AutoShape 19"/>
          <p:cNvSpPr>
            <a:spLocks noChangeArrowheads="1"/>
          </p:cNvSpPr>
          <p:nvPr/>
        </p:nvSpPr>
        <p:spPr bwMode="auto">
          <a:xfrm>
            <a:off x="5081588" y="3313113"/>
            <a:ext cx="433387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2800" b="0">
                <a:solidFill>
                  <a:srgbClr val="FF0000"/>
                </a:solidFill>
              </a:rPr>
              <a:t>3</a:t>
            </a:r>
            <a:endParaRPr lang="zh-CN" altLang="en-US" sz="2800" b="0">
              <a:solidFill>
                <a:srgbClr val="FF0000"/>
              </a:solidFill>
            </a:endParaRPr>
          </a:p>
        </p:txBody>
      </p:sp>
      <p:sp>
        <p:nvSpPr>
          <p:cNvPr id="20538" name="AutoShape 20"/>
          <p:cNvSpPr>
            <a:spLocks noChangeArrowheads="1"/>
          </p:cNvSpPr>
          <p:nvPr/>
        </p:nvSpPr>
        <p:spPr bwMode="auto">
          <a:xfrm>
            <a:off x="7392988" y="3325813"/>
            <a:ext cx="431800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2800" b="0">
                <a:solidFill>
                  <a:srgbClr val="FF0000"/>
                </a:solidFill>
              </a:rPr>
              <a:t>10</a:t>
            </a:r>
            <a:endParaRPr lang="zh-CN" altLang="en-US" sz="2800" b="0">
              <a:solidFill>
                <a:srgbClr val="FF0000"/>
              </a:solidFill>
            </a:endParaRPr>
          </a:p>
        </p:txBody>
      </p:sp>
      <p:sp>
        <p:nvSpPr>
          <p:cNvPr id="20539" name="AutoShape 21"/>
          <p:cNvSpPr>
            <a:spLocks noChangeArrowheads="1"/>
          </p:cNvSpPr>
          <p:nvPr/>
        </p:nvSpPr>
        <p:spPr bwMode="auto">
          <a:xfrm>
            <a:off x="5864225" y="3325813"/>
            <a:ext cx="431800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2800" b="0">
                <a:solidFill>
                  <a:srgbClr val="FF0000"/>
                </a:solidFill>
              </a:rPr>
              <a:t>6</a:t>
            </a:r>
            <a:endParaRPr lang="zh-CN" altLang="en-US" sz="2800" b="0">
              <a:solidFill>
                <a:srgbClr val="FF0000"/>
              </a:solidFill>
            </a:endParaRPr>
          </a:p>
        </p:txBody>
      </p:sp>
      <p:sp>
        <p:nvSpPr>
          <p:cNvPr id="20540" name="AutoShape 22"/>
          <p:cNvSpPr>
            <a:spLocks noChangeArrowheads="1"/>
          </p:cNvSpPr>
          <p:nvPr/>
        </p:nvSpPr>
        <p:spPr bwMode="auto">
          <a:xfrm>
            <a:off x="6648450" y="3328988"/>
            <a:ext cx="433388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2800" b="0">
                <a:solidFill>
                  <a:srgbClr val="FF0000"/>
                </a:solidFill>
                <a:sym typeface="Arial" panose="020B0604020202020204" pitchFamily="34" charset="0"/>
              </a:rPr>
              <a:t>5</a:t>
            </a:r>
            <a:endParaRPr lang="zh-CN" altLang="en-US" sz="1800" b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41" name="Rectangle 11"/>
          <p:cNvSpPr>
            <a:spLocks noChangeArrowheads="1"/>
          </p:cNvSpPr>
          <p:nvPr/>
        </p:nvSpPr>
        <p:spPr bwMode="auto">
          <a:xfrm>
            <a:off x="5383213" y="4038600"/>
            <a:ext cx="2214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>
                <a:sym typeface="Wingdings" panose="05000000000000000000" pitchFamily="2" charset="2"/>
              </a:rPr>
              <a:t> :    =    :</a:t>
            </a:r>
            <a:endParaRPr lang="zh-CN" altLang="en-US"/>
          </a:p>
        </p:txBody>
      </p:sp>
      <p:sp>
        <p:nvSpPr>
          <p:cNvPr id="20542" name="AutoShape 19"/>
          <p:cNvSpPr>
            <a:spLocks noChangeArrowheads="1"/>
          </p:cNvSpPr>
          <p:nvPr/>
        </p:nvSpPr>
        <p:spPr bwMode="auto">
          <a:xfrm>
            <a:off x="5068888" y="4041775"/>
            <a:ext cx="433387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2800" b="0">
                <a:solidFill>
                  <a:srgbClr val="FF0000"/>
                </a:solidFill>
              </a:rPr>
              <a:t>10</a:t>
            </a:r>
            <a:endParaRPr lang="zh-CN" altLang="en-US" sz="2800" b="0">
              <a:solidFill>
                <a:srgbClr val="FF0000"/>
              </a:solidFill>
            </a:endParaRPr>
          </a:p>
        </p:txBody>
      </p:sp>
      <p:sp>
        <p:nvSpPr>
          <p:cNvPr id="20543" name="AutoShape 20"/>
          <p:cNvSpPr>
            <a:spLocks noChangeArrowheads="1"/>
          </p:cNvSpPr>
          <p:nvPr/>
        </p:nvSpPr>
        <p:spPr bwMode="auto">
          <a:xfrm>
            <a:off x="7380288" y="4054475"/>
            <a:ext cx="431800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2800" b="0">
                <a:solidFill>
                  <a:srgbClr val="FF0000"/>
                </a:solidFill>
              </a:rPr>
              <a:t>3</a:t>
            </a:r>
            <a:endParaRPr lang="zh-CN" altLang="en-US" sz="2800" b="0">
              <a:solidFill>
                <a:srgbClr val="FF0000"/>
              </a:solidFill>
            </a:endParaRPr>
          </a:p>
        </p:txBody>
      </p:sp>
      <p:sp>
        <p:nvSpPr>
          <p:cNvPr id="20544" name="AutoShape 21"/>
          <p:cNvSpPr>
            <a:spLocks noChangeArrowheads="1"/>
          </p:cNvSpPr>
          <p:nvPr/>
        </p:nvSpPr>
        <p:spPr bwMode="auto">
          <a:xfrm>
            <a:off x="5851525" y="4054475"/>
            <a:ext cx="431800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2800" b="0">
                <a:solidFill>
                  <a:srgbClr val="FF0000"/>
                </a:solidFill>
              </a:rPr>
              <a:t>5</a:t>
            </a:r>
            <a:endParaRPr lang="zh-CN" altLang="en-US" sz="2800" b="0">
              <a:solidFill>
                <a:srgbClr val="FF0000"/>
              </a:solidFill>
            </a:endParaRPr>
          </a:p>
        </p:txBody>
      </p:sp>
      <p:sp>
        <p:nvSpPr>
          <p:cNvPr id="20545" name="AutoShape 22"/>
          <p:cNvSpPr>
            <a:spLocks noChangeArrowheads="1"/>
          </p:cNvSpPr>
          <p:nvPr/>
        </p:nvSpPr>
        <p:spPr bwMode="auto">
          <a:xfrm>
            <a:off x="6635750" y="4057650"/>
            <a:ext cx="433388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2800" b="0">
                <a:solidFill>
                  <a:srgbClr val="FF0000"/>
                </a:solidFill>
                <a:sym typeface="Arial" panose="020B0604020202020204" pitchFamily="34" charset="0"/>
              </a:rPr>
              <a:t>6</a:t>
            </a:r>
            <a:endParaRPr lang="zh-CN" altLang="en-US" sz="2800" b="0">
              <a:solidFill>
                <a:srgbClr val="FF0000"/>
              </a:solidFill>
            </a:endParaRPr>
          </a:p>
        </p:txBody>
      </p:sp>
      <p:sp>
        <p:nvSpPr>
          <p:cNvPr id="20546" name="Rectangle 11"/>
          <p:cNvSpPr>
            <a:spLocks noChangeArrowheads="1"/>
          </p:cNvSpPr>
          <p:nvPr/>
        </p:nvSpPr>
        <p:spPr bwMode="auto">
          <a:xfrm>
            <a:off x="5383213" y="4797425"/>
            <a:ext cx="2214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>
                <a:sym typeface="Wingdings" panose="05000000000000000000" pitchFamily="2" charset="2"/>
              </a:rPr>
              <a:t> :    =    :</a:t>
            </a:r>
            <a:endParaRPr lang="zh-CN" altLang="en-US"/>
          </a:p>
        </p:txBody>
      </p:sp>
      <p:sp>
        <p:nvSpPr>
          <p:cNvPr id="20547" name="AutoShape 19"/>
          <p:cNvSpPr>
            <a:spLocks noChangeArrowheads="1"/>
          </p:cNvSpPr>
          <p:nvPr/>
        </p:nvSpPr>
        <p:spPr bwMode="auto">
          <a:xfrm>
            <a:off x="5068888" y="4800600"/>
            <a:ext cx="433387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2800" b="0">
                <a:solidFill>
                  <a:srgbClr val="FF0000"/>
                </a:solidFill>
              </a:rPr>
              <a:t>6</a:t>
            </a:r>
            <a:endParaRPr lang="zh-CN" altLang="en-US" sz="2800" b="0">
              <a:solidFill>
                <a:srgbClr val="FF0000"/>
              </a:solidFill>
            </a:endParaRPr>
          </a:p>
        </p:txBody>
      </p:sp>
      <p:sp>
        <p:nvSpPr>
          <p:cNvPr id="20548" name="AutoShape 20"/>
          <p:cNvSpPr>
            <a:spLocks noChangeArrowheads="1"/>
          </p:cNvSpPr>
          <p:nvPr/>
        </p:nvSpPr>
        <p:spPr bwMode="auto">
          <a:xfrm>
            <a:off x="7380288" y="4813300"/>
            <a:ext cx="431800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2800" b="0">
                <a:solidFill>
                  <a:srgbClr val="FF0000"/>
                </a:solidFill>
              </a:rPr>
              <a:t>5</a:t>
            </a:r>
            <a:endParaRPr lang="zh-CN" altLang="en-US" sz="1800" b="0">
              <a:solidFill>
                <a:srgbClr val="FF0000"/>
              </a:solidFill>
            </a:endParaRPr>
          </a:p>
        </p:txBody>
      </p:sp>
      <p:sp>
        <p:nvSpPr>
          <p:cNvPr id="20549" name="AutoShape 21"/>
          <p:cNvSpPr>
            <a:spLocks noChangeArrowheads="1"/>
          </p:cNvSpPr>
          <p:nvPr/>
        </p:nvSpPr>
        <p:spPr bwMode="auto">
          <a:xfrm>
            <a:off x="5851525" y="4813300"/>
            <a:ext cx="431800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2800" b="0">
                <a:solidFill>
                  <a:srgbClr val="FF0000"/>
                </a:solidFill>
              </a:rPr>
              <a:t>10</a:t>
            </a:r>
            <a:endParaRPr lang="zh-CN" altLang="en-US" sz="1800" b="0">
              <a:solidFill>
                <a:srgbClr val="FF0000"/>
              </a:solidFill>
            </a:endParaRPr>
          </a:p>
        </p:txBody>
      </p:sp>
      <p:sp>
        <p:nvSpPr>
          <p:cNvPr id="20550" name="AutoShape 22"/>
          <p:cNvSpPr>
            <a:spLocks noChangeArrowheads="1"/>
          </p:cNvSpPr>
          <p:nvPr/>
        </p:nvSpPr>
        <p:spPr bwMode="auto">
          <a:xfrm>
            <a:off x="6635750" y="4816475"/>
            <a:ext cx="433388" cy="431800"/>
          </a:xfrm>
          <a:prstGeom prst="flowChartConnector">
            <a:avLst/>
          </a:prstGeom>
          <a:solidFill>
            <a:srgbClr val="CCFFFF"/>
          </a:solidFill>
          <a:ln w="222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2800" b="0">
                <a:solidFill>
                  <a:srgbClr val="FF0000"/>
                </a:solidFill>
                <a:sym typeface="Arial" panose="020B0604020202020204" pitchFamily="34" charset="0"/>
              </a:rPr>
              <a:t>3</a:t>
            </a:r>
            <a:endParaRPr lang="zh-CN" altLang="en-US" sz="2800" b="0">
              <a:solidFill>
                <a:srgbClr val="FF0000"/>
              </a:solidFill>
            </a:endParaRPr>
          </a:p>
        </p:txBody>
      </p:sp>
      <p:sp>
        <p:nvSpPr>
          <p:cNvPr id="20551" name="右箭头 136"/>
          <p:cNvSpPr>
            <a:spLocks noChangeArrowheads="1"/>
          </p:cNvSpPr>
          <p:nvPr/>
        </p:nvSpPr>
        <p:spPr bwMode="auto">
          <a:xfrm>
            <a:off x="4081463" y="2744788"/>
            <a:ext cx="500062" cy="142875"/>
          </a:xfrm>
          <a:prstGeom prst="rightArrow">
            <a:avLst>
              <a:gd name="adj1" fmla="val 50000"/>
              <a:gd name="adj2" fmla="val 5000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en-US" sz="18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52" name="右箭头 137"/>
          <p:cNvSpPr>
            <a:spLocks noChangeArrowheads="1"/>
          </p:cNvSpPr>
          <p:nvPr/>
        </p:nvSpPr>
        <p:spPr bwMode="auto">
          <a:xfrm>
            <a:off x="4010025" y="2673350"/>
            <a:ext cx="500063" cy="71438"/>
          </a:xfrm>
          <a:prstGeom prst="rightArrow">
            <a:avLst>
              <a:gd name="adj1" fmla="val 50000"/>
              <a:gd name="adj2" fmla="val 5000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en-US" sz="18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53" name="燕尾形箭头 139"/>
          <p:cNvSpPr>
            <a:spLocks noChangeArrowheads="1"/>
          </p:cNvSpPr>
          <p:nvPr/>
        </p:nvSpPr>
        <p:spPr bwMode="auto">
          <a:xfrm>
            <a:off x="5286375" y="2428875"/>
            <a:ext cx="714375" cy="357188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en-US" sz="18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54" name="环形箭头 140"/>
          <p:cNvSpPr/>
          <p:nvPr/>
        </p:nvSpPr>
        <p:spPr bwMode="auto">
          <a:xfrm>
            <a:off x="6357938" y="2000250"/>
            <a:ext cx="857250" cy="714375"/>
          </a:xfrm>
          <a:custGeom>
            <a:avLst/>
            <a:gdLst>
              <a:gd name="T0" fmla="*/ 44648 w 857250"/>
              <a:gd name="T1" fmla="*/ 357187 h 714375"/>
              <a:gd name="T2" fmla="*/ 44648 w 857250"/>
              <a:gd name="T3" fmla="*/ 357187 h 714375"/>
              <a:gd name="T4" fmla="*/ 428625 w 857250"/>
              <a:gd name="T5" fmla="*/ 44648 h 714375"/>
              <a:gd name="T6" fmla="*/ 789267 w 857250"/>
              <a:gd name="T7" fmla="*/ 249894 h 714375"/>
              <a:gd name="T8" fmla="*/ 828845 w 857250"/>
              <a:gd name="T9" fmla="*/ 249894 h 714375"/>
              <a:gd name="T10" fmla="*/ 767953 w 857250"/>
              <a:gd name="T11" fmla="*/ 357188 h 714375"/>
              <a:gd name="T12" fmla="*/ 650252 w 857250"/>
              <a:gd name="T13" fmla="*/ 249894 h 714375"/>
              <a:gd name="T14" fmla="*/ 687039 w 857250"/>
              <a:gd name="T15" fmla="*/ 249894 h 714375"/>
              <a:gd name="T16" fmla="*/ 687039 w 857250"/>
              <a:gd name="T17" fmla="*/ 249893 h 714375"/>
              <a:gd name="T18" fmla="*/ 428625 w 857250"/>
              <a:gd name="T19" fmla="*/ 133945 h 714375"/>
              <a:gd name="T20" fmla="*/ 133945 w 857250"/>
              <a:gd name="T21" fmla="*/ 357187 h 714375"/>
              <a:gd name="T22" fmla="*/ 44648 w 857250"/>
              <a:gd name="T23" fmla="*/ 357187 h 714375"/>
              <a:gd name="T24" fmla="*/ 157113 w 857250"/>
              <a:gd name="T25" fmla="*/ 136189 h 714375"/>
              <a:gd name="T26" fmla="*/ 700137 w 857250"/>
              <a:gd name="T27" fmla="*/ 578186 h 714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857250" h="714375">
                <a:moveTo>
                  <a:pt x="44648" y="357187"/>
                </a:moveTo>
                <a:lnTo>
                  <a:pt x="44648" y="357187"/>
                </a:lnTo>
                <a:cubicBezTo>
                  <a:pt x="44648" y="184576"/>
                  <a:pt x="216560" y="44648"/>
                  <a:pt x="428625" y="44648"/>
                </a:cubicBezTo>
                <a:cubicBezTo>
                  <a:pt x="589857" y="44648"/>
                  <a:pt x="733917" y="126634"/>
                  <a:pt x="789267" y="249894"/>
                </a:cubicBezTo>
                <a:lnTo>
                  <a:pt x="828845" y="249894"/>
                </a:lnTo>
                <a:lnTo>
                  <a:pt x="767953" y="357188"/>
                </a:lnTo>
                <a:lnTo>
                  <a:pt x="650252" y="249894"/>
                </a:lnTo>
                <a:lnTo>
                  <a:pt x="687039" y="249894"/>
                </a:lnTo>
                <a:lnTo>
                  <a:pt x="687039" y="249893"/>
                </a:lnTo>
                <a:cubicBezTo>
                  <a:pt x="635313" y="178394"/>
                  <a:pt x="536249" y="133945"/>
                  <a:pt x="428625" y="133945"/>
                </a:cubicBezTo>
                <a:cubicBezTo>
                  <a:pt x="265877" y="133945"/>
                  <a:pt x="133945" y="233893"/>
                  <a:pt x="133945" y="357187"/>
                </a:cubicBezTo>
                <a:lnTo>
                  <a:pt x="44648" y="35718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55" name="右箭头 141"/>
          <p:cNvSpPr>
            <a:spLocks noChangeArrowheads="1"/>
          </p:cNvSpPr>
          <p:nvPr/>
        </p:nvSpPr>
        <p:spPr bwMode="auto">
          <a:xfrm>
            <a:off x="4095750" y="2646363"/>
            <a:ext cx="642938" cy="2857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DC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en-US" sz="18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56" name="右箭头 142"/>
          <p:cNvSpPr>
            <a:spLocks noChangeArrowheads="1"/>
          </p:cNvSpPr>
          <p:nvPr/>
        </p:nvSpPr>
        <p:spPr bwMode="auto">
          <a:xfrm>
            <a:off x="4081463" y="3387725"/>
            <a:ext cx="642937" cy="2857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DC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en-US" sz="18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57" name="右箭头 143"/>
          <p:cNvSpPr>
            <a:spLocks noChangeArrowheads="1"/>
          </p:cNvSpPr>
          <p:nvPr/>
        </p:nvSpPr>
        <p:spPr bwMode="auto">
          <a:xfrm>
            <a:off x="4081463" y="4102100"/>
            <a:ext cx="642937" cy="2857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DC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en-US" sz="18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58" name="右箭头 144"/>
          <p:cNvSpPr>
            <a:spLocks noChangeArrowheads="1"/>
          </p:cNvSpPr>
          <p:nvPr/>
        </p:nvSpPr>
        <p:spPr bwMode="auto">
          <a:xfrm>
            <a:off x="4081463" y="4887913"/>
            <a:ext cx="642937" cy="2857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DC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en-US" sz="18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72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956E-6 L 0.17969 0.1595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8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8575E-6 L -0.08906 0.1600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8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5097E-6 L -0.09462 0.1611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8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806 0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806 0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806 0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806 0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806 0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05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05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05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05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05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043 L 0.02465 0.15056 C 0.02986 0.16119 0.0375 0.16721 0.04566 0.16721 C 0.05486 0.16721 0.06215 0.16119 0.06736 0.15056 L 0.09219 0.1043 " pathEditMode="relative" rAng="0" ptsTypes="FffFF">
                                      <p:cBhvr>
                                        <p:cTn id="134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3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10384 L -0.02187 0.15495 C -0.02691 0.16652 -0.03437 0.17299 -0.04201 0.17299 C -0.05087 0.17299 -0.05781 0.16652 -0.06285 0.15495 L -0.08628 0.10384 " pathEditMode="relative" rAng="0" ptsTypes="FffFF">
                                      <p:cBhvr>
                                        <p:cTn id="136" dur="1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1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1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1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1 " pathEditMode="relative" rAng="0" ptsTypes="AA">
                                      <p:cBhvr>
                                        <p:cTn id="157" dur="10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1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92 L 0.07205 0.05759 C 0.08715 0.071 0.10989 0.0784 0.1335 0.0784 C 0.16041 0.0784 0.18194 0.071 0.19705 0.05759 L 0.26927 -0.00092 " pathEditMode="relative" rAng="0" ptsTypes="FffFF">
                                      <p:cBhvr>
                                        <p:cTn id="185" dur="1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4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15 L -0.07135 0.05134 C -0.08629 0.06314 -0.10851 0.06985 -0.13178 0.06985 C -0.15834 0.06985 -0.17952 0.06314 -0.19445 0.05134 L -0.26563 -0.00115 " pathEditMode="relative" rAng="0" ptsTypes="FffFF">
                                      <p:cBhvr>
                                        <p:cTn id="187" dur="10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3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2516 " pathEditMode="relative" rAng="0" ptsTypes="AA">
                                      <p:cBhvr>
                                        <p:cTn id="201" dur="10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251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2516 " pathEditMode="relative" rAng="0" ptsTypes="AA">
                                      <p:cBhvr>
                                        <p:cTn id="205" dur="10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2516 " pathEditMode="relative" rAng="0" ptsTypes="AA">
                                      <p:cBhvr>
                                        <p:cTn id="207" dur="10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2516 " pathEditMode="relative" rAng="0" ptsTypes="AA">
                                      <p:cBhvr>
                                        <p:cTn id="209" dur="10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73821E-6 L 0.02152 0.03446 C 0.02604 0.04232 0.03281 0.04695 0.03975 0.04695 C 0.04774 0.04695 0.05416 0.04232 0.05868 0.03446 L 0.08038 -2.73821E-6 " pathEditMode="relative" rAng="0" ptsTypes="FffFF">
                                      <p:cBhvr>
                                        <p:cTn id="234" dur="10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2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5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555 L -0.02257 0.03423 C -0.02743 0.04325 -0.03455 0.0488 -0.04184 0.0488 C -0.05035 0.0488 -0.05695 0.04325 -0.06163 0.03423 L -0.08403 -0.00555 " pathEditMode="relative" rAng="0" ptsTypes="FffFF">
                                      <p:cBhvr>
                                        <p:cTn id="236" dur="1000" fill="hold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2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73821E-6 L 0.02621 0.03446 C 0.0316 0.04232 0.03993 0.04695 0.04844 0.04695 C 0.05833 0.04695 0.06614 0.04232 0.07153 0.03446 L 0.09792 -2.73821E-6 " pathEditMode="relative" rAng="0" ptsTypes="FffFF">
                                      <p:cBhvr>
                                        <p:cTn id="240" dur="1000" fill="hold"/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2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046 L -0.02274 0.03099 C -0.02812 0.03792 -0.03576 0.04209 -0.04392 0.04209 C -0.05312 0.04209 -0.06041 0.03792 -0.0658 0.03099 L -0.09028 0.00046 " pathEditMode="relative" rAng="0" ptsTypes="FffFF">
                                      <p:cBhvr>
                                        <p:cTn id="242" dur="1000" fill="hold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2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2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2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2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2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2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3" dur="500"/>
                                        <p:tgtEl>
                                          <p:spTgt spid="2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6" dur="500"/>
                                        <p:tgtEl>
                                          <p:spTgt spid="2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9" dur="500"/>
                                        <p:tgtEl>
                                          <p:spTgt spid="2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2" dur="500"/>
                                        <p:tgtEl>
                                          <p:spTgt spid="2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5" dur="500"/>
                                        <p:tgtEl>
                                          <p:spTgt spid="2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4" dur="500"/>
                                        <p:tgtEl>
                                          <p:spTgt spid="2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7" dur="500"/>
                                        <p:tgtEl>
                                          <p:spTgt spid="2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0" dur="5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3" dur="500"/>
                                        <p:tgtEl>
                                          <p:spTgt spid="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6" dur="500"/>
                                        <p:tgtEl>
                                          <p:spTgt spid="2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animBg="1" autoUpdateAnimBg="0"/>
      <p:bldP spid="20492" grpId="1" animBg="1" autoUpdateAnimBg="0"/>
      <p:bldP spid="20492" grpId="2" animBg="1" autoUpdateAnimBg="0"/>
      <p:bldP spid="20493" grpId="0" animBg="1" autoUpdateAnimBg="0"/>
      <p:bldP spid="20493" grpId="1" animBg="1" autoUpdateAnimBg="0"/>
      <p:bldP spid="20493" grpId="2" animBg="1" autoUpdateAnimBg="0"/>
      <p:bldP spid="20494" grpId="0" animBg="1" autoUpdateAnimBg="0"/>
      <p:bldP spid="20494" grpId="1" animBg="1" autoUpdateAnimBg="0"/>
      <p:bldP spid="20494" grpId="2" animBg="1" autoUpdateAnimBg="0"/>
      <p:bldP spid="20495" grpId="0" animBg="1" autoUpdateAnimBg="0"/>
      <p:bldP spid="20495" grpId="1" animBg="1" autoUpdateAnimBg="0"/>
      <p:bldP spid="20495" grpId="2" animBg="1" autoUpdateAnimBg="0"/>
      <p:bldP spid="20496" grpId="0" autoUpdateAnimBg="0"/>
      <p:bldP spid="20496" grpId="1" autoUpdateAnimBg="0"/>
      <p:bldP spid="20496" grpId="2" autoUpdateAnimBg="0"/>
      <p:bldP spid="20497" grpId="0" animBg="1" autoUpdateAnimBg="0"/>
      <p:bldP spid="20497" grpId="1" animBg="1" autoUpdateAnimBg="0"/>
      <p:bldP spid="20497" grpId="2" animBg="1" autoUpdateAnimBg="0"/>
      <p:bldP spid="20497" grpId="3" animBg="1" autoUpdateAnimBg="0"/>
      <p:bldP spid="20498" grpId="0" animBg="1" autoUpdateAnimBg="0"/>
      <p:bldP spid="20498" grpId="1" animBg="1" autoUpdateAnimBg="0"/>
      <p:bldP spid="20498" grpId="2" animBg="1" autoUpdateAnimBg="0"/>
      <p:bldP spid="20498" grpId="3" animBg="1" autoUpdateAnimBg="0"/>
      <p:bldP spid="20499" grpId="0" animBg="1" autoUpdateAnimBg="0"/>
      <p:bldP spid="20499" grpId="1" animBg="1" autoUpdateAnimBg="0"/>
      <p:bldP spid="20499" grpId="2" animBg="1" autoUpdateAnimBg="0"/>
      <p:bldP spid="20499" grpId="3" animBg="1" autoUpdateAnimBg="0"/>
      <p:bldP spid="20500" grpId="0" animBg="1" autoUpdateAnimBg="0"/>
      <p:bldP spid="20500" grpId="1" animBg="1" autoUpdateAnimBg="0"/>
      <p:bldP spid="20500" grpId="2" animBg="1" autoUpdateAnimBg="0"/>
      <p:bldP spid="20500" grpId="3" animBg="1" autoUpdateAnimBg="0"/>
      <p:bldP spid="20506" grpId="0" autoUpdateAnimBg="0"/>
      <p:bldP spid="20506" grpId="1" autoUpdateAnimBg="0"/>
      <p:bldP spid="20506" grpId="2" autoUpdateAnimBg="0"/>
      <p:bldP spid="20507" grpId="0" animBg="1" autoUpdateAnimBg="0"/>
      <p:bldP spid="20507" grpId="1" animBg="1" autoUpdateAnimBg="0"/>
      <p:bldP spid="20507" grpId="2" animBg="1" autoUpdateAnimBg="0"/>
      <p:bldP spid="20508" grpId="0" animBg="1" autoUpdateAnimBg="0"/>
      <p:bldP spid="20508" grpId="1" animBg="1" autoUpdateAnimBg="0"/>
      <p:bldP spid="20508" grpId="2" animBg="1" autoUpdateAnimBg="0"/>
      <p:bldP spid="20509" grpId="0" animBg="1" autoUpdateAnimBg="0"/>
      <p:bldP spid="20509" grpId="1" animBg="1" autoUpdateAnimBg="0"/>
      <p:bldP spid="20509" grpId="2" animBg="1" autoUpdateAnimBg="0"/>
      <p:bldP spid="20509" grpId="3" animBg="1" autoUpdateAnimBg="0"/>
      <p:bldP spid="20510" grpId="0" animBg="1" autoUpdateAnimBg="0"/>
      <p:bldP spid="20510" grpId="1" animBg="1" autoUpdateAnimBg="0"/>
      <p:bldP spid="20510" grpId="2" animBg="1" autoUpdateAnimBg="0"/>
      <p:bldP spid="20510" grpId="3" animBg="1" autoUpdateAnimBg="0"/>
      <p:bldP spid="20511" grpId="0" autoUpdateAnimBg="0"/>
      <p:bldP spid="20511" grpId="1" autoUpdateAnimBg="0"/>
      <p:bldP spid="20511" grpId="2" autoUpdateAnimBg="0"/>
      <p:bldP spid="20512" grpId="0" animBg="1" autoUpdateAnimBg="0"/>
      <p:bldP spid="20512" grpId="1" animBg="1" autoUpdateAnimBg="0"/>
      <p:bldP spid="20512" grpId="2" animBg="1" autoUpdateAnimBg="0"/>
      <p:bldP spid="20513" grpId="0" animBg="1" autoUpdateAnimBg="0"/>
      <p:bldP spid="20513" grpId="1" animBg="1" autoUpdateAnimBg="0"/>
      <p:bldP spid="20513" grpId="2" animBg="1" autoUpdateAnimBg="0"/>
      <p:bldP spid="20514" grpId="0" animBg="1" autoUpdateAnimBg="0"/>
      <p:bldP spid="20514" grpId="1" animBg="1" autoUpdateAnimBg="0"/>
      <p:bldP spid="20514" grpId="2" animBg="1" autoUpdateAnimBg="0"/>
      <p:bldP spid="20515" grpId="0" animBg="1" autoUpdateAnimBg="0"/>
      <p:bldP spid="20515" grpId="1" animBg="1" autoUpdateAnimBg="0"/>
      <p:bldP spid="20515" grpId="2" animBg="1" autoUpdateAnimBg="0"/>
      <p:bldP spid="20516" grpId="0" autoUpdateAnimBg="0"/>
      <p:bldP spid="20517" grpId="0" animBg="1" autoUpdateAnimBg="0"/>
      <p:bldP spid="20517" grpId="1" animBg="1" autoUpdateAnimBg="0"/>
      <p:bldP spid="20518" grpId="0" animBg="1" autoUpdateAnimBg="0"/>
      <p:bldP spid="20518" grpId="1" animBg="1" autoUpdateAnimBg="0"/>
      <p:bldP spid="20519" grpId="0" animBg="1" autoUpdateAnimBg="0"/>
      <p:bldP spid="20520" grpId="0" animBg="1" autoUpdateAnimBg="0"/>
      <p:bldP spid="20521" grpId="0" autoUpdateAnimBg="0"/>
      <p:bldP spid="20521" grpId="1" autoUpdateAnimBg="0"/>
      <p:bldP spid="20521" grpId="2" autoUpdateAnimBg="0"/>
      <p:bldP spid="20522" grpId="0" animBg="1" autoUpdateAnimBg="0"/>
      <p:bldP spid="20522" grpId="1" animBg="1" autoUpdateAnimBg="0"/>
      <p:bldP spid="20522" grpId="2" animBg="1" autoUpdateAnimBg="0"/>
      <p:bldP spid="20523" grpId="0" animBg="1" autoUpdateAnimBg="0"/>
      <p:bldP spid="20523" grpId="1" animBg="1" autoUpdateAnimBg="0"/>
      <p:bldP spid="20523" grpId="2" animBg="1" autoUpdateAnimBg="0"/>
      <p:bldP spid="20524" grpId="0" animBg="1" autoUpdateAnimBg="0"/>
      <p:bldP spid="20524" grpId="1" animBg="1" autoUpdateAnimBg="0"/>
      <p:bldP spid="20524" grpId="2" animBg="1" autoUpdateAnimBg="0"/>
      <p:bldP spid="20525" grpId="0" animBg="1" autoUpdateAnimBg="0"/>
      <p:bldP spid="20525" grpId="1" animBg="1" autoUpdateAnimBg="0"/>
      <p:bldP spid="20525" grpId="2" animBg="1" autoUpdateAnimBg="0"/>
      <p:bldP spid="20526" grpId="0" autoUpdateAnimBg="0"/>
      <p:bldP spid="20527" grpId="0" animBg="1" autoUpdateAnimBg="0"/>
      <p:bldP spid="20527" grpId="1" animBg="1" autoUpdateAnimBg="0"/>
      <p:bldP spid="20528" grpId="0" animBg="1" autoUpdateAnimBg="0"/>
      <p:bldP spid="20528" grpId="1" animBg="1" autoUpdateAnimBg="0"/>
      <p:bldP spid="20529" grpId="0" animBg="1" autoUpdateAnimBg="0"/>
      <p:bldP spid="20529" grpId="1" animBg="1" autoUpdateAnimBg="0"/>
      <p:bldP spid="20530" grpId="0" animBg="1" autoUpdateAnimBg="0"/>
      <p:bldP spid="20530" grpId="1" animBg="1" autoUpdateAnimBg="0"/>
      <p:bldP spid="20531" grpId="0" autoUpdateAnimBg="0"/>
      <p:bldP spid="20532" grpId="0" animBg="1" autoUpdateAnimBg="0"/>
      <p:bldP spid="20533" grpId="0" animBg="1" autoUpdateAnimBg="0"/>
      <p:bldP spid="20534" grpId="0" animBg="1" autoUpdateAnimBg="0"/>
      <p:bldP spid="20535" grpId="0" animBg="1" autoUpdateAnimBg="0"/>
      <p:bldP spid="20536" grpId="0" autoUpdateAnimBg="0"/>
      <p:bldP spid="20537" grpId="0" animBg="1" autoUpdateAnimBg="0"/>
      <p:bldP spid="20538" grpId="0" animBg="1" autoUpdateAnimBg="0"/>
      <p:bldP spid="20539" grpId="0" animBg="1" autoUpdateAnimBg="0"/>
      <p:bldP spid="20540" grpId="0" animBg="1" autoUpdateAnimBg="0"/>
      <p:bldP spid="20541" grpId="0" autoUpdateAnimBg="0"/>
      <p:bldP spid="20542" grpId="0" animBg="1" autoUpdateAnimBg="0"/>
      <p:bldP spid="20543" grpId="0" animBg="1" autoUpdateAnimBg="0"/>
      <p:bldP spid="20544" grpId="0" animBg="1" autoUpdateAnimBg="0"/>
      <p:bldP spid="20545" grpId="0" animBg="1" autoUpdateAnimBg="0"/>
      <p:bldP spid="20546" grpId="0" autoUpdateAnimBg="0"/>
      <p:bldP spid="20547" grpId="0" animBg="1" autoUpdateAnimBg="0"/>
      <p:bldP spid="20548" grpId="0" animBg="1" autoUpdateAnimBg="0"/>
      <p:bldP spid="20549" grpId="0" animBg="1" autoUpdateAnimBg="0"/>
      <p:bldP spid="20550" grpId="0" animBg="1" autoUpdateAnimBg="0"/>
      <p:bldP spid="20555" grpId="0" animBg="1" autoUpdateAnimBg="0"/>
      <p:bldP spid="20556" grpId="0" animBg="1" autoUpdateAnimBg="0"/>
      <p:bldP spid="20557" grpId="0" animBg="1" autoUpdateAnimBg="0"/>
      <p:bldP spid="2055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0"/>
          <p:cNvSpPr txBox="1">
            <a:spLocks noChangeArrowheads="1"/>
          </p:cNvSpPr>
          <p:nvPr/>
        </p:nvSpPr>
        <p:spPr bwMode="auto">
          <a:xfrm>
            <a:off x="539750" y="5392737"/>
            <a:ext cx="72723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20000"/>
              </a:lnSpc>
            </a:pPr>
            <a:r>
              <a:rPr lang="zh-CN" altLang="en-US" dirty="0"/>
              <a:t>从图中，你知道了哪些数学信息？</a:t>
            </a:r>
            <a:endParaRPr lang="en-US" dirty="0"/>
          </a:p>
          <a:p>
            <a:pPr eaLnBrk="1" hangingPunct="1"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4099" name="Text Box 21"/>
          <p:cNvSpPr txBox="1">
            <a:spLocks noChangeArrowheads="1"/>
          </p:cNvSpPr>
          <p:nvPr/>
        </p:nvSpPr>
        <p:spPr bwMode="auto">
          <a:xfrm>
            <a:off x="449263" y="2093913"/>
            <a:ext cx="28273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 marL="914400"/>
            <a:lvl4pPr/>
            <a:lvl5pPr/>
            <a:lvl6pPr/>
            <a:lvl7pPr/>
            <a:lvl8pPr/>
            <a:lvl9pPr/>
          </a:lstStyle>
          <a:p>
            <a:pPr lvl="2" eaLnBrk="1" hangingPunct="1"/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</a:rPr>
              <a:t>   男生志愿者</a:t>
            </a:r>
          </a:p>
          <a:p>
            <a:pPr lvl="2" eaLnBrk="1" hangingPunct="1"/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</a:rPr>
              <a:t>王东 李明 刘刚</a:t>
            </a:r>
          </a:p>
          <a:p>
            <a:pPr lvl="2" eaLnBrk="1" hangingPunct="1"/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</a:rPr>
              <a:t>李亮 丁一 张帅</a:t>
            </a:r>
          </a:p>
          <a:p>
            <a:pPr lvl="2" eaLnBrk="1" hangingPunct="1"/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</a:rPr>
              <a:t>于军 刘平 赵海</a:t>
            </a:r>
          </a:p>
        </p:txBody>
      </p:sp>
      <p:sp>
        <p:nvSpPr>
          <p:cNvPr id="4100" name="Text Box 32"/>
          <p:cNvSpPr txBox="1">
            <a:spLocks noChangeArrowheads="1"/>
          </p:cNvSpPr>
          <p:nvPr/>
        </p:nvSpPr>
        <p:spPr bwMode="auto">
          <a:xfrm>
            <a:off x="468313" y="836613"/>
            <a:ext cx="3240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18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101" name="Rectangle 3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一、情境导入</a:t>
            </a:r>
          </a:p>
        </p:txBody>
      </p:sp>
      <p:sp>
        <p:nvSpPr>
          <p:cNvPr id="4102" name="Text Box 36"/>
          <p:cNvSpPr txBox="1">
            <a:spLocks noChangeArrowheads="1"/>
          </p:cNvSpPr>
          <p:nvPr/>
        </p:nvSpPr>
        <p:spPr bwMode="auto">
          <a:xfrm>
            <a:off x="468313" y="5876925"/>
            <a:ext cx="7532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</a:rPr>
              <a:t>看到这些比例，你能提出什么问题？</a:t>
            </a:r>
          </a:p>
        </p:txBody>
      </p:sp>
      <p:pic>
        <p:nvPicPr>
          <p:cNvPr id="4103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Oval 42"/>
          <p:cNvSpPr>
            <a:spLocks noChangeArrowheads="1"/>
          </p:cNvSpPr>
          <p:nvPr/>
        </p:nvSpPr>
        <p:spPr bwMode="auto">
          <a:xfrm>
            <a:off x="0" y="4221163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 sz="18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105" name="Picture 28" descr="D:\信息窗2副本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900" y="1241425"/>
            <a:ext cx="5959475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 Box 30"/>
          <p:cNvSpPr txBox="1">
            <a:spLocks noChangeArrowheads="1"/>
          </p:cNvSpPr>
          <p:nvPr/>
        </p:nvSpPr>
        <p:spPr bwMode="auto">
          <a:xfrm>
            <a:off x="428625" y="3873500"/>
            <a:ext cx="325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一辆货车两天运输酒</a:t>
            </a:r>
          </a:p>
        </p:txBody>
      </p:sp>
      <p:sp>
        <p:nvSpPr>
          <p:cNvPr id="4107" name="Text Box 30"/>
          <p:cNvSpPr txBox="1">
            <a:spLocks noChangeArrowheads="1"/>
          </p:cNvSpPr>
          <p:nvPr/>
        </p:nvSpPr>
        <p:spPr bwMode="auto">
          <a:xfrm>
            <a:off x="414338" y="4210050"/>
            <a:ext cx="1981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花情况如右表。</a:t>
            </a:r>
          </a:p>
        </p:txBody>
      </p:sp>
      <p:grpSp>
        <p:nvGrpSpPr>
          <p:cNvPr id="4108" name="Group 12"/>
          <p:cNvGrpSpPr/>
          <p:nvPr/>
        </p:nvGrpSpPr>
        <p:grpSpPr bwMode="auto">
          <a:xfrm>
            <a:off x="3825875" y="3654425"/>
            <a:ext cx="2460625" cy="1068388"/>
            <a:chOff x="0" y="0"/>
            <a:chExt cx="3238468" cy="1428800"/>
          </a:xfrm>
        </p:grpSpPr>
        <p:sp>
          <p:nvSpPr>
            <p:cNvPr id="4109" name="矩形 38"/>
            <p:cNvSpPr>
              <a:spLocks noChangeArrowheads="1"/>
            </p:cNvSpPr>
            <p:nvPr/>
          </p:nvSpPr>
          <p:spPr bwMode="auto">
            <a:xfrm>
              <a:off x="0" y="0"/>
              <a:ext cx="3215486" cy="1428800"/>
            </a:xfrm>
            <a:prstGeom prst="rect">
              <a:avLst/>
            </a:prstGeom>
            <a:solidFill>
              <a:srgbClr val="CCECFF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sz="1400" b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4110" name="直接连接符 39"/>
            <p:cNvCxnSpPr>
              <a:cxnSpLocks noChangeShapeType="1"/>
            </p:cNvCxnSpPr>
            <p:nvPr/>
          </p:nvCxnSpPr>
          <p:spPr bwMode="auto">
            <a:xfrm>
              <a:off x="0" y="458575"/>
              <a:ext cx="32154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1" name="直接连接符 40"/>
            <p:cNvCxnSpPr>
              <a:cxnSpLocks noChangeShapeType="1"/>
            </p:cNvCxnSpPr>
            <p:nvPr/>
          </p:nvCxnSpPr>
          <p:spPr bwMode="auto">
            <a:xfrm>
              <a:off x="0" y="957487"/>
              <a:ext cx="32154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2" name="直接连接符 41"/>
            <p:cNvCxnSpPr>
              <a:cxnSpLocks noChangeShapeType="1"/>
            </p:cNvCxnSpPr>
            <p:nvPr/>
          </p:nvCxnSpPr>
          <p:spPr bwMode="auto">
            <a:xfrm rot="5400000">
              <a:off x="786787" y="713355"/>
              <a:ext cx="1428800" cy="20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3" name="直接连接符 42"/>
            <p:cNvCxnSpPr>
              <a:cxnSpLocks noChangeShapeType="1"/>
            </p:cNvCxnSpPr>
            <p:nvPr/>
          </p:nvCxnSpPr>
          <p:spPr bwMode="auto">
            <a:xfrm rot="5400000">
              <a:off x="1643414" y="713355"/>
              <a:ext cx="1428800" cy="20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14" name="Text Box 30"/>
            <p:cNvSpPr txBox="1">
              <a:spLocks noChangeArrowheads="1"/>
            </p:cNvSpPr>
            <p:nvPr/>
          </p:nvSpPr>
          <p:spPr bwMode="auto">
            <a:xfrm>
              <a:off x="62680" y="464944"/>
              <a:ext cx="1418659" cy="462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1400">
                  <a:latin typeface="宋体" panose="02010600030101010101" pitchFamily="2" charset="-122"/>
                  <a:ea typeface="宋体" panose="02010600030101010101" pitchFamily="2" charset="-122"/>
                </a:rPr>
                <a:t>运输次数</a:t>
              </a:r>
            </a:p>
          </p:txBody>
        </p:sp>
        <p:sp>
          <p:nvSpPr>
            <p:cNvPr id="4115" name="Text Box 30"/>
            <p:cNvSpPr txBox="1">
              <a:spLocks noChangeArrowheads="1"/>
            </p:cNvSpPr>
            <p:nvPr/>
          </p:nvSpPr>
          <p:spPr bwMode="auto">
            <a:xfrm>
              <a:off x="0" y="940503"/>
              <a:ext cx="1648485" cy="439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1400">
                  <a:latin typeface="宋体" panose="02010600030101010101" pitchFamily="2" charset="-122"/>
                  <a:ea typeface="宋体" panose="02010600030101010101" pitchFamily="2" charset="-122"/>
                </a:rPr>
                <a:t>运输量（吨）</a:t>
              </a:r>
            </a:p>
          </p:txBody>
        </p:sp>
        <p:sp>
          <p:nvSpPr>
            <p:cNvPr id="4116" name="Text Box 30"/>
            <p:cNvSpPr txBox="1">
              <a:spLocks noChangeArrowheads="1"/>
            </p:cNvSpPr>
            <p:nvPr/>
          </p:nvSpPr>
          <p:spPr bwMode="auto">
            <a:xfrm>
              <a:off x="1452088" y="33968"/>
              <a:ext cx="944379" cy="394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1200">
                  <a:latin typeface="宋体" panose="02010600030101010101" pitchFamily="2" charset="-122"/>
                  <a:ea typeface="宋体" panose="02010600030101010101" pitchFamily="2" charset="-122"/>
                </a:rPr>
                <a:t>第一天</a:t>
              </a:r>
            </a:p>
          </p:txBody>
        </p:sp>
        <p:sp>
          <p:nvSpPr>
            <p:cNvPr id="4117" name="Text Box 30"/>
            <p:cNvSpPr txBox="1">
              <a:spLocks noChangeArrowheads="1"/>
            </p:cNvSpPr>
            <p:nvPr/>
          </p:nvSpPr>
          <p:spPr bwMode="auto">
            <a:xfrm>
              <a:off x="2296179" y="29722"/>
              <a:ext cx="942289" cy="371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1200">
                  <a:latin typeface="宋体" panose="02010600030101010101" pitchFamily="2" charset="-122"/>
                  <a:ea typeface="宋体" panose="02010600030101010101" pitchFamily="2" charset="-122"/>
                </a:rPr>
                <a:t>第二天</a:t>
              </a:r>
            </a:p>
          </p:txBody>
        </p:sp>
        <p:sp>
          <p:nvSpPr>
            <p:cNvPr id="4118" name="Text Box 30"/>
            <p:cNvSpPr txBox="1">
              <a:spLocks noChangeArrowheads="1"/>
            </p:cNvSpPr>
            <p:nvPr/>
          </p:nvSpPr>
          <p:spPr bwMode="auto">
            <a:xfrm>
              <a:off x="1504321" y="490421"/>
              <a:ext cx="1656843" cy="452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>
                  <a:latin typeface="宋体" panose="02010600030101010101" pitchFamily="2" charset="-122"/>
                  <a:ea typeface="宋体" panose="02010600030101010101" pitchFamily="2" charset="-122"/>
                </a:rPr>
                <a:t>3     5</a:t>
              </a:r>
            </a:p>
          </p:txBody>
        </p:sp>
        <p:sp>
          <p:nvSpPr>
            <p:cNvPr id="4119" name="Text Box 30"/>
            <p:cNvSpPr txBox="1">
              <a:spLocks noChangeArrowheads="1"/>
            </p:cNvSpPr>
            <p:nvPr/>
          </p:nvSpPr>
          <p:spPr bwMode="auto">
            <a:xfrm>
              <a:off x="1487606" y="929887"/>
              <a:ext cx="1656843" cy="452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>
                  <a:latin typeface="宋体" panose="02010600030101010101" pitchFamily="2" charset="-122"/>
                  <a:ea typeface="宋体" panose="02010600030101010101" pitchFamily="2" charset="-122"/>
                </a:rPr>
                <a:t>18    30</a:t>
              </a:r>
            </a:p>
          </p:txBody>
        </p:sp>
      </p:grpSp>
      <p:sp>
        <p:nvSpPr>
          <p:cNvPr id="4120" name="矩形 52"/>
          <p:cNvSpPr>
            <a:spLocks noChangeArrowheads="1"/>
          </p:cNvSpPr>
          <p:nvPr/>
        </p:nvSpPr>
        <p:spPr bwMode="auto">
          <a:xfrm>
            <a:off x="5000625" y="4429125"/>
            <a:ext cx="571500" cy="28575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bg1">
                <a:alpha val="0"/>
              </a:schemeClr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 sz="1800" b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121" name="矩形 53"/>
          <p:cNvSpPr>
            <a:spLocks noChangeArrowheads="1"/>
          </p:cNvSpPr>
          <p:nvPr/>
        </p:nvSpPr>
        <p:spPr bwMode="auto">
          <a:xfrm>
            <a:off x="5648325" y="4038600"/>
            <a:ext cx="571500" cy="28575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bg1">
                <a:alpha val="0"/>
              </a:schemeClr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 sz="1800" b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122" name="矩形 54"/>
          <p:cNvSpPr>
            <a:spLocks noChangeArrowheads="1"/>
          </p:cNvSpPr>
          <p:nvPr/>
        </p:nvSpPr>
        <p:spPr bwMode="auto">
          <a:xfrm>
            <a:off x="5572125" y="2786063"/>
            <a:ext cx="571500" cy="28575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bg1">
                <a:alpha val="0"/>
              </a:schemeClr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 sz="1800" b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123" name="矩形 55"/>
          <p:cNvSpPr>
            <a:spLocks noChangeArrowheads="1"/>
          </p:cNvSpPr>
          <p:nvPr/>
        </p:nvSpPr>
        <p:spPr bwMode="auto">
          <a:xfrm>
            <a:off x="5643563" y="4403725"/>
            <a:ext cx="571500" cy="28575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bg1">
                <a:alpha val="0"/>
              </a:schemeClr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 sz="1800" b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4124" name="矩形 5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0650" y="1762125"/>
            <a:ext cx="9921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矩形 5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4363" y="1828800"/>
            <a:ext cx="755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6" name="Text Box 28"/>
          <p:cNvSpPr txBox="1">
            <a:spLocks noChangeArrowheads="1"/>
          </p:cNvSpPr>
          <p:nvPr/>
        </p:nvSpPr>
        <p:spPr bwMode="auto">
          <a:xfrm>
            <a:off x="6383338" y="1200150"/>
            <a:ext cx="2400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dirty="0"/>
              <a:t>第一天运了</a:t>
            </a:r>
            <a:r>
              <a:rPr lang="en-US" dirty="0"/>
              <a:t>3</a:t>
            </a:r>
            <a:r>
              <a:rPr lang="zh-CN" altLang="en-US" dirty="0"/>
              <a:t>次</a:t>
            </a:r>
          </a:p>
        </p:txBody>
      </p:sp>
      <p:sp>
        <p:nvSpPr>
          <p:cNvPr id="4127" name="矩形 59"/>
          <p:cNvSpPr>
            <a:spLocks noChangeArrowheads="1"/>
          </p:cNvSpPr>
          <p:nvPr/>
        </p:nvSpPr>
        <p:spPr bwMode="auto">
          <a:xfrm>
            <a:off x="6715125" y="1714500"/>
            <a:ext cx="2087563" cy="43338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 b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128" name="Text Box 28"/>
          <p:cNvSpPr txBox="1">
            <a:spLocks noChangeArrowheads="1"/>
          </p:cNvSpPr>
          <p:nvPr/>
        </p:nvSpPr>
        <p:spPr bwMode="auto">
          <a:xfrm>
            <a:off x="6357938" y="2357438"/>
            <a:ext cx="2528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dirty="0"/>
              <a:t>第二天运了</a:t>
            </a:r>
            <a:r>
              <a:rPr lang="en-US" dirty="0"/>
              <a:t>5</a:t>
            </a:r>
            <a:r>
              <a:rPr lang="zh-CN" altLang="en-US" dirty="0"/>
              <a:t>次</a:t>
            </a:r>
          </a:p>
        </p:txBody>
      </p:sp>
      <p:sp>
        <p:nvSpPr>
          <p:cNvPr id="4129" name="Text Box 29"/>
          <p:cNvSpPr txBox="1">
            <a:spLocks noChangeArrowheads="1"/>
          </p:cNvSpPr>
          <p:nvPr/>
        </p:nvSpPr>
        <p:spPr bwMode="auto">
          <a:xfrm>
            <a:off x="6286500" y="1685925"/>
            <a:ext cx="1874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dirty="0"/>
              <a:t>共运</a:t>
            </a:r>
            <a:r>
              <a:rPr lang="en-US" dirty="0"/>
              <a:t>18</a:t>
            </a:r>
            <a:r>
              <a:rPr lang="zh-CN" altLang="en-US" dirty="0"/>
              <a:t>吨</a:t>
            </a:r>
          </a:p>
        </p:txBody>
      </p:sp>
      <p:sp>
        <p:nvSpPr>
          <p:cNvPr id="4130" name="Text Box 31"/>
          <p:cNvSpPr txBox="1">
            <a:spLocks noChangeArrowheads="1"/>
          </p:cNvSpPr>
          <p:nvPr/>
        </p:nvSpPr>
        <p:spPr bwMode="auto">
          <a:xfrm>
            <a:off x="6505575" y="2857500"/>
            <a:ext cx="1484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dirty="0"/>
              <a:t>共运</a:t>
            </a:r>
            <a:r>
              <a:rPr lang="en-US" dirty="0"/>
              <a:t>30</a:t>
            </a:r>
            <a:r>
              <a:rPr lang="zh-CN" altLang="en-US" dirty="0"/>
              <a:t>吨</a:t>
            </a:r>
          </a:p>
        </p:txBody>
      </p:sp>
      <p:sp>
        <p:nvSpPr>
          <p:cNvPr id="4131" name="矩形 66"/>
          <p:cNvSpPr>
            <a:spLocks noChangeArrowheads="1"/>
          </p:cNvSpPr>
          <p:nvPr/>
        </p:nvSpPr>
        <p:spPr bwMode="auto">
          <a:xfrm>
            <a:off x="5016500" y="4046538"/>
            <a:ext cx="571500" cy="28575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bg1">
                <a:alpha val="0"/>
              </a:schemeClr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 sz="1800" b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132" name="Text Box 28"/>
          <p:cNvSpPr txBox="1">
            <a:spLocks noChangeArrowheads="1"/>
          </p:cNvSpPr>
          <p:nvPr/>
        </p:nvSpPr>
        <p:spPr bwMode="auto">
          <a:xfrm>
            <a:off x="6300788" y="3543300"/>
            <a:ext cx="360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</a:rPr>
              <a:t>你能写出哪些比例？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1"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8" grpId="1" autoUpdateAnimBg="0"/>
      <p:bldP spid="4126" grpId="0" autoUpdateAnimBg="0"/>
      <p:bldP spid="4128" grpId="0" build="allAtOnce" autoUpdateAnimBg="0"/>
      <p:bldP spid="4132" grpId="0" build="allAtOnce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二、合作探索</a:t>
            </a:r>
          </a:p>
        </p:txBody>
      </p:sp>
      <p:pic>
        <p:nvPicPr>
          <p:cNvPr id="5123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642938" y="2359025"/>
            <a:ext cx="31099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/>
              <a:t>18:3=30:5  </a:t>
            </a:r>
            <a:endParaRPr lang="zh-CN" altLang="en-US" sz="2800" dirty="0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4356100" y="2492375"/>
            <a:ext cx="3109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/>
              <a:t>18:30=3:5  </a:t>
            </a:r>
            <a:endParaRPr lang="zh-CN" altLang="en-US" sz="2800" dirty="0"/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663575" y="4216400"/>
            <a:ext cx="3109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/>
              <a:t>3:18=5:30  </a:t>
            </a:r>
            <a:endParaRPr lang="zh-CN" altLang="en-US" sz="2800" dirty="0"/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4367213" y="4216400"/>
            <a:ext cx="31099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/>
              <a:t>30:18=5:3  </a:t>
            </a:r>
            <a:endParaRPr lang="zh-CN" altLang="en-US" sz="2800" dirty="0"/>
          </a:p>
        </p:txBody>
      </p:sp>
      <p:grpSp>
        <p:nvGrpSpPr>
          <p:cNvPr id="5128" name="Group 28"/>
          <p:cNvGrpSpPr/>
          <p:nvPr/>
        </p:nvGrpSpPr>
        <p:grpSpPr bwMode="auto">
          <a:xfrm>
            <a:off x="5580063" y="1196975"/>
            <a:ext cx="2460625" cy="1068388"/>
            <a:chOff x="0" y="0"/>
            <a:chExt cx="3238468" cy="1428800"/>
          </a:xfrm>
        </p:grpSpPr>
        <p:sp>
          <p:nvSpPr>
            <p:cNvPr id="5129" name="矩形 38"/>
            <p:cNvSpPr>
              <a:spLocks noChangeArrowheads="1"/>
            </p:cNvSpPr>
            <p:nvPr/>
          </p:nvSpPr>
          <p:spPr bwMode="auto">
            <a:xfrm>
              <a:off x="0" y="0"/>
              <a:ext cx="3215486" cy="1428800"/>
            </a:xfrm>
            <a:prstGeom prst="rect">
              <a:avLst/>
            </a:prstGeom>
            <a:solidFill>
              <a:srgbClr val="CCECFF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sz="1400" b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5130" name="直接连接符 39"/>
            <p:cNvCxnSpPr>
              <a:cxnSpLocks noChangeShapeType="1"/>
            </p:cNvCxnSpPr>
            <p:nvPr/>
          </p:nvCxnSpPr>
          <p:spPr bwMode="auto">
            <a:xfrm>
              <a:off x="0" y="458575"/>
              <a:ext cx="32154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1" name="直接连接符 40"/>
            <p:cNvCxnSpPr>
              <a:cxnSpLocks noChangeShapeType="1"/>
            </p:cNvCxnSpPr>
            <p:nvPr/>
          </p:nvCxnSpPr>
          <p:spPr bwMode="auto">
            <a:xfrm>
              <a:off x="0" y="957487"/>
              <a:ext cx="32154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2" name="直接连接符 41"/>
            <p:cNvCxnSpPr>
              <a:cxnSpLocks noChangeShapeType="1"/>
            </p:cNvCxnSpPr>
            <p:nvPr/>
          </p:nvCxnSpPr>
          <p:spPr bwMode="auto">
            <a:xfrm rot="5400000">
              <a:off x="786787" y="713355"/>
              <a:ext cx="1428800" cy="20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3" name="直接连接符 42"/>
            <p:cNvCxnSpPr>
              <a:cxnSpLocks noChangeShapeType="1"/>
            </p:cNvCxnSpPr>
            <p:nvPr/>
          </p:nvCxnSpPr>
          <p:spPr bwMode="auto">
            <a:xfrm rot="5400000">
              <a:off x="1643414" y="713355"/>
              <a:ext cx="1428800" cy="20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34" name="Text Box 30"/>
            <p:cNvSpPr txBox="1">
              <a:spLocks noChangeArrowheads="1"/>
            </p:cNvSpPr>
            <p:nvPr/>
          </p:nvSpPr>
          <p:spPr bwMode="auto">
            <a:xfrm>
              <a:off x="62680" y="464944"/>
              <a:ext cx="1418658" cy="407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1400">
                  <a:latin typeface="宋体" panose="02010600030101010101" pitchFamily="2" charset="-122"/>
                  <a:ea typeface="宋体" panose="02010600030101010101" pitchFamily="2" charset="-122"/>
                </a:rPr>
                <a:t>运输次数</a:t>
              </a:r>
            </a:p>
          </p:txBody>
        </p:sp>
        <p:sp>
          <p:nvSpPr>
            <p:cNvPr id="5135" name="Text Box 30"/>
            <p:cNvSpPr txBox="1">
              <a:spLocks noChangeArrowheads="1"/>
            </p:cNvSpPr>
            <p:nvPr/>
          </p:nvSpPr>
          <p:spPr bwMode="auto">
            <a:xfrm>
              <a:off x="0" y="940503"/>
              <a:ext cx="1648485" cy="407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1400">
                  <a:latin typeface="宋体" panose="02010600030101010101" pitchFamily="2" charset="-122"/>
                  <a:ea typeface="宋体" panose="02010600030101010101" pitchFamily="2" charset="-122"/>
                </a:rPr>
                <a:t>运输量（吨）</a:t>
              </a:r>
            </a:p>
          </p:txBody>
        </p:sp>
        <p:sp>
          <p:nvSpPr>
            <p:cNvPr id="5136" name="Text Box 30"/>
            <p:cNvSpPr txBox="1">
              <a:spLocks noChangeArrowheads="1"/>
            </p:cNvSpPr>
            <p:nvPr/>
          </p:nvSpPr>
          <p:spPr bwMode="auto">
            <a:xfrm>
              <a:off x="1452087" y="33968"/>
              <a:ext cx="944379" cy="367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1200">
                  <a:latin typeface="宋体" panose="02010600030101010101" pitchFamily="2" charset="-122"/>
                  <a:ea typeface="宋体" panose="02010600030101010101" pitchFamily="2" charset="-122"/>
                </a:rPr>
                <a:t>第一天</a:t>
              </a:r>
            </a:p>
          </p:txBody>
        </p:sp>
        <p:sp>
          <p:nvSpPr>
            <p:cNvPr id="5137" name="Text Box 30"/>
            <p:cNvSpPr txBox="1">
              <a:spLocks noChangeArrowheads="1"/>
            </p:cNvSpPr>
            <p:nvPr/>
          </p:nvSpPr>
          <p:spPr bwMode="auto">
            <a:xfrm>
              <a:off x="2296178" y="29722"/>
              <a:ext cx="942290" cy="367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1200">
                  <a:latin typeface="宋体" panose="02010600030101010101" pitchFamily="2" charset="-122"/>
                  <a:ea typeface="宋体" panose="02010600030101010101" pitchFamily="2" charset="-122"/>
                </a:rPr>
                <a:t>第二天</a:t>
              </a:r>
            </a:p>
          </p:txBody>
        </p:sp>
        <p:sp>
          <p:nvSpPr>
            <p:cNvPr id="5138" name="Text Box 30"/>
            <p:cNvSpPr txBox="1">
              <a:spLocks noChangeArrowheads="1"/>
            </p:cNvSpPr>
            <p:nvPr/>
          </p:nvSpPr>
          <p:spPr bwMode="auto">
            <a:xfrm>
              <a:off x="1504321" y="490421"/>
              <a:ext cx="1656843" cy="452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>
                  <a:latin typeface="宋体" panose="02010600030101010101" pitchFamily="2" charset="-122"/>
                  <a:ea typeface="宋体" panose="02010600030101010101" pitchFamily="2" charset="-122"/>
                </a:rPr>
                <a:t>3     5</a:t>
              </a:r>
            </a:p>
          </p:txBody>
        </p:sp>
        <p:sp>
          <p:nvSpPr>
            <p:cNvPr id="5139" name="Text Box 30"/>
            <p:cNvSpPr txBox="1">
              <a:spLocks noChangeArrowheads="1"/>
            </p:cNvSpPr>
            <p:nvPr/>
          </p:nvSpPr>
          <p:spPr bwMode="auto">
            <a:xfrm>
              <a:off x="1487606" y="929887"/>
              <a:ext cx="1656843" cy="452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>
                  <a:latin typeface="宋体" panose="02010600030101010101" pitchFamily="2" charset="-122"/>
                  <a:ea typeface="宋体" panose="02010600030101010101" pitchFamily="2" charset="-122"/>
                </a:rPr>
                <a:t>18    30</a:t>
              </a:r>
            </a:p>
          </p:txBody>
        </p:sp>
      </p:grpSp>
      <p:sp>
        <p:nvSpPr>
          <p:cNvPr id="5140" name="Rectangle 11"/>
          <p:cNvSpPr>
            <a:spLocks noChangeArrowheads="1"/>
          </p:cNvSpPr>
          <p:nvPr/>
        </p:nvSpPr>
        <p:spPr bwMode="auto">
          <a:xfrm>
            <a:off x="1042988" y="1341438"/>
            <a:ext cx="4392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你能写出哪些比例？</a:t>
            </a:r>
          </a:p>
        </p:txBody>
      </p:sp>
      <p:pic>
        <p:nvPicPr>
          <p:cNvPr id="5141" name="Picture 43" descr="1G]2HL]YS)ZT`8_OHVINRV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050" y="1412875"/>
            <a:ext cx="444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34" descr="蓝色按钮">
            <a:hlinkClick r:id="rId5" action="ppaction://hlinksldjump"/>
          </p:cNvPr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8788" y="62642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Text Box 3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15900" y="6035675"/>
            <a:ext cx="658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sz="1200">
                <a:latin typeface="Arial" panose="020B0604020202020204" pitchFamily="34" charset="0"/>
              </a:rPr>
              <a:t>    </a:t>
            </a:r>
            <a:r>
              <a:rPr lang="en-US" sz="1200">
                <a:latin typeface="Arial" panose="020B0604020202020204" pitchFamily="34" charset="0"/>
              </a:rPr>
              <a:t>18:3</a:t>
            </a:r>
          </a:p>
        </p:txBody>
      </p:sp>
      <p:pic>
        <p:nvPicPr>
          <p:cNvPr id="5144" name="Picture 37" descr="蓝色按钮">
            <a:hlinkClick r:id="rId5" action="ppaction://hlinksldjump"/>
          </p:cNvPr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1913" y="623728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5" name="Text Box 3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908175" y="5949950"/>
            <a:ext cx="825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sz="1800">
                <a:latin typeface="Arial" panose="020B0604020202020204" pitchFamily="34" charset="0"/>
              </a:rPr>
              <a:t>    </a:t>
            </a:r>
            <a:r>
              <a:rPr lang="en-US" sz="1200">
                <a:latin typeface="Arial" panose="020B0604020202020204" pitchFamily="34" charset="0"/>
              </a:rPr>
              <a:t>18:30</a:t>
            </a:r>
          </a:p>
        </p:txBody>
      </p:sp>
      <p:pic>
        <p:nvPicPr>
          <p:cNvPr id="5146" name="Picture 40" descr="蓝色按钮">
            <a:hlinkClick r:id="rId8" action="ppaction://hlinksldjump"/>
          </p:cNvPr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95513" y="623728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7" name="Text Box 41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258888" y="6027738"/>
            <a:ext cx="530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sz="1200">
                <a:latin typeface="Arial" panose="020B0604020202020204" pitchFamily="34" charset="0"/>
              </a:rPr>
              <a:t> </a:t>
            </a:r>
            <a:r>
              <a:rPr lang="en-US" sz="1200">
                <a:latin typeface="Arial" panose="020B0604020202020204" pitchFamily="34" charset="0"/>
              </a:rPr>
              <a:t>3:18</a:t>
            </a:r>
          </a:p>
        </p:txBody>
      </p:sp>
      <p:pic>
        <p:nvPicPr>
          <p:cNvPr id="5148" name="Picture 40" descr="蓝色按钮">
            <a:hlinkClick r:id="rId10" action="ppaction://hlinksldjump"/>
          </p:cNvPr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32138" y="623728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9" name="Text Box 41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3059113" y="5999163"/>
            <a:ext cx="614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sz="1200">
                <a:latin typeface="Arial" panose="020B0604020202020204" pitchFamily="34" charset="0"/>
              </a:rPr>
              <a:t> </a:t>
            </a:r>
            <a:r>
              <a:rPr lang="en-US" sz="1200">
                <a:latin typeface="Arial" panose="020B0604020202020204" pitchFamily="34" charset="0"/>
              </a:rPr>
              <a:t>30:18</a:t>
            </a:r>
          </a:p>
        </p:txBody>
      </p:sp>
      <p:sp>
        <p:nvSpPr>
          <p:cNvPr id="5150" name="Rectangle 57"/>
          <p:cNvSpPr>
            <a:spLocks noChangeArrowheads="1"/>
          </p:cNvSpPr>
          <p:nvPr/>
        </p:nvSpPr>
        <p:spPr bwMode="auto">
          <a:xfrm>
            <a:off x="395288" y="6140450"/>
            <a:ext cx="576262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zh-CN" altLang="en-US"/>
          </a:p>
        </p:txBody>
      </p:sp>
      <p:sp>
        <p:nvSpPr>
          <p:cNvPr id="5151" name="Rectangle 58"/>
          <p:cNvSpPr>
            <a:spLocks noChangeArrowheads="1"/>
          </p:cNvSpPr>
          <p:nvPr/>
        </p:nvSpPr>
        <p:spPr bwMode="auto">
          <a:xfrm>
            <a:off x="2339975" y="5013325"/>
            <a:ext cx="576263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zh-CN" altLang="en-US"/>
          </a:p>
        </p:txBody>
      </p:sp>
      <p:sp>
        <p:nvSpPr>
          <p:cNvPr id="5152" name="Rectangle 62"/>
          <p:cNvSpPr>
            <a:spLocks noChangeArrowheads="1"/>
          </p:cNvSpPr>
          <p:nvPr/>
        </p:nvSpPr>
        <p:spPr bwMode="auto">
          <a:xfrm>
            <a:off x="1258888" y="6092825"/>
            <a:ext cx="576262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zh-CN" altLang="en-US"/>
          </a:p>
        </p:txBody>
      </p:sp>
      <p:sp>
        <p:nvSpPr>
          <p:cNvPr id="5153" name="Rectangle 63"/>
          <p:cNvSpPr>
            <a:spLocks noChangeArrowheads="1"/>
          </p:cNvSpPr>
          <p:nvPr/>
        </p:nvSpPr>
        <p:spPr bwMode="auto">
          <a:xfrm>
            <a:off x="3132138" y="6165850"/>
            <a:ext cx="576262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zh-CN" altLang="en-US"/>
          </a:p>
        </p:txBody>
      </p:sp>
      <p:sp>
        <p:nvSpPr>
          <p:cNvPr id="5154" name="Rectangle 68"/>
          <p:cNvSpPr>
            <a:spLocks noChangeArrowheads="1"/>
          </p:cNvSpPr>
          <p:nvPr/>
        </p:nvSpPr>
        <p:spPr bwMode="auto">
          <a:xfrm>
            <a:off x="2124075" y="6092825"/>
            <a:ext cx="576263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4"/>
                  </p:tgtEl>
                </p:cond>
              </p:nextCondLst>
            </p:seq>
          </p:childTnLst>
        </p:cTn>
      </p:par>
    </p:tnLst>
    <p:bldLst>
      <p:bldP spid="5124" grpId="0" autoUpdateAnimBg="0"/>
      <p:bldP spid="5125" grpId="0" autoUpdateAnimBg="0"/>
      <p:bldP spid="5126" grpId="0" autoUpdateAnimBg="0"/>
      <p:bldP spid="5127" grpId="0" autoUpdateAnimBg="0"/>
      <p:bldP spid="5143" grpId="0" autoUpdateAnimBg="0"/>
      <p:bldP spid="5145" grpId="0" autoUpdateAnimBg="0"/>
      <p:bldP spid="5147" grpId="0" autoUpdateAnimBg="0"/>
      <p:bldP spid="514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二、合作探索</a:t>
            </a:r>
          </a:p>
        </p:txBody>
      </p:sp>
      <p:pic>
        <p:nvPicPr>
          <p:cNvPr id="6147" name="Picture 19" descr="C:\Documents and Settings\pub\Desktop\新ppt\返回首页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0" descr="蓝色按钮">
            <a:hlinkClick r:id="rId5" action="ppaction://hlinksldjump"/>
          </p:cNvPr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630078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4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73075" y="6064250"/>
            <a:ext cx="379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sz="1200">
                <a:latin typeface="Arial" panose="020B0604020202020204" pitchFamily="34" charset="0"/>
              </a:rPr>
              <a:t> 和</a:t>
            </a:r>
          </a:p>
        </p:txBody>
      </p:sp>
      <p:pic>
        <p:nvPicPr>
          <p:cNvPr id="6150" name="Picture 40" descr="蓝色按钮">
            <a:hlinkClick r:id="rId7" action="ppaction://hlinksldjump"/>
          </p:cNvPr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68425" y="62992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4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387475" y="6064250"/>
            <a:ext cx="379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sz="1200">
                <a:latin typeface="Arial" panose="020B0604020202020204" pitchFamily="34" charset="0"/>
              </a:rPr>
              <a:t> 差</a:t>
            </a:r>
          </a:p>
        </p:txBody>
      </p:sp>
      <p:pic>
        <p:nvPicPr>
          <p:cNvPr id="6152" name="Picture 40" descr="蓝色按钮">
            <a:hlinkClick r:id="rId8" action="ppaction://hlinksldjump"/>
          </p:cNvPr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68538" y="62992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41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2290763" y="6056313"/>
            <a:ext cx="3794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sz="1200">
                <a:latin typeface="Arial" panose="020B0604020202020204" pitchFamily="34" charset="0"/>
              </a:rPr>
              <a:t> 积</a:t>
            </a:r>
          </a:p>
        </p:txBody>
      </p:sp>
      <p:pic>
        <p:nvPicPr>
          <p:cNvPr id="6154" name="Picture 40" descr="蓝色按钮">
            <a:hlinkClick r:id="rId9" action="ppaction://hlinksldjump"/>
          </p:cNvPr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68650" y="62992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41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3151188" y="6064250"/>
            <a:ext cx="3794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sz="1200">
                <a:latin typeface="Arial" panose="020B0604020202020204" pitchFamily="34" charset="0"/>
              </a:rPr>
              <a:t> 商</a:t>
            </a:r>
          </a:p>
        </p:txBody>
      </p:sp>
      <p:pic>
        <p:nvPicPr>
          <p:cNvPr id="6156" name="Picture 9"/>
          <p:cNvPicPr>
            <a:picLocks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9750" y="137001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827088" y="1341438"/>
            <a:ext cx="760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在比例里，两个外项与两个内项之间有什么关系呢？</a:t>
            </a:r>
          </a:p>
        </p:txBody>
      </p:sp>
      <p:sp>
        <p:nvSpPr>
          <p:cNvPr id="6158" name="Text Box 8"/>
          <p:cNvSpPr txBox="1">
            <a:spLocks noChangeArrowheads="1"/>
          </p:cNvSpPr>
          <p:nvPr/>
        </p:nvSpPr>
        <p:spPr bwMode="auto">
          <a:xfrm>
            <a:off x="827088" y="3429000"/>
            <a:ext cx="72009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25000"/>
              </a:lnSpc>
            </a:pPr>
            <a:r>
              <a:rPr lang="zh-CN" altLang="en-US" dirty="0"/>
              <a:t>    可以以“</a:t>
            </a:r>
            <a:r>
              <a:rPr lang="en-US" dirty="0"/>
              <a:t>18:3=30:5”</a:t>
            </a:r>
            <a:r>
              <a:rPr lang="zh-CN" altLang="en-US" dirty="0"/>
              <a:t>为例来研究，也可以自己举例来研究。</a:t>
            </a:r>
            <a:r>
              <a:rPr lang="en-US" dirty="0"/>
              <a:t>  </a:t>
            </a:r>
          </a:p>
        </p:txBody>
      </p:sp>
      <p:sp>
        <p:nvSpPr>
          <p:cNvPr id="6159" name="Rectangle 34"/>
          <p:cNvSpPr>
            <a:spLocks noChangeArrowheads="1"/>
          </p:cNvSpPr>
          <p:nvPr/>
        </p:nvSpPr>
        <p:spPr bwMode="auto">
          <a:xfrm>
            <a:off x="755650" y="2349500"/>
            <a:ext cx="7561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dirty="0"/>
              <a:t>    分别算出两个外项和两个内项的和、差、积、商，看看从中能发现什么规律？</a:t>
            </a:r>
          </a:p>
        </p:txBody>
      </p:sp>
      <p:pic>
        <p:nvPicPr>
          <p:cNvPr id="6160" name="Picture 40" descr="蓝色按钮">
            <a:hlinkClick r:id="rId11" action="ppaction://hlinksldjump"/>
          </p:cNvPr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95738" y="62865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Text Box 41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3944938" y="6051550"/>
            <a:ext cx="531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sz="1200">
                <a:latin typeface="Arial" panose="020B0604020202020204" pitchFamily="34" charset="0"/>
              </a:rPr>
              <a:t> 继续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utoUpdateAnimBg="0"/>
      <p:bldP spid="6151" grpId="0" autoUpdateAnimBg="0"/>
      <p:bldP spid="6153" grpId="0" autoUpdateAnimBg="0"/>
      <p:bldP spid="6155" grpId="0" autoUpdateAnimBg="0"/>
      <p:bldP spid="6158" grpId="0" autoUpdateAnimBg="0"/>
      <p:bldP spid="616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二、合作探索</a:t>
            </a:r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611188" y="1412875"/>
            <a:ext cx="5113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两个外项的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和</a:t>
            </a:r>
            <a:r>
              <a:rPr lang="zh-CN" altLang="en-US" dirty="0">
                <a:latin typeface="Arial" panose="020B0604020202020204" pitchFamily="34" charset="0"/>
              </a:rPr>
              <a:t>与两个内项的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和</a:t>
            </a:r>
            <a:r>
              <a:rPr lang="zh-CN" altLang="en-US" dirty="0">
                <a:latin typeface="Arial" panose="020B0604020202020204" pitchFamily="34" charset="0"/>
              </a:rPr>
              <a:t>：</a:t>
            </a:r>
          </a:p>
        </p:txBody>
      </p:sp>
      <p:pic>
        <p:nvPicPr>
          <p:cNvPr id="7172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2582863" y="3357563"/>
            <a:ext cx="4608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/>
              <a:t>两个外项的和：</a:t>
            </a:r>
            <a:r>
              <a:rPr lang="en-US" dirty="0"/>
              <a:t>18 + 5 = </a:t>
            </a:r>
            <a:r>
              <a:rPr lang="en-US" dirty="0">
                <a:solidFill>
                  <a:srgbClr val="FF0000"/>
                </a:solidFill>
              </a:rPr>
              <a:t>23</a:t>
            </a:r>
            <a:r>
              <a:rPr lang="en-US" dirty="0"/>
              <a:t>  </a:t>
            </a:r>
            <a:endParaRPr lang="zh-CN" altLang="en-US" dirty="0"/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2582863" y="4221163"/>
            <a:ext cx="5280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/>
              <a:t>两个内项的和：</a:t>
            </a:r>
            <a:r>
              <a:rPr lang="en-US" dirty="0"/>
              <a:t>3 + 30 = </a:t>
            </a:r>
            <a:r>
              <a:rPr lang="en-US" dirty="0">
                <a:solidFill>
                  <a:srgbClr val="FF0000"/>
                </a:solidFill>
              </a:rPr>
              <a:t>33</a:t>
            </a:r>
            <a:r>
              <a:rPr lang="en-US" dirty="0"/>
              <a:t>  </a:t>
            </a:r>
            <a:endParaRPr lang="zh-CN" altLang="en-US" dirty="0"/>
          </a:p>
        </p:txBody>
      </p:sp>
      <p:sp>
        <p:nvSpPr>
          <p:cNvPr id="7175" name="Rectangle 11"/>
          <p:cNvSpPr>
            <a:spLocks noChangeArrowheads="1"/>
          </p:cNvSpPr>
          <p:nvPr/>
        </p:nvSpPr>
        <p:spPr bwMode="auto">
          <a:xfrm>
            <a:off x="1116013" y="5084763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两个外项的和与两个内项的和之间没有发现规律。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555875" y="2349500"/>
            <a:ext cx="4175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1 8 : 3  =  30 : 5  </a:t>
            </a:r>
            <a:endParaRPr lang="zh-CN" altLang="en-US" sz="2800" dirty="0"/>
          </a:p>
        </p:txBody>
      </p:sp>
      <p:grpSp>
        <p:nvGrpSpPr>
          <p:cNvPr id="7177" name="Group 26"/>
          <p:cNvGrpSpPr/>
          <p:nvPr/>
        </p:nvGrpSpPr>
        <p:grpSpPr bwMode="auto">
          <a:xfrm>
            <a:off x="149225" y="5994400"/>
            <a:ext cx="742950" cy="738188"/>
            <a:chOff x="0" y="0"/>
            <a:chExt cx="468" cy="465"/>
          </a:xfrm>
        </p:grpSpPr>
        <p:pic>
          <p:nvPicPr>
            <p:cNvPr id="7178" name="Picture 36" descr="蓝色按钮">
              <a:hlinkClick r:id="rId4" action="ppaction://hlinksldjump"/>
            </p:cNvPr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89" y="193"/>
              <a:ext cx="27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Text Box 37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4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zh-CN" altLang="en-US" sz="1800">
                  <a:latin typeface="Arial" panose="020B0604020202020204" pitchFamily="34" charset="0"/>
                </a:rPr>
                <a:t>    </a:t>
              </a:r>
              <a:r>
                <a:rPr lang="zh-CN" altLang="en-US" sz="1200">
                  <a:latin typeface="Arial" panose="020B0604020202020204" pitchFamily="34" charset="0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7174" grpId="0" autoUpdateAnimBg="0"/>
      <p:bldP spid="717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二、合作探索</a:t>
            </a:r>
          </a:p>
        </p:txBody>
      </p:sp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611188" y="1412875"/>
            <a:ext cx="5113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两个外项的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</a:rPr>
              <a:t>差</a:t>
            </a:r>
            <a:r>
              <a:rPr lang="zh-CN" altLang="en-US">
                <a:latin typeface="Arial" panose="020B0604020202020204" pitchFamily="34" charset="0"/>
              </a:rPr>
              <a:t>与两个内项的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</a:rPr>
              <a:t>差</a:t>
            </a:r>
            <a:r>
              <a:rPr lang="zh-CN" altLang="en-US">
                <a:latin typeface="Arial" panose="020B0604020202020204" pitchFamily="34" charset="0"/>
              </a:rPr>
              <a:t>：</a:t>
            </a:r>
          </a:p>
        </p:txBody>
      </p:sp>
      <p:pic>
        <p:nvPicPr>
          <p:cNvPr id="8196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2566988" y="3357563"/>
            <a:ext cx="4608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两个外项的差：</a:t>
            </a:r>
            <a:r>
              <a:rPr lang="en-US"/>
              <a:t>18 - 5 = </a:t>
            </a:r>
            <a:r>
              <a:rPr lang="en-US">
                <a:solidFill>
                  <a:srgbClr val="FF0000"/>
                </a:solidFill>
              </a:rPr>
              <a:t>13</a:t>
            </a:r>
            <a:r>
              <a:rPr lang="en-US"/>
              <a:t>  </a:t>
            </a:r>
            <a:endParaRPr lang="zh-CN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2544763" y="4210050"/>
            <a:ext cx="5280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两个内项的差：</a:t>
            </a:r>
            <a:r>
              <a:rPr lang="en-US"/>
              <a:t>30 - 3 =</a:t>
            </a:r>
            <a:r>
              <a:rPr lang="en-US">
                <a:solidFill>
                  <a:srgbClr val="FF0000"/>
                </a:solidFill>
              </a:rPr>
              <a:t> 27 </a:t>
            </a:r>
            <a:r>
              <a:rPr lang="en-US"/>
              <a:t> </a:t>
            </a:r>
            <a:endParaRPr lang="zh-CN" altLang="en-US"/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2555875" y="2349500"/>
            <a:ext cx="4175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1 8 : 3  =  30 : 5  </a:t>
            </a:r>
            <a:endParaRPr lang="zh-CN" altLang="en-US" sz="2800"/>
          </a:p>
        </p:txBody>
      </p:sp>
      <p:grpSp>
        <p:nvGrpSpPr>
          <p:cNvPr id="8200" name="Group 9"/>
          <p:cNvGrpSpPr/>
          <p:nvPr/>
        </p:nvGrpSpPr>
        <p:grpSpPr bwMode="auto">
          <a:xfrm>
            <a:off x="149225" y="5994400"/>
            <a:ext cx="742950" cy="738188"/>
            <a:chOff x="0" y="0"/>
            <a:chExt cx="468" cy="465"/>
          </a:xfrm>
        </p:grpSpPr>
        <p:pic>
          <p:nvPicPr>
            <p:cNvPr id="8201" name="Picture 36" descr="蓝色按钮">
              <a:hlinkClick r:id="rId4" action="ppaction://hlinksldjump"/>
            </p:cNvPr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89" y="193"/>
              <a:ext cx="27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2" name="Text Box 37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4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zh-CN" altLang="en-US" sz="1800">
                  <a:latin typeface="Arial" panose="020B0604020202020204" pitchFamily="34" charset="0"/>
                </a:rPr>
                <a:t>    </a:t>
              </a:r>
              <a:r>
                <a:rPr lang="zh-CN" altLang="en-US" sz="1200">
                  <a:latin typeface="Arial" panose="020B0604020202020204" pitchFamily="34" charset="0"/>
                </a:rPr>
                <a:t>返回</a:t>
              </a:r>
            </a:p>
          </p:txBody>
        </p:sp>
      </p:grp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116013" y="5084763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两个外项的差与两个内项的差之间没有发现规律。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8" grpId="0" autoUpdateAnimBg="0"/>
      <p:bldP spid="820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二、合作探索</a:t>
            </a:r>
          </a:p>
        </p:txBody>
      </p:sp>
      <p:sp>
        <p:nvSpPr>
          <p:cNvPr id="9219" name="Rectangle 11"/>
          <p:cNvSpPr>
            <a:spLocks noChangeArrowheads="1"/>
          </p:cNvSpPr>
          <p:nvPr/>
        </p:nvSpPr>
        <p:spPr bwMode="auto">
          <a:xfrm>
            <a:off x="611188" y="1412875"/>
            <a:ext cx="5113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两个外项的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</a:rPr>
              <a:t>积</a:t>
            </a:r>
            <a:r>
              <a:rPr lang="zh-CN" altLang="en-US">
                <a:latin typeface="Arial" panose="020B0604020202020204" pitchFamily="34" charset="0"/>
              </a:rPr>
              <a:t>与两个内项的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</a:rPr>
              <a:t>积</a:t>
            </a:r>
            <a:r>
              <a:rPr lang="zh-CN" altLang="en-US">
                <a:latin typeface="Arial" panose="020B0604020202020204" pitchFamily="34" charset="0"/>
              </a:rPr>
              <a:t>：</a:t>
            </a:r>
          </a:p>
        </p:txBody>
      </p:sp>
      <p:pic>
        <p:nvPicPr>
          <p:cNvPr id="9220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2532063" y="3357563"/>
            <a:ext cx="4608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两个外项的积：</a:t>
            </a:r>
            <a:r>
              <a:rPr lang="en-US"/>
              <a:t>18 × 5 = </a:t>
            </a:r>
            <a:r>
              <a:rPr lang="en-US">
                <a:solidFill>
                  <a:srgbClr val="FF0000"/>
                </a:solidFill>
              </a:rPr>
              <a:t>90</a:t>
            </a:r>
            <a:r>
              <a:rPr lang="en-US"/>
              <a:t>  </a:t>
            </a:r>
            <a:endParaRPr lang="zh-CN" altLang="en-US"/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2554288" y="4221163"/>
            <a:ext cx="5280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两个内项的和：</a:t>
            </a:r>
            <a:r>
              <a:rPr lang="en-US"/>
              <a:t>3 × 30 =</a:t>
            </a:r>
            <a:r>
              <a:rPr lang="en-US">
                <a:solidFill>
                  <a:srgbClr val="FF0000"/>
                </a:solidFill>
              </a:rPr>
              <a:t> 90</a:t>
            </a:r>
            <a:r>
              <a:rPr lang="en-US"/>
              <a:t> </a:t>
            </a:r>
            <a:endParaRPr lang="zh-CN" altLang="en-US"/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2555875" y="2349500"/>
            <a:ext cx="4175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1 8 : 3  =  30 : 5  </a:t>
            </a:r>
            <a:endParaRPr lang="zh-CN" altLang="en-US" sz="2800"/>
          </a:p>
        </p:txBody>
      </p:sp>
      <p:grpSp>
        <p:nvGrpSpPr>
          <p:cNvPr id="9224" name="Group 8"/>
          <p:cNvGrpSpPr/>
          <p:nvPr/>
        </p:nvGrpSpPr>
        <p:grpSpPr bwMode="auto">
          <a:xfrm>
            <a:off x="149225" y="5994400"/>
            <a:ext cx="742950" cy="738188"/>
            <a:chOff x="0" y="0"/>
            <a:chExt cx="468" cy="465"/>
          </a:xfrm>
        </p:grpSpPr>
        <p:pic>
          <p:nvPicPr>
            <p:cNvPr id="9225" name="Picture 36" descr="蓝色按钮">
              <a:hlinkClick r:id="rId4" action="ppaction://hlinksldjump"/>
            </p:cNvPr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89" y="193"/>
              <a:ext cx="27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Text Box 37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4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zh-CN" altLang="en-US" sz="1800">
                  <a:latin typeface="Arial" panose="020B0604020202020204" pitchFamily="34" charset="0"/>
                </a:rPr>
                <a:t>    </a:t>
              </a:r>
              <a:r>
                <a:rPr lang="zh-CN" altLang="en-US" sz="1200">
                  <a:latin typeface="Arial" panose="020B0604020202020204" pitchFamily="34" charset="0"/>
                </a:rPr>
                <a:t>返回</a:t>
              </a:r>
            </a:p>
          </p:txBody>
        </p:sp>
      </p:grp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116013" y="5084763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两个外项的积等于两个内项的积。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utoUpdateAnimBg="0"/>
      <p:bldP spid="9222" grpId="0" autoUpdateAnimBg="0"/>
      <p:bldP spid="922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二、合作探索</a:t>
            </a:r>
          </a:p>
        </p:txBody>
      </p:sp>
      <p:sp>
        <p:nvSpPr>
          <p:cNvPr id="10243" name="Rectangle 11"/>
          <p:cNvSpPr>
            <a:spLocks noChangeArrowheads="1"/>
          </p:cNvSpPr>
          <p:nvPr/>
        </p:nvSpPr>
        <p:spPr bwMode="auto">
          <a:xfrm>
            <a:off x="611188" y="1412875"/>
            <a:ext cx="5113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两个外项的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</a:rPr>
              <a:t>商</a:t>
            </a:r>
            <a:r>
              <a:rPr lang="zh-CN" altLang="en-US">
                <a:latin typeface="Arial" panose="020B0604020202020204" pitchFamily="34" charset="0"/>
              </a:rPr>
              <a:t>与两个内项的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</a:rPr>
              <a:t>商</a:t>
            </a:r>
            <a:r>
              <a:rPr lang="zh-CN" altLang="en-US">
                <a:latin typeface="Arial" panose="020B0604020202020204" pitchFamily="34" charset="0"/>
              </a:rPr>
              <a:t>：</a:t>
            </a:r>
          </a:p>
        </p:txBody>
      </p:sp>
      <p:pic>
        <p:nvPicPr>
          <p:cNvPr id="10244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2627313" y="3357563"/>
            <a:ext cx="4608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两个外项的商：</a:t>
            </a:r>
            <a:r>
              <a:rPr lang="en-US"/>
              <a:t>18 ÷ 5 = </a:t>
            </a:r>
            <a:r>
              <a:rPr lang="en-US">
                <a:solidFill>
                  <a:srgbClr val="FF0000"/>
                </a:solidFill>
              </a:rPr>
              <a:t>3.6</a:t>
            </a:r>
            <a:r>
              <a:rPr lang="en-US"/>
              <a:t>  </a:t>
            </a:r>
            <a:endParaRPr lang="zh-CN" altLang="en-US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2484438" y="4221163"/>
            <a:ext cx="5280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两个内项的商：</a:t>
            </a:r>
            <a:r>
              <a:rPr lang="en-US"/>
              <a:t>30÷ 3 =</a:t>
            </a:r>
            <a:r>
              <a:rPr lang="en-US">
                <a:solidFill>
                  <a:srgbClr val="FF0000"/>
                </a:solidFill>
              </a:rPr>
              <a:t> 10</a:t>
            </a:r>
            <a:r>
              <a:rPr lang="en-US"/>
              <a:t> </a:t>
            </a:r>
            <a:endParaRPr lang="zh-CN" altLang="en-US"/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2555875" y="2349500"/>
            <a:ext cx="4175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1 8 : 3  =  30 : 5  </a:t>
            </a:r>
            <a:endParaRPr lang="zh-CN" altLang="en-US" sz="2800"/>
          </a:p>
        </p:txBody>
      </p:sp>
      <p:grpSp>
        <p:nvGrpSpPr>
          <p:cNvPr id="10248" name="Group 8"/>
          <p:cNvGrpSpPr/>
          <p:nvPr/>
        </p:nvGrpSpPr>
        <p:grpSpPr bwMode="auto">
          <a:xfrm>
            <a:off x="149225" y="5994400"/>
            <a:ext cx="742950" cy="738188"/>
            <a:chOff x="0" y="0"/>
            <a:chExt cx="468" cy="465"/>
          </a:xfrm>
        </p:grpSpPr>
        <p:pic>
          <p:nvPicPr>
            <p:cNvPr id="10249" name="Picture 36" descr="蓝色按钮">
              <a:hlinkClick r:id="rId4" action="ppaction://hlinksldjump"/>
            </p:cNvPr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89" y="193"/>
              <a:ext cx="27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Text Box 37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4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zh-CN" altLang="en-US" sz="1800">
                  <a:latin typeface="Arial" panose="020B0604020202020204" pitchFamily="34" charset="0"/>
                </a:rPr>
                <a:t>    </a:t>
              </a:r>
              <a:r>
                <a:rPr lang="zh-CN" altLang="en-US" sz="1200">
                  <a:latin typeface="Arial" panose="020B0604020202020204" pitchFamily="34" charset="0"/>
                </a:rPr>
                <a:t>返回</a:t>
              </a:r>
            </a:p>
          </p:txBody>
        </p:sp>
      </p:grp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116013" y="5084763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两个外项的商与两个内项的商之间没有发现规律。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autoUpdateAnimBg="0"/>
      <p:bldP spid="1025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二、合作探索</a:t>
            </a:r>
          </a:p>
        </p:txBody>
      </p:sp>
      <p:pic>
        <p:nvPicPr>
          <p:cNvPr id="11267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11"/>
          <p:cNvSpPr>
            <a:spLocks noChangeArrowheads="1"/>
          </p:cNvSpPr>
          <p:nvPr/>
        </p:nvSpPr>
        <p:spPr bwMode="auto">
          <a:xfrm>
            <a:off x="612775" y="1225550"/>
            <a:ext cx="849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回顾刚才的研究，可以得出一个什么结论？</a:t>
            </a:r>
          </a:p>
        </p:txBody>
      </p:sp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644525" y="5616575"/>
            <a:ext cx="7561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在比例里，两个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</a:rPr>
              <a:t>外项的积</a:t>
            </a:r>
            <a:r>
              <a:rPr lang="zh-CN" altLang="en-US">
                <a:latin typeface="Arial" panose="020B0604020202020204" pitchFamily="34" charset="0"/>
              </a:rPr>
              <a:t>等于两个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</a:rPr>
              <a:t>内项的积</a:t>
            </a:r>
            <a:r>
              <a:rPr lang="zh-CN" altLang="en-US">
                <a:latin typeface="Arial" panose="020B0604020202020204" pitchFamily="34" charset="0"/>
              </a:rPr>
              <a:t>。</a:t>
            </a:r>
          </a:p>
        </p:txBody>
      </p:sp>
      <p:sp>
        <p:nvSpPr>
          <p:cNvPr id="11270" name="Rectangle 11"/>
          <p:cNvSpPr>
            <a:spLocks noChangeArrowheads="1"/>
          </p:cNvSpPr>
          <p:nvPr/>
        </p:nvSpPr>
        <p:spPr bwMode="auto">
          <a:xfrm>
            <a:off x="639763" y="6103938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这是不是一个规律呢？我们来验证一下。</a:t>
            </a:r>
          </a:p>
        </p:txBody>
      </p:sp>
      <p:pic>
        <p:nvPicPr>
          <p:cNvPr id="11271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1700213"/>
            <a:ext cx="3600450" cy="192722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2" name="Picture 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538" y="1700213"/>
            <a:ext cx="3459162" cy="193675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3" name="Picture 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7088" y="3644900"/>
            <a:ext cx="3611562" cy="1944688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4" name="Picture 1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27538" y="3644900"/>
            <a:ext cx="3457575" cy="1960563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69" grpId="0" autoUpdateAnimBg="0"/>
      <p:bldP spid="11270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视点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视点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1140</Words>
  <Application>Microsoft Office PowerPoint</Application>
  <PresentationFormat>全屏显示(4:3)</PresentationFormat>
  <Paragraphs>265</Paragraphs>
  <Slides>18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华康海报体W12(P)</vt:lpstr>
      <vt:lpstr>楷体_GB2312</vt:lpstr>
      <vt:lpstr>宋体</vt:lpstr>
      <vt:lpstr>微软雅黑</vt:lpstr>
      <vt:lpstr>Arial</vt:lpstr>
      <vt:lpstr>Calibri</vt:lpstr>
      <vt:lpstr>Times New Roman</vt:lpstr>
      <vt:lpstr>Verdana</vt:lpstr>
      <vt:lpstr>Wingdings</vt:lpstr>
      <vt:lpstr>Wingdings 2</vt:lpstr>
      <vt:lpstr>WWW.2PPT.COM
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2021-12-31T02:40:59Z</dcterms:created>
  <dcterms:modified xsi:type="dcterms:W3CDTF">2023-01-16T15:21:43Z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36A70DECB9024FE993D7B40AEDC9EA8E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