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19" r:id="rId2"/>
    <p:sldId id="315" r:id="rId3"/>
    <p:sldId id="305" r:id="rId4"/>
    <p:sldId id="316" r:id="rId5"/>
    <p:sldId id="287" r:id="rId6"/>
    <p:sldId id="292" r:id="rId7"/>
    <p:sldId id="303" r:id="rId8"/>
    <p:sldId id="318" r:id="rId9"/>
    <p:sldId id="311" r:id="rId10"/>
    <p:sldId id="312" r:id="rId11"/>
    <p:sldId id="294" r:id="rId12"/>
    <p:sldId id="260" r:id="rId13"/>
    <p:sldId id="320" r:id="rId14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8C01"/>
    <a:srgbClr val="A7D559"/>
    <a:srgbClr val="FFFF99"/>
    <a:srgbClr val="CC3300"/>
    <a:srgbClr val="19884E"/>
    <a:srgbClr val="FFCC66"/>
    <a:srgbClr val="FFCC99"/>
    <a:srgbClr val="9ACC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8" autoAdjust="0"/>
    <p:restoredTop sz="94331" autoAdjust="0"/>
  </p:normalViewPr>
  <p:slideViewPr>
    <p:cSldViewPr>
      <p:cViewPr>
        <p:scale>
          <a:sx n="100" d="100"/>
          <a:sy n="100" d="100"/>
        </p:scale>
        <p:origin x="-210" y="-264"/>
      </p:cViewPr>
      <p:guideLst>
        <p:guide orient="horz" pos="2160"/>
        <p:guide pos="29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24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2B83673-3447-4027-B98F-48602CEB3487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83673-3447-4027-B98F-48602CEB3487}" type="slidenum">
              <a:rPr lang="en-US" altLang="zh-CN" smtClean="0"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83673-3447-4027-B98F-48602CEB3487}" type="slidenum">
              <a:rPr lang="en-US" altLang="zh-CN" smtClean="0"/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83673-3447-4027-B98F-48602CEB3487}" type="slidenum">
              <a:rPr lang="en-US" altLang="zh-CN" smtClean="0"/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83673-3447-4027-B98F-48602CEB3487}" type="slidenum">
              <a:rPr lang="en-US" altLang="zh-CN" smtClean="0"/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83673-3447-4027-B98F-48602CEB3487}" type="slidenum">
              <a:rPr lang="en-US" altLang="zh-CN" smtClean="0"/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83673-3447-4027-B98F-48602CEB3487}" type="slidenum">
              <a:rPr lang="en-US" altLang="zh-CN" smtClean="0"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83673-3447-4027-B98F-48602CEB3487}" type="slidenum">
              <a:rPr lang="en-US" altLang="zh-CN" smtClean="0"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83673-3447-4027-B98F-48602CEB3487}" type="slidenum">
              <a:rPr lang="en-US" altLang="zh-CN" smtClean="0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200FBB-E0D7-485B-BAEC-8425FAB47A98}" type="slidenum">
              <a:rPr lang="en-US" altLang="zh-CN" smtClean="0"/>
              <a:t>5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64311-D30C-4E92-A992-84F079FFDFF7}" type="slidenum">
              <a:rPr lang="en-US" altLang="zh-CN" smtClean="0"/>
              <a:t>6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482A27-63B1-4B20-A4D5-66DD37687B5D}" type="slidenum">
              <a:rPr lang="en-US" altLang="zh-CN" smtClean="0"/>
              <a:t>7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6674DE-FC61-4735-B465-24734F7829E8}" type="slidenum">
              <a:rPr lang="en-US" altLang="zh-CN" smtClean="0"/>
              <a:t>8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D9BA6D-4337-4BA8-AE22-B179CFF648AE}" type="slidenum">
              <a:rPr lang="en-US" altLang="zh-CN" smtClean="0"/>
              <a:t>9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2"/>
          <p:cNvSpPr>
            <a:spLocks noGrp="1"/>
          </p:cNvSpPr>
          <p:nvPr>
            <p:ph idx="1" hasCustomPrompt="1"/>
          </p:nvPr>
        </p:nvSpPr>
        <p:spPr bwMode="auto">
          <a:xfrm>
            <a:off x="1292139" y="3469520"/>
            <a:ext cx="6333104" cy="773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2800">
                <a:latin typeface="+mj-lt"/>
              </a:defRPr>
            </a:lvl1pPr>
          </a:lstStyle>
          <a:p>
            <a:pPr lvl="0"/>
            <a:r>
              <a:rPr lang="en-US" altLang="zh-CN" dirty="0" smtClean="0"/>
              <a:t>A</a:t>
            </a:r>
            <a:endParaRPr lang="zh-CN" altLang="en-US" dirty="0" smtClean="0"/>
          </a:p>
        </p:txBody>
      </p:sp>
      <p:sp>
        <p:nvSpPr>
          <p:cNvPr id="23" name="标题 22"/>
          <p:cNvSpPr>
            <a:spLocks noGrp="1"/>
          </p:cNvSpPr>
          <p:nvPr>
            <p:ph type="title" hasCustomPrompt="1"/>
          </p:nvPr>
        </p:nvSpPr>
        <p:spPr>
          <a:xfrm>
            <a:off x="685902" y="1717913"/>
            <a:ext cx="7545579" cy="132588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altLang="zh-CN" dirty="0" smtClean="0"/>
              <a:t>A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293231" y="960830"/>
            <a:ext cx="6063164" cy="1325880"/>
          </a:xfrm>
        </p:spPr>
        <p:txBody>
          <a:bodyPr/>
          <a:lstStyle>
            <a:lvl1pPr>
              <a:defRPr sz="2800" b="1">
                <a:latin typeface="+mj-lt"/>
              </a:defRPr>
            </a:lvl1pPr>
          </a:lstStyle>
          <a:p>
            <a:r>
              <a:rPr lang="en-US" altLang="zh-CN" dirty="0" smtClean="0"/>
              <a:t>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2094364" y="2430860"/>
            <a:ext cx="4785293" cy="822960"/>
          </a:xfrm>
        </p:spPr>
        <p:txBody>
          <a:bodyPr/>
          <a:lstStyle>
            <a:lvl1pPr algn="l">
              <a:defRPr sz="2400">
                <a:latin typeface="+mj-lt"/>
                <a:ea typeface="楷体" panose="02010609060101010101" pitchFamily="49" charset="-122"/>
              </a:defRPr>
            </a:lvl1pPr>
            <a:lvl2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5pPr>
          </a:lstStyle>
          <a:p>
            <a:pPr lvl="0"/>
            <a:r>
              <a:rPr lang="en-US" altLang="zh-CN" dirty="0" smtClean="0"/>
              <a:t>A</a:t>
            </a:r>
            <a:endParaRPr lang="zh-CN" altLang="en-US" dirty="0" smtClean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F238EC-5186-4223-9FBC-E35200B25EE3}" type="slidenum">
              <a:rPr lang="en-US" altLang="zh-CN" smtClean="0"/>
              <a:t>‹#›</a:t>
            </a:fld>
            <a:endParaRPr lang="en-US" altLang="zh-CN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2180564" y="2667020"/>
            <a:ext cx="5181600" cy="1676400"/>
          </a:xfrm>
        </p:spPr>
        <p:txBody>
          <a:bodyPr/>
          <a:lstStyle>
            <a:lvl1pPr>
              <a:defRPr sz="4400">
                <a:latin typeface="+mj-lt"/>
              </a:defRPr>
            </a:lvl1pPr>
          </a:lstStyle>
          <a:p>
            <a:pPr lvl="0"/>
            <a:r>
              <a:rPr lang="en-US" altLang="zh-CN" dirty="0" smtClean="0"/>
              <a:t>Thank You.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A4CDE-47CB-4CB4-8452-8158F16C282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066800"/>
            <a:ext cx="3505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057400"/>
            <a:ext cx="74041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8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800" y="4516438"/>
            <a:ext cx="25908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内容占位符 12"/>
          <p:cNvSpPr>
            <a:spLocks noGrp="1"/>
          </p:cNvSpPr>
          <p:nvPr>
            <p:ph sz="quarter" idx="11"/>
          </p:nvPr>
        </p:nvSpPr>
        <p:spPr>
          <a:xfrm>
            <a:off x="1333321" y="2514624"/>
            <a:ext cx="6934200" cy="36523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914400"/>
            <a:ext cx="3317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752600"/>
            <a:ext cx="8534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4038614" y="1447852"/>
            <a:ext cx="1828768" cy="381000"/>
          </a:xfrm>
        </p:spPr>
        <p:txBody>
          <a:bodyPr/>
          <a:lstStyle>
            <a:lvl1pPr marL="0" indent="0">
              <a:buNone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3" name="内容占位符 12"/>
          <p:cNvSpPr>
            <a:spLocks noGrp="1"/>
          </p:cNvSpPr>
          <p:nvPr>
            <p:ph sz="quarter" idx="11"/>
          </p:nvPr>
        </p:nvSpPr>
        <p:spPr>
          <a:xfrm>
            <a:off x="1239551" y="2367356"/>
            <a:ext cx="6934200" cy="36523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标题占位符 1"/>
          <p:cNvSpPr>
            <a:spLocks noGrp="1"/>
          </p:cNvSpPr>
          <p:nvPr>
            <p:ph type="title"/>
          </p:nvPr>
        </p:nvSpPr>
        <p:spPr bwMode="auto">
          <a:xfrm>
            <a:off x="3357563" y="1821180"/>
            <a:ext cx="2428875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zh-CN" dirty="0" smtClean="0"/>
              <a:t>A</a:t>
            </a:r>
            <a:endParaRPr lang="zh-CN" altLang="en-US" dirty="0" smtClean="0"/>
          </a:p>
        </p:txBody>
      </p:sp>
      <p:sp>
        <p:nvSpPr>
          <p:cNvPr id="1028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3422651" y="3381376"/>
            <a:ext cx="229870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CN" dirty="0" smtClean="0">
                <a:latin typeface="+mj-lt"/>
              </a:rPr>
              <a:t>a</a:t>
            </a:r>
            <a:endParaRPr lang="zh-CN" alt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ransition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楷体" panose="02010609060101010101" pitchFamily="49" charset="-122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5pPr>
      <a:lvl6pPr marL="41148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82296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23444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64592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algn="ctr" rtl="0" eaLnBrk="1" fontAlgn="base" hangingPunct="1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j-lt"/>
          <a:ea typeface="楷体" panose="02010609060101010101" pitchFamily="49" charset="-122"/>
          <a:cs typeface="+mn-cs"/>
        </a:defRPr>
      </a:lvl1pPr>
      <a:lvl2pPr marL="61722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310011" y="2590822"/>
            <a:ext cx="6333104" cy="773579"/>
          </a:xfrm>
        </p:spPr>
        <p:txBody>
          <a:bodyPr/>
          <a:lstStyle/>
          <a:p>
            <a:r>
              <a:rPr lang="en-US" altLang="zh-CN" sz="5400" b="1" dirty="0" smtClean="0"/>
              <a:t>Different Manners</a:t>
            </a:r>
            <a:endParaRPr lang="en-US" altLang="zh-CN" sz="5400" b="1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85902" y="914466"/>
            <a:ext cx="7545579" cy="1325880"/>
          </a:xfrm>
        </p:spPr>
        <p:txBody>
          <a:bodyPr/>
          <a:lstStyle/>
          <a:p>
            <a:r>
              <a:rPr lang="en-US" sz="4000" dirty="0" smtClean="0"/>
              <a:t>Unit 8  Culture Shapes Us 　 </a:t>
            </a:r>
            <a:endParaRPr lang="zh-CN" altLang="en-US" sz="4000" dirty="0"/>
          </a:p>
        </p:txBody>
      </p:sp>
      <p:sp>
        <p:nvSpPr>
          <p:cNvPr id="4" name="矩形 3"/>
          <p:cNvSpPr/>
          <p:nvPr/>
        </p:nvSpPr>
        <p:spPr>
          <a:xfrm>
            <a:off x="2829317" y="4800564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1"/>
          <p:cNvSpPr txBox="1"/>
          <p:nvPr/>
        </p:nvSpPr>
        <p:spPr bwMode="auto">
          <a:xfrm>
            <a:off x="1524000" y="254000"/>
            <a:ext cx="25908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3600" kern="0" dirty="0" smtClean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Project </a:t>
            </a:r>
            <a:endParaRPr lang="zh-CN" altLang="en-US" sz="3600" kern="0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7651" name="Rectangle 25"/>
          <p:cNvSpPr>
            <a:spLocks noChangeArrowheads="1"/>
          </p:cNvSpPr>
          <p:nvPr/>
        </p:nvSpPr>
        <p:spPr bwMode="auto">
          <a:xfrm>
            <a:off x="1295400" y="1524000"/>
            <a:ext cx="5410200" cy="5238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know any table manners?</a:t>
            </a:r>
            <a:endParaRPr lang="en-US" altLang="zh-CN" sz="2800" dirty="0"/>
          </a:p>
        </p:txBody>
      </p:sp>
      <p:graphicFrame>
        <p:nvGraphicFramePr>
          <p:cNvPr id="22" name="表格 21"/>
          <p:cNvGraphicFramePr>
            <a:graphicFrameLocks noGrp="1"/>
          </p:cNvGraphicFramePr>
          <p:nvPr/>
        </p:nvGraphicFramePr>
        <p:xfrm>
          <a:off x="1219200" y="2514600"/>
          <a:ext cx="6400800" cy="2983992"/>
        </p:xfrm>
        <a:graphic>
          <a:graphicData uri="http://schemas.openxmlformats.org/drawingml/2006/table">
            <a:tbl>
              <a:tblPr/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latin typeface="Times New Roman" panose="02020603050405020304"/>
                          <a:ea typeface="楷体" panose="02010609060101010101" pitchFamily="49" charset="-122"/>
                        </a:rPr>
                        <a:t>Dos</a:t>
                      </a:r>
                      <a:endParaRPr lang="zh-CN" sz="2400" dirty="0"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latin typeface="Times New Roman" panose="02020603050405020304"/>
                          <a:ea typeface="楷体" panose="02010609060101010101" pitchFamily="49" charset="-122"/>
                        </a:rPr>
                        <a:t>Don’ts</a:t>
                      </a:r>
                      <a:endParaRPr lang="zh-CN" sz="2400" dirty="0"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439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CN" sz="2400"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CN" sz="2400" dirty="0"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/>
          <p:nvPr/>
        </p:nvSpPr>
        <p:spPr bwMode="auto">
          <a:xfrm>
            <a:off x="1524000" y="254000"/>
            <a:ext cx="25908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3600" kern="0" dirty="0" smtClean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Discussion</a:t>
            </a:r>
            <a:endParaRPr lang="zh-CN" altLang="en-US" sz="3600" kern="0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  <p:grpSp>
        <p:nvGrpSpPr>
          <p:cNvPr id="28675" name="组合 5"/>
          <p:cNvGrpSpPr/>
          <p:nvPr/>
        </p:nvGrpSpPr>
        <p:grpSpPr bwMode="auto">
          <a:xfrm>
            <a:off x="1219200" y="1371600"/>
            <a:ext cx="6934200" cy="1905000"/>
            <a:chOff x="990600" y="1752600"/>
            <a:chExt cx="7439025" cy="4381499"/>
          </a:xfrm>
        </p:grpSpPr>
        <p:sp>
          <p:nvSpPr>
            <p:cNvPr id="7" name="圆角矩形标注 6"/>
            <p:cNvSpPr>
              <a:spLocks noChangeArrowheads="1"/>
            </p:cNvSpPr>
            <p:nvPr/>
          </p:nvSpPr>
          <p:spPr bwMode="auto">
            <a:xfrm>
              <a:off x="990600" y="1752600"/>
              <a:ext cx="7439025" cy="4381499"/>
            </a:xfrm>
            <a:prstGeom prst="wedgeRoundRectCallout">
              <a:avLst>
                <a:gd name="adj1" fmla="val 49254"/>
                <a:gd name="adj2" fmla="val 66186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1750" algn="ctr">
              <a:solidFill>
                <a:schemeClr val="accent3"/>
              </a:solidFill>
              <a:rou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678" name="矩形 4"/>
            <p:cNvSpPr>
              <a:spLocks noChangeArrowheads="1"/>
            </p:cNvSpPr>
            <p:nvPr/>
          </p:nvSpPr>
          <p:spPr bwMode="auto">
            <a:xfrm>
              <a:off x="1295400" y="1805939"/>
              <a:ext cx="6934200" cy="43281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Work in groups. Talk about other manners you know in different countries. First write down what you know on the paper, then share them with other groups.</a:t>
              </a:r>
            </a:p>
          </p:txBody>
        </p:sp>
      </p:grpSp>
      <p:pic>
        <p:nvPicPr>
          <p:cNvPr id="29700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581400"/>
            <a:ext cx="4010025" cy="29527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"/>
          <p:cNvSpPr txBox="1"/>
          <p:nvPr/>
        </p:nvSpPr>
        <p:spPr bwMode="auto">
          <a:xfrm>
            <a:off x="3657600" y="13716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altLang="zh-CN" sz="2800" b="1" kern="0" dirty="0" smtClean="0">
                <a:solidFill>
                  <a:srgbClr val="FF0000"/>
                </a:solidFill>
                <a:ea typeface="黑体" panose="02010609060101010101" pitchFamily="49" charset="-122"/>
              </a:rPr>
              <a:t>Homework</a:t>
            </a:r>
            <a:endParaRPr lang="zh-CN" altLang="en-US" sz="2800" b="1" kern="0" dirty="0" smtClean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00200" y="2895600"/>
            <a:ext cx="624840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defRPr/>
            </a:pP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1. Make 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a project about different manners in one of the countries you’d like to travel to</a:t>
            </a: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. </a:t>
            </a:r>
            <a:endParaRPr lang="en-US" altLang="zh-CN" sz="2800" dirty="0">
              <a:latin typeface="+mn-lt"/>
              <a:ea typeface="黑体" panose="02010609060101010101" pitchFamily="49" charset="-122"/>
            </a:endParaRPr>
          </a:p>
          <a:p>
            <a:pPr marL="514350" indent="-514350">
              <a:defRPr/>
            </a:pP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2. Give 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us a report about it next </a:t>
            </a: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time!</a:t>
            </a:r>
            <a:endParaRPr lang="en-US" altLang="zh-CN" sz="2800" dirty="0">
              <a:latin typeface="+mn-lt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 smtClean="0"/>
              <a:t>Thank You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1"/>
          <p:cNvSpPr txBox="1"/>
          <p:nvPr/>
        </p:nvSpPr>
        <p:spPr bwMode="auto">
          <a:xfrm>
            <a:off x="3962400" y="1371600"/>
            <a:ext cx="16764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zh-CN" altLang="en-US" sz="2800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学习目标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14400" y="2514600"/>
            <a:ext cx="77724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defRPr/>
            </a:pPr>
            <a:r>
              <a:rPr lang="en-US" altLang="zh-CN" sz="2400" dirty="0" smtClean="0">
                <a:latin typeface="+mn-lt"/>
                <a:ea typeface="黑体" panose="02010609060101010101" pitchFamily="49" charset="-122"/>
              </a:rPr>
              <a:t>1. To </a:t>
            </a:r>
            <a:r>
              <a:rPr lang="en-US" altLang="zh-CN" sz="2400" dirty="0">
                <a:latin typeface="+mn-lt"/>
                <a:ea typeface="黑体" panose="02010609060101010101" pitchFamily="49" charset="-122"/>
              </a:rPr>
              <a:t>learn about different manners in different countries.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zh-CN" sz="2400" dirty="0" smtClean="0">
                <a:latin typeface="+mn-lt"/>
                <a:ea typeface="黑体" panose="02010609060101010101" pitchFamily="49" charset="-122"/>
              </a:rPr>
              <a:t>2. To </a:t>
            </a:r>
            <a:r>
              <a:rPr lang="en-US" altLang="zh-CN" sz="2400" dirty="0">
                <a:latin typeface="+mn-lt"/>
                <a:ea typeface="黑体" panose="02010609060101010101" pitchFamily="49" charset="-122"/>
              </a:rPr>
              <a:t>learn to use “though” and “although” in adverbial clause.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zh-CN" sz="2400" dirty="0" smtClean="0">
                <a:latin typeface="+mn-lt"/>
                <a:ea typeface="黑体" panose="02010609060101010101" pitchFamily="49" charset="-122"/>
              </a:rPr>
              <a:t>3. To </a:t>
            </a:r>
            <a:r>
              <a:rPr lang="en-US" altLang="zh-CN" sz="2400" dirty="0">
                <a:latin typeface="+mn-lt"/>
                <a:ea typeface="黑体" panose="02010609060101010101" pitchFamily="49" charset="-122"/>
              </a:rPr>
              <a:t>know about different manners and try to be polite.</a:t>
            </a:r>
          </a:p>
        </p:txBody>
      </p:sp>
      <p:pic>
        <p:nvPicPr>
          <p:cNvPr id="18436" name="图片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43800" y="5181600"/>
            <a:ext cx="12477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"/>
          <p:cNvSpPr txBox="1"/>
          <p:nvPr/>
        </p:nvSpPr>
        <p:spPr bwMode="auto">
          <a:xfrm>
            <a:off x="381000" y="304800"/>
            <a:ext cx="34290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400" kern="0" dirty="0" smtClean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Listening</a:t>
            </a:r>
            <a:endParaRPr lang="zh-CN" altLang="en-US" sz="4400" kern="0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90600" y="1408113"/>
            <a:ext cx="7315200" cy="954087"/>
          </a:xfrm>
          <a:prstGeom prst="rect">
            <a:avLst/>
          </a:prstGeom>
          <a:solidFill>
            <a:srgbClr val="A7D559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latin typeface="+mn-lt"/>
              </a:rPr>
              <a:t>Listen to the first two paragraphs and answer the questions:</a:t>
            </a:r>
          </a:p>
        </p:txBody>
      </p:sp>
      <p:sp>
        <p:nvSpPr>
          <p:cNvPr id="6" name="矩形 5"/>
          <p:cNvSpPr/>
          <p:nvPr/>
        </p:nvSpPr>
        <p:spPr>
          <a:xfrm>
            <a:off x="914400" y="2362200"/>
            <a:ext cx="71628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lnSpc>
                <a:spcPct val="250000"/>
              </a:lnSpc>
              <a:defRPr/>
            </a:pPr>
            <a:r>
              <a:rPr lang="en-US" altLang="zh-CN" sz="2800" dirty="0" smtClean="0">
                <a:latin typeface="+mn-lt"/>
              </a:rPr>
              <a:t>1. How </a:t>
            </a:r>
            <a:r>
              <a:rPr lang="en-US" altLang="zh-CN" sz="2800" dirty="0">
                <a:latin typeface="+mn-lt"/>
              </a:rPr>
              <a:t>long has Wu Zhou lived in Canada?</a:t>
            </a:r>
          </a:p>
          <a:p>
            <a:pPr marL="514350" indent="-514350">
              <a:lnSpc>
                <a:spcPct val="250000"/>
              </a:lnSpc>
              <a:defRPr/>
            </a:pPr>
            <a:r>
              <a:rPr lang="en-US" altLang="zh-CN" sz="2800" dirty="0" smtClean="0">
                <a:latin typeface="+mn-lt"/>
              </a:rPr>
              <a:t>2. Why doesn’t </a:t>
            </a:r>
            <a:r>
              <a:rPr lang="en-US" altLang="zh-CN" sz="2800" dirty="0">
                <a:latin typeface="+mn-lt"/>
              </a:rPr>
              <a:t>he feel Canadian?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219200" y="3352800"/>
            <a:ext cx="723900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He has lived in Canada for twenty-three years.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295400" y="4419600"/>
            <a:ext cx="6781800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It’s because North American manners and Chinese manners are so different.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"/>
          <p:cNvSpPr txBox="1"/>
          <p:nvPr/>
        </p:nvSpPr>
        <p:spPr bwMode="auto">
          <a:xfrm>
            <a:off x="457200" y="304800"/>
            <a:ext cx="34290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400" kern="0" dirty="0" smtClean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Reading </a:t>
            </a:r>
            <a:endParaRPr lang="zh-CN" altLang="en-US" sz="4400" kern="0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66800" y="1381125"/>
            <a:ext cx="7239000" cy="954088"/>
          </a:xfrm>
          <a:prstGeom prst="rect">
            <a:avLst/>
          </a:prstGeom>
          <a:solidFill>
            <a:srgbClr val="A7D559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latin typeface="+mn-lt"/>
              </a:rPr>
              <a:t>Read the lesson and match the behaviors with the correct countries.</a:t>
            </a:r>
          </a:p>
        </p:txBody>
      </p:sp>
      <p:sp>
        <p:nvSpPr>
          <p:cNvPr id="21508" name="椭圆 11"/>
          <p:cNvSpPr>
            <a:spLocks noChangeArrowheads="1"/>
          </p:cNvSpPr>
          <p:nvPr/>
        </p:nvSpPr>
        <p:spPr bwMode="auto">
          <a:xfrm>
            <a:off x="1066800" y="3276600"/>
            <a:ext cx="1828800" cy="685800"/>
          </a:xfrm>
          <a:prstGeom prst="ellipse">
            <a:avLst/>
          </a:prstGeom>
          <a:noFill/>
          <a:ln w="38100" algn="ctr">
            <a:solidFill>
              <a:srgbClr val="7030A0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kumimoji="1" lang="en-US" altLang="zh-CN" sz="2800" dirty="0">
                <a:latin typeface="Times New Roman" panose="02020603050405020304" pitchFamily="18" charset="0"/>
              </a:rPr>
              <a:t>Canada </a:t>
            </a:r>
            <a:endParaRPr kumimoji="1" lang="zh-CN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21509" name="椭圆 12"/>
          <p:cNvSpPr>
            <a:spLocks noChangeArrowheads="1"/>
          </p:cNvSpPr>
          <p:nvPr/>
        </p:nvSpPr>
        <p:spPr bwMode="auto">
          <a:xfrm>
            <a:off x="1066800" y="4724400"/>
            <a:ext cx="1828800" cy="685800"/>
          </a:xfrm>
          <a:prstGeom prst="ellipse">
            <a:avLst/>
          </a:prstGeom>
          <a:noFill/>
          <a:ln w="38100" algn="ctr">
            <a:solidFill>
              <a:srgbClr val="7030A0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kumimoji="1" lang="en-US" altLang="zh-CN" sz="2800" dirty="0">
                <a:latin typeface="Times New Roman" panose="02020603050405020304" pitchFamily="18" charset="0"/>
              </a:rPr>
              <a:t>China </a:t>
            </a:r>
            <a:endParaRPr kumimoji="1" lang="zh-CN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33800" y="2819400"/>
            <a:ext cx="4343400" cy="4619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dirty="0">
                <a:latin typeface="+mn-lt"/>
              </a:rPr>
              <a:t>asking an adult’s age</a:t>
            </a:r>
            <a:endParaRPr lang="zh-CN" altLang="en-US" sz="24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3800" y="3429000"/>
            <a:ext cx="4343400" cy="4619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dirty="0">
                <a:latin typeface="+mn-lt"/>
              </a:rPr>
              <a:t>putting food on a guest’s plate</a:t>
            </a:r>
            <a:endParaRPr lang="zh-CN" altLang="en-US" sz="24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33800" y="4038600"/>
            <a:ext cx="4343400" cy="830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dirty="0">
                <a:latin typeface="+mn-lt"/>
              </a:rPr>
              <a:t>giving a tip to waiters and hotel workers</a:t>
            </a:r>
            <a:endParaRPr lang="zh-CN" altLang="en-US" sz="24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33800" y="5105400"/>
            <a:ext cx="4343400" cy="830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dirty="0">
                <a:latin typeface="+mn-lt"/>
              </a:rPr>
              <a:t>sharing the cost of a meal in a restaurant</a:t>
            </a:r>
            <a:endParaRPr lang="zh-CN" altLang="en-US" sz="2400" dirty="0">
              <a:latin typeface="+mn-lt"/>
            </a:endParaRPr>
          </a:p>
        </p:txBody>
      </p:sp>
      <p:cxnSp>
        <p:nvCxnSpPr>
          <p:cNvPr id="19" name="直接连接符 18"/>
          <p:cNvCxnSpPr>
            <a:cxnSpLocks noChangeShapeType="1"/>
            <a:stCxn id="14" idx="1"/>
          </p:cNvCxnSpPr>
          <p:nvPr/>
        </p:nvCxnSpPr>
        <p:spPr bwMode="auto">
          <a:xfrm rot="10800000" flipV="1">
            <a:off x="2819400" y="3049588"/>
            <a:ext cx="914400" cy="1827212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</a:ln>
        </p:spPr>
      </p:cxnSp>
      <p:cxnSp>
        <p:nvCxnSpPr>
          <p:cNvPr id="25" name="直接连接符 24"/>
          <p:cNvCxnSpPr>
            <a:cxnSpLocks noChangeShapeType="1"/>
          </p:cNvCxnSpPr>
          <p:nvPr/>
        </p:nvCxnSpPr>
        <p:spPr bwMode="auto">
          <a:xfrm rot="5400000">
            <a:off x="2667000" y="4038600"/>
            <a:ext cx="1295400" cy="68580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</a:ln>
        </p:spPr>
      </p:cxnSp>
      <p:cxnSp>
        <p:nvCxnSpPr>
          <p:cNvPr id="28" name="直接连接符 27"/>
          <p:cNvCxnSpPr>
            <a:cxnSpLocks noChangeShapeType="1"/>
            <a:endCxn id="21508" idx="6"/>
          </p:cNvCxnSpPr>
          <p:nvPr/>
        </p:nvCxnSpPr>
        <p:spPr bwMode="auto">
          <a:xfrm rot="16200000" flipV="1">
            <a:off x="2800350" y="3714750"/>
            <a:ext cx="952500" cy="76200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</a:ln>
        </p:spPr>
      </p:cxnSp>
      <p:cxnSp>
        <p:nvCxnSpPr>
          <p:cNvPr id="31" name="直接连接符 30"/>
          <p:cNvCxnSpPr>
            <a:cxnSpLocks noChangeShapeType="1"/>
            <a:stCxn id="17" idx="1"/>
          </p:cNvCxnSpPr>
          <p:nvPr/>
        </p:nvCxnSpPr>
        <p:spPr bwMode="auto">
          <a:xfrm rot="10800000">
            <a:off x="2819400" y="3810000"/>
            <a:ext cx="914400" cy="1711325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</a:ln>
        </p:spPr>
      </p:cxn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"/>
          <p:cNvSpPr txBox="1"/>
          <p:nvPr/>
        </p:nvSpPr>
        <p:spPr bwMode="auto">
          <a:xfrm>
            <a:off x="533400" y="381000"/>
            <a:ext cx="5948363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400" kern="0" dirty="0" smtClean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Language points</a:t>
            </a:r>
            <a:endParaRPr lang="zh-CN" altLang="en-US" sz="3600" kern="0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2531" name="矩形 7"/>
          <p:cNvSpPr>
            <a:spLocks noChangeArrowheads="1"/>
          </p:cNvSpPr>
          <p:nvPr/>
        </p:nvSpPr>
        <p:spPr bwMode="auto">
          <a:xfrm>
            <a:off x="990600" y="1524000"/>
            <a:ext cx="76200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</a:rPr>
              <a:t>1. </a:t>
            </a:r>
            <a:r>
              <a:rPr lang="en-US" altLang="zh-CN" sz="2800" dirty="0" smtClean="0">
                <a:latin typeface="Times New Roman" panose="02020603050405020304" pitchFamily="18" charset="0"/>
              </a:rPr>
              <a:t>If </a:t>
            </a:r>
            <a:r>
              <a:rPr lang="en-US" altLang="zh-CN" sz="2800" dirty="0">
                <a:latin typeface="Times New Roman" panose="02020603050405020304" pitchFamily="18" charset="0"/>
              </a:rPr>
              <a:t>someone praises you and says </a:t>
            </a:r>
            <a:r>
              <a:rPr lang="en-US" altLang="zh-CN" sz="2800" dirty="0" smtClean="0">
                <a:latin typeface="Times New Roman" panose="02020603050405020304" pitchFamily="18" charset="0"/>
              </a:rPr>
              <a:t>that…</a:t>
            </a:r>
            <a:endParaRPr lang="en-US" altLang="zh-CN" sz="2800" dirty="0">
              <a:latin typeface="Times New Roman" panose="02020603050405020304" pitchFamily="18" charset="0"/>
            </a:endParaRPr>
          </a:p>
        </p:txBody>
      </p:sp>
      <p:grpSp>
        <p:nvGrpSpPr>
          <p:cNvPr id="2" name="组合 5"/>
          <p:cNvGrpSpPr/>
          <p:nvPr/>
        </p:nvGrpSpPr>
        <p:grpSpPr bwMode="auto">
          <a:xfrm>
            <a:off x="990600" y="2590800"/>
            <a:ext cx="7162800" cy="1828800"/>
            <a:chOff x="990600" y="3505200"/>
            <a:chExt cx="7162800" cy="2209800"/>
          </a:xfrm>
        </p:grpSpPr>
        <p:sp>
          <p:nvSpPr>
            <p:cNvPr id="10" name="对角圆角矩形 9"/>
            <p:cNvSpPr/>
            <p:nvPr/>
          </p:nvSpPr>
          <p:spPr bwMode="auto">
            <a:xfrm>
              <a:off x="990600" y="3505200"/>
              <a:ext cx="7162800" cy="2209800"/>
            </a:xfrm>
            <a:prstGeom prst="round2DiagRect">
              <a:avLst/>
            </a:prstGeom>
            <a:solidFill>
              <a:srgbClr val="FFFF99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zh-C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1143000" y="3718124"/>
              <a:ext cx="7010400" cy="7366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514350" indent="-514350">
                <a:lnSpc>
                  <a:spcPct val="120000"/>
                </a:lnSpc>
                <a:defRPr/>
              </a:pPr>
              <a:r>
                <a:rPr lang="en-US" altLang="zh-CN" sz="2800" dirty="0">
                  <a:latin typeface="+mn-lt"/>
                  <a:ea typeface="黑体" panose="02010609060101010101" pitchFamily="49" charset="-122"/>
                </a:rPr>
                <a:t>praise </a:t>
              </a:r>
              <a:r>
                <a:rPr lang="en-US" altLang="zh-CN" sz="2800" dirty="0" smtClean="0">
                  <a:latin typeface="+mn-lt"/>
                  <a:ea typeface="黑体" panose="02010609060101010101" pitchFamily="49" charset="-122"/>
                </a:rPr>
                <a:t>sb. </a:t>
              </a:r>
              <a:r>
                <a:rPr lang="en-US" altLang="zh-CN" sz="2800" dirty="0">
                  <a:latin typeface="+mn-lt"/>
                  <a:ea typeface="黑体" panose="02010609060101010101" pitchFamily="49" charset="-122"/>
                </a:rPr>
                <a:t>for </a:t>
              </a:r>
              <a:r>
                <a:rPr lang="en-US" altLang="zh-CN" sz="2800" dirty="0" smtClean="0">
                  <a:latin typeface="+mn-lt"/>
                  <a:ea typeface="黑体" panose="02010609060101010101" pitchFamily="49" charset="-122"/>
                </a:rPr>
                <a:t>sth.  </a:t>
              </a:r>
              <a:r>
                <a:rPr lang="zh-CN" altLang="en-US" sz="2800" dirty="0" smtClean="0">
                  <a:latin typeface="+mn-lt"/>
                  <a:ea typeface="黑体" panose="02010609060101010101" pitchFamily="49" charset="-122"/>
                </a:rPr>
                <a:t>因</a:t>
              </a:r>
              <a:r>
                <a:rPr lang="en-US" altLang="zh-CN" sz="2800" dirty="0">
                  <a:latin typeface="+mn-lt"/>
                  <a:ea typeface="黑体" panose="02010609060101010101" pitchFamily="49" charset="-122"/>
                </a:rPr>
                <a:t>......</a:t>
              </a:r>
              <a:r>
                <a:rPr lang="zh-CN" altLang="en-US" sz="2800" dirty="0">
                  <a:latin typeface="+mn-lt"/>
                  <a:ea typeface="黑体" panose="02010609060101010101" pitchFamily="49" charset="-122"/>
                </a:rPr>
                <a:t> 赞扬某人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1066800" y="3581400"/>
            <a:ext cx="71628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The teacher praised him for cleaning the room.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"/>
          <p:cNvSpPr txBox="1"/>
          <p:nvPr/>
        </p:nvSpPr>
        <p:spPr bwMode="auto">
          <a:xfrm>
            <a:off x="533400" y="381000"/>
            <a:ext cx="5948363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400" kern="0" dirty="0" smtClean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Language points</a:t>
            </a:r>
            <a:endParaRPr lang="zh-CN" altLang="en-US" sz="3600" kern="0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7411" name="矩形 7"/>
          <p:cNvSpPr>
            <a:spLocks noChangeArrowheads="1"/>
          </p:cNvSpPr>
          <p:nvPr/>
        </p:nvSpPr>
        <p:spPr bwMode="auto">
          <a:xfrm>
            <a:off x="1066800" y="1447800"/>
            <a:ext cx="7467600" cy="1127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2. </a:t>
            </a: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When 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Chinese people eat out in restaurant, they may take turns paying for the meal.</a:t>
            </a:r>
            <a:endParaRPr lang="zh-CN" altLang="en-US" sz="2800" dirty="0">
              <a:latin typeface="+mn-lt"/>
              <a:ea typeface="黑体" panose="02010609060101010101" pitchFamily="49" charset="-122"/>
            </a:endParaRPr>
          </a:p>
        </p:txBody>
      </p:sp>
      <p:grpSp>
        <p:nvGrpSpPr>
          <p:cNvPr id="2" name="组合 5"/>
          <p:cNvGrpSpPr/>
          <p:nvPr/>
        </p:nvGrpSpPr>
        <p:grpSpPr bwMode="auto">
          <a:xfrm>
            <a:off x="1066800" y="2819400"/>
            <a:ext cx="7162800" cy="2667000"/>
            <a:chOff x="990600" y="3962400"/>
            <a:chExt cx="7162800" cy="2209800"/>
          </a:xfrm>
        </p:grpSpPr>
        <p:sp>
          <p:nvSpPr>
            <p:cNvPr id="10" name="对角圆角矩形 9"/>
            <p:cNvSpPr/>
            <p:nvPr/>
          </p:nvSpPr>
          <p:spPr bwMode="auto">
            <a:xfrm>
              <a:off x="990600" y="3962400"/>
              <a:ext cx="7162800" cy="2209800"/>
            </a:xfrm>
            <a:prstGeom prst="round2DiagRect">
              <a:avLst/>
            </a:prstGeom>
            <a:solidFill>
              <a:srgbClr val="FFFF99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zh-C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1143000" y="4114800"/>
              <a:ext cx="7010400" cy="16435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514350" indent="-514350">
                <a:lnSpc>
                  <a:spcPct val="120000"/>
                </a:lnSpc>
                <a:defRPr/>
              </a:pPr>
              <a:r>
                <a:rPr lang="en-US" altLang="zh-CN" sz="2800" dirty="0" smtClean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1. take </a:t>
              </a:r>
              <a:r>
                <a:rPr lang="en-US" altLang="zh-CN" sz="2800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turns doing sth. </a:t>
              </a:r>
              <a:r>
                <a:rPr lang="zh-CN" altLang="en-US" sz="2800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轮流做某事</a:t>
              </a:r>
              <a:endParaRPr lang="en-US" altLang="zh-CN" sz="2800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</a:endParaRPr>
            </a:p>
            <a:p>
              <a:pPr marL="514350" indent="-514350">
                <a:lnSpc>
                  <a:spcPct val="120000"/>
                </a:lnSpc>
                <a:defRPr/>
              </a:pPr>
              <a:r>
                <a:rPr lang="en-US" altLang="zh-CN" sz="2800" dirty="0" smtClean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    It ’s one’s </a:t>
              </a:r>
              <a:r>
                <a:rPr lang="en-US" altLang="zh-CN" sz="2800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turn to do sth. </a:t>
              </a:r>
              <a:r>
                <a:rPr lang="zh-CN" altLang="en-US" sz="2800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意为轮到某人做某事</a:t>
              </a:r>
              <a:endParaRPr lang="en-US" altLang="zh-CN" sz="2800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990600" y="4343400"/>
            <a:ext cx="6934200" cy="6096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74955">
              <a:lnSpc>
                <a:spcPct val="120000"/>
              </a:lnSpc>
              <a:defRPr/>
            </a:pP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2. pay 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for sth. </a:t>
            </a:r>
            <a:r>
              <a:rPr lang="zh-CN" altLang="en-US" sz="2800" dirty="0">
                <a:latin typeface="+mn-lt"/>
                <a:ea typeface="黑体" panose="02010609060101010101" pitchFamily="49" charset="-122"/>
              </a:rPr>
              <a:t>付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……</a:t>
            </a:r>
            <a:r>
              <a:rPr lang="zh-CN" altLang="en-US" sz="2800" dirty="0">
                <a:latin typeface="+mn-lt"/>
                <a:ea typeface="黑体" panose="02010609060101010101" pitchFamily="49" charset="-122"/>
              </a:rPr>
              <a:t>的钱</a:t>
            </a:r>
            <a:endParaRPr lang="en-US" altLang="zh-CN" sz="2800" dirty="0">
              <a:latin typeface="+mn-lt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"/>
          <p:cNvSpPr txBox="1"/>
          <p:nvPr/>
        </p:nvSpPr>
        <p:spPr bwMode="auto">
          <a:xfrm>
            <a:off x="533400" y="381000"/>
            <a:ext cx="5948363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400" kern="0" dirty="0" smtClean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Language points</a:t>
            </a:r>
            <a:endParaRPr lang="zh-CN" altLang="en-US" sz="3600" kern="0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8435" name="矩形 7"/>
          <p:cNvSpPr>
            <a:spLocks noChangeArrowheads="1"/>
          </p:cNvSpPr>
          <p:nvPr/>
        </p:nvSpPr>
        <p:spPr bwMode="auto">
          <a:xfrm>
            <a:off x="1066800" y="1331913"/>
            <a:ext cx="7162800" cy="95408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Read the sentences again and pay attention to the underline words.</a:t>
            </a:r>
          </a:p>
        </p:txBody>
      </p:sp>
      <p:sp>
        <p:nvSpPr>
          <p:cNvPr id="7" name="矩形 6"/>
          <p:cNvSpPr/>
          <p:nvPr/>
        </p:nvSpPr>
        <p:spPr>
          <a:xfrm>
            <a:off x="838200" y="2590800"/>
            <a:ext cx="7620000" cy="3452813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altLang="zh-CN" sz="2600" dirty="0" smtClean="0">
                <a:latin typeface="+mn-lt"/>
                <a:ea typeface="黑体" panose="02010609060101010101" pitchFamily="49" charset="-122"/>
              </a:rPr>
              <a:t>①</a:t>
            </a:r>
            <a:r>
              <a:rPr lang="en-US" altLang="zh-CN" sz="2600" u="sng" dirty="0" smtClean="0">
                <a:latin typeface="+mn-lt"/>
                <a:ea typeface="黑体" panose="02010609060101010101" pitchFamily="49" charset="-122"/>
              </a:rPr>
              <a:t>Though </a:t>
            </a:r>
            <a:r>
              <a:rPr lang="en-US" altLang="zh-CN" sz="2600" dirty="0">
                <a:latin typeface="+mn-lt"/>
                <a:ea typeface="黑体" panose="02010609060101010101" pitchFamily="49" charset="-122"/>
              </a:rPr>
              <a:t>Wu Zhou has lived in Canada for 23 years, he still </a:t>
            </a:r>
            <a:r>
              <a:rPr lang="en-US" altLang="zh-CN" sz="2600" dirty="0" smtClean="0">
                <a:latin typeface="+mn-lt"/>
                <a:ea typeface="黑体" panose="02010609060101010101" pitchFamily="49" charset="-122"/>
              </a:rPr>
              <a:t>doesn’t </a:t>
            </a:r>
            <a:r>
              <a:rPr lang="en-US" altLang="zh-CN" sz="2600" dirty="0">
                <a:latin typeface="+mn-lt"/>
                <a:ea typeface="黑体" panose="02010609060101010101" pitchFamily="49" charset="-122"/>
              </a:rPr>
              <a:t>feel Canadian.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sz="2600" dirty="0">
                <a:latin typeface="+mn-lt"/>
                <a:ea typeface="黑体" panose="02010609060101010101" pitchFamily="49" charset="-122"/>
              </a:rPr>
              <a:t>②</a:t>
            </a:r>
            <a:r>
              <a:rPr lang="en-US" altLang="zh-CN" sz="2600" u="sng" dirty="0">
                <a:latin typeface="+mn-lt"/>
                <a:ea typeface="黑体" panose="02010609060101010101" pitchFamily="49" charset="-122"/>
              </a:rPr>
              <a:t>Although</a:t>
            </a:r>
            <a:r>
              <a:rPr lang="en-US" altLang="zh-CN" sz="2600" dirty="0">
                <a:latin typeface="+mn-lt"/>
                <a:ea typeface="黑体" panose="02010609060101010101" pitchFamily="49" charset="-122"/>
              </a:rPr>
              <a:t> Canadian culture is different from Chinese culture, he has many good friends in Canada.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sz="2600" dirty="0">
                <a:latin typeface="+mn-lt"/>
                <a:ea typeface="黑体" panose="02010609060101010101" pitchFamily="49" charset="-122"/>
              </a:rPr>
              <a:t>③In China if someone praises you, you should be modest, </a:t>
            </a:r>
            <a:r>
              <a:rPr lang="en-US" altLang="zh-CN" sz="2600" u="sng" dirty="0">
                <a:latin typeface="+mn-lt"/>
                <a:ea typeface="黑体" panose="02010609060101010101" pitchFamily="49" charset="-122"/>
              </a:rPr>
              <a:t>but</a:t>
            </a:r>
            <a:r>
              <a:rPr lang="en-US" altLang="zh-CN" sz="2600" dirty="0">
                <a:latin typeface="+mn-lt"/>
                <a:ea typeface="黑体" panose="02010609060101010101" pitchFamily="49" charset="-122"/>
              </a:rPr>
              <a:t> in Canada you should just say </a:t>
            </a:r>
            <a:r>
              <a:rPr lang="en-US" altLang="zh-CN" sz="2600" dirty="0" smtClean="0">
                <a:latin typeface="+mn-lt"/>
                <a:ea typeface="黑体" panose="02010609060101010101" pitchFamily="49" charset="-122"/>
              </a:rPr>
              <a:t>“Thanks”.</a:t>
            </a:r>
            <a:endParaRPr lang="en-US" altLang="zh-CN" sz="2600" dirty="0">
              <a:latin typeface="+mn-lt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"/>
          <p:cNvSpPr txBox="1"/>
          <p:nvPr/>
        </p:nvSpPr>
        <p:spPr bwMode="auto">
          <a:xfrm>
            <a:off x="1524000" y="152400"/>
            <a:ext cx="5948363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400" kern="0" dirty="0" smtClean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Language points</a:t>
            </a:r>
            <a:endParaRPr lang="zh-CN" altLang="en-US" sz="3600" kern="0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  <p:grpSp>
        <p:nvGrpSpPr>
          <p:cNvPr id="2" name="组合 5"/>
          <p:cNvGrpSpPr/>
          <p:nvPr/>
        </p:nvGrpSpPr>
        <p:grpSpPr bwMode="auto">
          <a:xfrm>
            <a:off x="990600" y="1828798"/>
            <a:ext cx="7391400" cy="3505199"/>
            <a:chOff x="990600" y="3962400"/>
            <a:chExt cx="7162800" cy="3248722"/>
          </a:xfrm>
        </p:grpSpPr>
        <p:sp>
          <p:nvSpPr>
            <p:cNvPr id="6" name="对角圆角矩形 5"/>
            <p:cNvSpPr/>
            <p:nvPr/>
          </p:nvSpPr>
          <p:spPr bwMode="auto">
            <a:xfrm>
              <a:off x="990600" y="3962400"/>
              <a:ext cx="7162800" cy="3248722"/>
            </a:xfrm>
            <a:prstGeom prst="round2DiagRect">
              <a:avLst/>
            </a:prstGeom>
            <a:solidFill>
              <a:srgbClr val="FFFF99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zh-C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142902" y="4115421"/>
              <a:ext cx="7010498" cy="296096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indent="-514350">
                <a:lnSpc>
                  <a:spcPct val="120000"/>
                </a:lnSpc>
                <a:defRPr/>
              </a:pPr>
              <a:r>
                <a:rPr lang="en-US" altLang="zh-CN" sz="2800" dirty="0" smtClean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      though </a:t>
              </a:r>
              <a:r>
                <a:rPr lang="zh-CN" altLang="en-US" sz="2800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意为“虽然，尽管”，为从属连词</a:t>
              </a:r>
              <a:r>
                <a:rPr lang="zh-CN" altLang="en-US" sz="2800" dirty="0" smtClean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，相当于</a:t>
              </a:r>
              <a:r>
                <a:rPr lang="en-US" altLang="zh-CN" sz="2800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although</a:t>
              </a:r>
              <a:r>
                <a:rPr lang="zh-CN" altLang="en-US" sz="2800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，用来引导让步状语是，可</a:t>
              </a:r>
              <a:r>
                <a:rPr lang="zh-CN" altLang="en-US" sz="2800" dirty="0" smtClean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放在</a:t>
              </a:r>
              <a:r>
                <a:rPr lang="zh-CN" altLang="en-US" sz="2800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主句前或之后。</a:t>
              </a:r>
              <a:endParaRPr lang="en-US" altLang="zh-CN" sz="2800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</a:endParaRPr>
            </a:p>
            <a:p>
              <a:pPr marL="514350" indent="-514350">
                <a:lnSpc>
                  <a:spcPct val="120000"/>
                </a:lnSpc>
                <a:defRPr/>
              </a:pPr>
              <a:r>
                <a:rPr lang="en-US" altLang="zh-CN" sz="2800" dirty="0" smtClean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    【</a:t>
              </a:r>
              <a:r>
                <a:rPr lang="zh-CN" altLang="en-US" sz="2800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注意</a:t>
              </a:r>
              <a:r>
                <a:rPr lang="en-US" altLang="zh-CN" sz="2800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】</a:t>
              </a:r>
            </a:p>
            <a:p>
              <a:pPr indent="-514350">
                <a:lnSpc>
                  <a:spcPct val="120000"/>
                </a:lnSpc>
                <a:defRPr/>
              </a:pPr>
              <a:r>
                <a:rPr lang="en-US" altLang="zh-CN" sz="2800" dirty="0" smtClean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      Though/ although</a:t>
              </a:r>
              <a:r>
                <a:rPr lang="zh-CN" altLang="en-US" sz="2800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不能和</a:t>
              </a:r>
              <a:r>
                <a:rPr lang="en-US" altLang="zh-CN" sz="2800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but</a:t>
              </a:r>
              <a:r>
                <a:rPr lang="zh-CN" altLang="en-US" sz="2800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连用，但可以用</a:t>
              </a:r>
              <a:r>
                <a:rPr lang="en-US" altLang="zh-CN" sz="2800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yet </a:t>
              </a:r>
              <a:r>
                <a:rPr lang="zh-CN" altLang="en-US" sz="2800" dirty="0" smtClean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或 </a:t>
              </a:r>
              <a:r>
                <a:rPr lang="en-US" altLang="zh-CN" sz="2800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still </a:t>
              </a:r>
              <a:r>
                <a:rPr lang="zh-CN" altLang="en-US" sz="2800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表“然而、可是”之意。</a:t>
              </a:r>
            </a:p>
          </p:txBody>
        </p:sp>
      </p:grp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2"/>
          <p:cNvSpPr txBox="1">
            <a:spLocks noChangeArrowheads="1"/>
          </p:cNvSpPr>
          <p:nvPr/>
        </p:nvSpPr>
        <p:spPr bwMode="auto">
          <a:xfrm>
            <a:off x="1219200" y="1447800"/>
            <a:ext cx="6019800" cy="584200"/>
          </a:xfrm>
          <a:prstGeom prst="rect">
            <a:avLst/>
          </a:prstGeom>
          <a:solidFill>
            <a:srgbClr val="A7D559"/>
          </a:solidFill>
          <a:ln w="9525">
            <a:noFill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Match and complete the sentences.</a:t>
            </a:r>
          </a:p>
        </p:txBody>
      </p:sp>
      <p:sp>
        <p:nvSpPr>
          <p:cNvPr id="9" name="文本占位符 1"/>
          <p:cNvSpPr txBox="1"/>
          <p:nvPr/>
        </p:nvSpPr>
        <p:spPr bwMode="auto">
          <a:xfrm>
            <a:off x="457200" y="457200"/>
            <a:ext cx="25908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3600" kern="0" dirty="0" smtClean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Exercise </a:t>
            </a:r>
            <a:endParaRPr lang="zh-CN" altLang="en-US" sz="3600" kern="0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438400"/>
            <a:ext cx="4038600" cy="830263"/>
          </a:xfrm>
          <a:prstGeom prst="rect">
            <a:avLst/>
          </a:prstGeom>
          <a:noFill/>
          <a:ln w="19050">
            <a:solidFill>
              <a:srgbClr val="E38C0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dirty="0">
                <a:latin typeface="+mn-lt"/>
              </a:rPr>
              <a:t>Although people have different cultures and customs,</a:t>
            </a:r>
            <a:endParaRPr lang="zh-CN" altLang="en-US" sz="24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429000"/>
            <a:ext cx="4038600" cy="461963"/>
          </a:xfrm>
          <a:prstGeom prst="rect">
            <a:avLst/>
          </a:prstGeom>
          <a:noFill/>
          <a:ln w="19050">
            <a:solidFill>
              <a:srgbClr val="E38C0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dirty="0">
                <a:latin typeface="+mn-lt"/>
              </a:rPr>
              <a:t>Brain hasn’t been to China,</a:t>
            </a:r>
            <a:endParaRPr lang="zh-CN" altLang="en-US" sz="24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4038600"/>
            <a:ext cx="4038600" cy="830263"/>
          </a:xfrm>
          <a:prstGeom prst="rect">
            <a:avLst/>
          </a:prstGeom>
          <a:noFill/>
          <a:ln w="19050">
            <a:solidFill>
              <a:srgbClr val="E38C0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dirty="0">
                <a:latin typeface="+mn-lt"/>
              </a:rPr>
              <a:t>He has been at the new school for only a few days,</a:t>
            </a:r>
            <a:endParaRPr lang="zh-CN" altLang="en-US" sz="24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5029200"/>
            <a:ext cx="4038600" cy="830263"/>
          </a:xfrm>
          <a:prstGeom prst="rect">
            <a:avLst/>
          </a:prstGeom>
          <a:noFill/>
          <a:ln w="19050">
            <a:solidFill>
              <a:srgbClr val="E38C0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dirty="0">
                <a:latin typeface="+mn-lt"/>
              </a:rPr>
              <a:t>Though Liu Feng has many friends in America,</a:t>
            </a:r>
            <a:endParaRPr lang="zh-CN" altLang="en-US" sz="24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2446338"/>
            <a:ext cx="3200400" cy="830262"/>
          </a:xfrm>
          <a:prstGeom prst="rect">
            <a:avLst/>
          </a:prstGeom>
          <a:noFill/>
          <a:ln w="19050">
            <a:solidFill>
              <a:srgbClr val="E38C0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dirty="0">
                <a:latin typeface="+mn-lt"/>
              </a:rPr>
              <a:t>but he has already made many friends there.</a:t>
            </a:r>
            <a:endParaRPr lang="zh-CN" altLang="en-US" sz="24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3429000"/>
            <a:ext cx="3200400" cy="830263"/>
          </a:xfrm>
          <a:prstGeom prst="rect">
            <a:avLst/>
          </a:prstGeom>
          <a:noFill/>
          <a:ln w="19050">
            <a:solidFill>
              <a:srgbClr val="E38C0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dirty="0">
                <a:latin typeface="+mn-lt"/>
              </a:rPr>
              <a:t>they have the same feelings.</a:t>
            </a:r>
            <a:endParaRPr lang="zh-CN" altLang="en-US" sz="24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2600" y="4419600"/>
            <a:ext cx="3200400" cy="461963"/>
          </a:xfrm>
          <a:prstGeom prst="rect">
            <a:avLst/>
          </a:prstGeom>
          <a:noFill/>
          <a:ln w="19050">
            <a:solidFill>
              <a:srgbClr val="E38C0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dirty="0">
                <a:latin typeface="+mn-lt"/>
              </a:rPr>
              <a:t>he still feels lonely.</a:t>
            </a:r>
            <a:endParaRPr lang="zh-CN" altLang="en-US" sz="24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2600" y="5029200"/>
            <a:ext cx="3200400" cy="830263"/>
          </a:xfrm>
          <a:prstGeom prst="rect">
            <a:avLst/>
          </a:prstGeom>
          <a:noFill/>
          <a:ln w="19050">
            <a:solidFill>
              <a:srgbClr val="E38C0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dirty="0">
                <a:latin typeface="+mn-lt"/>
              </a:rPr>
              <a:t>but he knows a lot about our country.</a:t>
            </a:r>
            <a:endParaRPr lang="zh-CN" altLang="en-US" sz="2400" dirty="0">
              <a:latin typeface="+mn-lt"/>
            </a:endParaRPr>
          </a:p>
        </p:txBody>
      </p:sp>
      <p:cxnSp>
        <p:nvCxnSpPr>
          <p:cNvPr id="13" name="直接连接符 12"/>
          <p:cNvCxnSpPr>
            <a:cxnSpLocks noChangeShapeType="1"/>
          </p:cNvCxnSpPr>
          <p:nvPr/>
        </p:nvCxnSpPr>
        <p:spPr bwMode="auto">
          <a:xfrm rot="16200000" flipV="1">
            <a:off x="4629150" y="2914650"/>
            <a:ext cx="952500" cy="76200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</a:ln>
        </p:spPr>
      </p:cxnSp>
      <p:cxnSp>
        <p:nvCxnSpPr>
          <p:cNvPr id="14" name="直接连接符 13"/>
          <p:cNvCxnSpPr>
            <a:cxnSpLocks noChangeShapeType="1"/>
          </p:cNvCxnSpPr>
          <p:nvPr/>
        </p:nvCxnSpPr>
        <p:spPr bwMode="auto">
          <a:xfrm rot="10800000">
            <a:off x="4648200" y="3622675"/>
            <a:ext cx="838200" cy="1711325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</a:ln>
        </p:spPr>
      </p:cxnSp>
      <p:cxnSp>
        <p:nvCxnSpPr>
          <p:cNvPr id="16" name="直接连接符 15"/>
          <p:cNvCxnSpPr>
            <a:cxnSpLocks noChangeShapeType="1"/>
          </p:cNvCxnSpPr>
          <p:nvPr/>
        </p:nvCxnSpPr>
        <p:spPr bwMode="auto">
          <a:xfrm rot="5400000">
            <a:off x="4364037" y="3179763"/>
            <a:ext cx="1558925" cy="83820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</a:ln>
        </p:spPr>
      </p:cxnSp>
      <p:cxnSp>
        <p:nvCxnSpPr>
          <p:cNvPr id="19" name="直接连接符 18"/>
          <p:cNvCxnSpPr>
            <a:cxnSpLocks noChangeShapeType="1"/>
            <a:stCxn id="11" idx="1"/>
          </p:cNvCxnSpPr>
          <p:nvPr/>
        </p:nvCxnSpPr>
        <p:spPr bwMode="auto">
          <a:xfrm rot="10800000" flipV="1">
            <a:off x="4648200" y="4649788"/>
            <a:ext cx="914400" cy="836612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</a:ln>
        </p:spPr>
      </p:cxn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9967b48c52e53afdd56191ae97a0ac9b514d23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楷体"/>
        <a:cs typeface=""/>
      </a:majorFont>
      <a:minorFont>
        <a:latin typeface="Times New Roman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Unit10 SectionB（1a-2c）精品课件 [恢复]</Template>
  <TotalTime>0</TotalTime>
  <Words>521</Words>
  <Application>Microsoft Office PowerPoint</Application>
  <PresentationFormat>全屏显示(4:3)</PresentationFormat>
  <Paragraphs>72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黑体</vt:lpstr>
      <vt:lpstr>楷体</vt:lpstr>
      <vt:lpstr>宋体</vt:lpstr>
      <vt:lpstr>微软雅黑</vt:lpstr>
      <vt:lpstr>Arial</vt:lpstr>
      <vt:lpstr>Calibri</vt:lpstr>
      <vt:lpstr>Calibri Light</vt:lpstr>
      <vt:lpstr>Times New Roman</vt:lpstr>
      <vt:lpstr>WWW.2PPT.COM
</vt:lpstr>
      <vt:lpstr>Unit 8  Culture Shapes Us 　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2017-09-14T11:30:00Z</dcterms:created>
  <dcterms:modified xsi:type="dcterms:W3CDTF">2023-01-16T15:21:48Z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B0CCE6D0634C479CA5ED4CF16EA76659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