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0" r:id="rId2"/>
    <p:sldId id="378" r:id="rId3"/>
    <p:sldId id="344" r:id="rId4"/>
    <p:sldId id="391" r:id="rId5"/>
    <p:sldId id="394" r:id="rId6"/>
    <p:sldId id="345" r:id="rId7"/>
    <p:sldId id="400" r:id="rId8"/>
    <p:sldId id="398" r:id="rId9"/>
    <p:sldId id="339" r:id="rId1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4">
          <p15:clr>
            <a:srgbClr val="A4A3A4"/>
          </p15:clr>
        </p15:guide>
        <p15:guide id="2" pos="3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6"/>
    <a:srgbClr val="91D3F5"/>
    <a:srgbClr val="9B13AB"/>
    <a:srgbClr val="3EF5F8"/>
    <a:srgbClr val="08C9CC"/>
    <a:srgbClr val="CC89FC"/>
    <a:srgbClr val="01D757"/>
    <a:srgbClr val="0FF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194"/>
        <p:guide pos="3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E8A406A-B375-4679-9288-A0D595F4565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65195FD-72EC-4240-A85A-F40689E167D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2B110-8312-4D9C-8D63-1C0F1FDA095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F875-5EF0-4E6D-9946-08DA14CB313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311B3-924A-4D42-BC27-465337035D77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DE302-EA0D-4A46-ABCE-EED12231603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98901-303B-4FA0-94C4-1C6247B91AC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06456-A90F-44DB-8F57-A92E6AD6DC7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D27AF6-9641-4907-A1B4-9EFF039DE35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2059F-893A-4F0C-8B51-CAD93A8FE5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237D5-FC1D-44DC-8B15-CCF52B7AD0A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35D97-4E52-4AE7-B983-9FCEF2241E2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907F3-2E9A-4163-BE48-45C3515E755E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15C29-28F3-42F2-9442-91003B978B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16D35-4229-4050-94F3-9B499BBE37E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96D23-B5A6-4851-98D4-48884877BF3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86C3E-FFF0-4766-BB1D-59445C7B0E6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82D15-CD1F-45B3-9AE7-5182F0C7518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17F72-CCB0-4945-AC5E-54A4A78748F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45FCD-E0A6-4174-9895-0D6822C920C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193488-B4B8-4FDB-90BC-B5B6434573B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C200E-C3BB-4931-9817-63020BC357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C13BD-E17E-478B-81AB-08DACEC4BFF6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9EB02-6231-4E87-B71D-A0112E1B227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fld id="{A5F8F86C-0F4C-4A47-AE8B-661DC77BE1F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69902E67-A667-4D2A-8050-4B41662BCC2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238" y="-288925"/>
            <a:ext cx="4956176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0" y="1684338"/>
            <a:ext cx="121920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6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异分母分数加减</a:t>
            </a:r>
          </a:p>
        </p:txBody>
      </p:sp>
      <p:pic>
        <p:nvPicPr>
          <p:cNvPr id="16392" name="Picture 2" descr="C:\Users\lianxiang\Desktop\人物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0363" y="3911600"/>
            <a:ext cx="257968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0" y="3203714"/>
            <a:ext cx="121920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第</a:t>
            </a:r>
            <a:r>
              <a:rPr lang="en-US" altLang="zh-CN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3</a:t>
            </a:r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课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时</a:t>
            </a:r>
            <a:endParaRPr lang="zh-CN" altLang="en-US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3765550" y="269875"/>
            <a:ext cx="54737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五年级数学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·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下    新课标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[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冀教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]    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第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单元</a:t>
            </a:r>
          </a:p>
        </p:txBody>
      </p:sp>
      <p:sp>
        <p:nvSpPr>
          <p:cNvPr id="7" name="矩形 6"/>
          <p:cNvSpPr/>
          <p:nvPr/>
        </p:nvSpPr>
        <p:spPr>
          <a:xfrm>
            <a:off x="4448755" y="56781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807755" y="4891087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880690" y="3467369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3" name="文本框 99"/>
          <p:cNvSpPr txBox="1">
            <a:spLocks noChangeArrowheads="1"/>
          </p:cNvSpPr>
          <p:nvPr/>
        </p:nvSpPr>
        <p:spPr bwMode="auto">
          <a:xfrm>
            <a:off x="320675" y="538163"/>
            <a:ext cx="22733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课前热身：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-1588" y="1122363"/>
            <a:ext cx="3622676" cy="735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  <a:sym typeface="+mn-ea"/>
              </a:rPr>
              <a:t>计算下面各题。</a:t>
            </a:r>
            <a:endParaRPr lang="zh-CN" altLang="en-US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" panose="02010609060101010101" pitchFamily="49" charset="-122"/>
              <a:sym typeface="+mn-ea"/>
            </a:endParaRPr>
          </a:p>
        </p:txBody>
      </p:sp>
      <p:grpSp>
        <p:nvGrpSpPr>
          <p:cNvPr id="17415" name="组合 78"/>
          <p:cNvGrpSpPr/>
          <p:nvPr/>
        </p:nvGrpSpPr>
        <p:grpSpPr bwMode="auto">
          <a:xfrm>
            <a:off x="790575" y="2166938"/>
            <a:ext cx="673100" cy="1028700"/>
            <a:chOff x="7423903" y="573633"/>
            <a:chExt cx="333866" cy="854579"/>
          </a:xfrm>
        </p:grpSpPr>
        <p:sp>
          <p:nvSpPr>
            <p:cNvPr id="17467" name="文本框 4"/>
            <p:cNvSpPr txBox="1">
              <a:spLocks noChangeArrowheads="1"/>
            </p:cNvSpPr>
            <p:nvPr/>
          </p:nvSpPr>
          <p:spPr bwMode="auto">
            <a:xfrm>
              <a:off x="7435231" y="573633"/>
              <a:ext cx="285406" cy="4844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468" name="文本框 44"/>
            <p:cNvSpPr txBox="1">
              <a:spLocks noChangeArrowheads="1"/>
            </p:cNvSpPr>
            <p:nvPr/>
          </p:nvSpPr>
          <p:spPr bwMode="auto">
            <a:xfrm>
              <a:off x="7423903" y="943722"/>
              <a:ext cx="333866" cy="4844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60" name="直接连接符 59"/>
            <p:cNvCxnSpPr/>
            <p:nvPr/>
          </p:nvCxnSpPr>
          <p:spPr bwMode="auto">
            <a:xfrm flipV="1">
              <a:off x="7426266" y="993010"/>
              <a:ext cx="240950" cy="6594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16" name="文本框 61"/>
          <p:cNvSpPr txBox="1">
            <a:spLocks noChangeArrowheads="1"/>
          </p:cNvSpPr>
          <p:nvPr/>
        </p:nvSpPr>
        <p:spPr bwMode="auto">
          <a:xfrm>
            <a:off x="1169988" y="2381250"/>
            <a:ext cx="738187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</a:p>
        </p:txBody>
      </p:sp>
      <p:grpSp>
        <p:nvGrpSpPr>
          <p:cNvPr id="17417" name="组合 62"/>
          <p:cNvGrpSpPr/>
          <p:nvPr/>
        </p:nvGrpSpPr>
        <p:grpSpPr bwMode="auto">
          <a:xfrm>
            <a:off x="1638300" y="2181225"/>
            <a:ext cx="892175" cy="1049338"/>
            <a:chOff x="5749" y="1929"/>
            <a:chExt cx="1081" cy="1651"/>
          </a:xfrm>
        </p:grpSpPr>
        <p:sp>
          <p:nvSpPr>
            <p:cNvPr id="17464" name="文本框 4"/>
            <p:cNvSpPr txBox="1">
              <a:spLocks noChangeArrowheads="1"/>
            </p:cNvSpPr>
            <p:nvPr/>
          </p:nvSpPr>
          <p:spPr bwMode="auto">
            <a:xfrm>
              <a:off x="5827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465" name="文本框 65"/>
            <p:cNvSpPr txBox="1">
              <a:spLocks noChangeArrowheads="1"/>
            </p:cNvSpPr>
            <p:nvPr/>
          </p:nvSpPr>
          <p:spPr bwMode="auto">
            <a:xfrm>
              <a:off x="5815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8</a:t>
              </a: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5749" y="2731"/>
              <a:ext cx="635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2184400" y="2400300"/>
            <a:ext cx="7381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69" name="组合 68"/>
          <p:cNvGrpSpPr/>
          <p:nvPr/>
        </p:nvGrpSpPr>
        <p:grpSpPr bwMode="auto">
          <a:xfrm>
            <a:off x="4718050" y="2193925"/>
            <a:ext cx="827088" cy="1047750"/>
            <a:chOff x="5683" y="1929"/>
            <a:chExt cx="1003" cy="1651"/>
          </a:xfrm>
        </p:grpSpPr>
        <p:sp>
          <p:nvSpPr>
            <p:cNvPr id="17461" name="文本框 4"/>
            <p:cNvSpPr txBox="1">
              <a:spLocks noChangeArrowheads="1"/>
            </p:cNvSpPr>
            <p:nvPr/>
          </p:nvSpPr>
          <p:spPr bwMode="auto">
            <a:xfrm>
              <a:off x="5683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41</a:t>
              </a:r>
            </a:p>
          </p:txBody>
        </p:sp>
        <p:sp>
          <p:nvSpPr>
            <p:cNvPr id="17462" name="文本框 70"/>
            <p:cNvSpPr txBox="1">
              <a:spLocks noChangeArrowheads="1"/>
            </p:cNvSpPr>
            <p:nvPr/>
          </p:nvSpPr>
          <p:spPr bwMode="auto">
            <a:xfrm>
              <a:off x="5689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24</a:t>
              </a: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5748" y="2729"/>
              <a:ext cx="635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4" name="组合 103"/>
          <p:cNvGrpSpPr/>
          <p:nvPr/>
        </p:nvGrpSpPr>
        <p:grpSpPr bwMode="auto">
          <a:xfrm>
            <a:off x="2654300" y="2174875"/>
            <a:ext cx="1879600" cy="1063625"/>
            <a:chOff x="8457" y="5777"/>
            <a:chExt cx="2962" cy="1675"/>
          </a:xfrm>
        </p:grpSpPr>
        <p:grpSp>
          <p:nvGrpSpPr>
            <p:cNvPr id="17452" name="组合 78"/>
            <p:cNvGrpSpPr/>
            <p:nvPr/>
          </p:nvGrpSpPr>
          <p:grpSpPr bwMode="auto">
            <a:xfrm>
              <a:off x="8457" y="5777"/>
              <a:ext cx="1716" cy="1621"/>
              <a:chOff x="7363487" y="573633"/>
              <a:chExt cx="540066" cy="854716"/>
            </a:xfrm>
          </p:grpSpPr>
          <p:sp>
            <p:nvSpPr>
              <p:cNvPr id="17458" name="文本框 4"/>
              <p:cNvSpPr txBox="1">
                <a:spLocks noChangeArrowheads="1"/>
              </p:cNvSpPr>
              <p:nvPr/>
            </p:nvSpPr>
            <p:spPr bwMode="auto">
              <a:xfrm>
                <a:off x="7374816" y="573633"/>
                <a:ext cx="366591" cy="4844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7459" name="文本框 95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44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24</a:t>
                </a:r>
              </a:p>
            </p:txBody>
          </p:sp>
          <p:cxnSp>
            <p:nvCxnSpPr>
              <p:cNvPr id="97" name="直接连接符 96"/>
              <p:cNvCxnSpPr/>
              <p:nvPr/>
            </p:nvCxnSpPr>
            <p:spPr bwMode="auto">
              <a:xfrm>
                <a:off x="7363487" y="992818"/>
                <a:ext cx="333833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453" name="文本框 97"/>
            <p:cNvSpPr txBox="1">
              <a:spLocks noChangeArrowheads="1"/>
            </p:cNvSpPr>
            <p:nvPr/>
          </p:nvSpPr>
          <p:spPr bwMode="auto">
            <a:xfrm>
              <a:off x="9534" y="6114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</a:p>
          </p:txBody>
        </p:sp>
        <p:grpSp>
          <p:nvGrpSpPr>
            <p:cNvPr id="17454" name="组合 98"/>
            <p:cNvGrpSpPr/>
            <p:nvPr/>
          </p:nvGrpSpPr>
          <p:grpSpPr bwMode="auto">
            <a:xfrm>
              <a:off x="10078" y="5801"/>
              <a:ext cx="1341" cy="1651"/>
              <a:chOff x="5599" y="1929"/>
              <a:chExt cx="1033" cy="1651"/>
            </a:xfrm>
          </p:grpSpPr>
          <p:sp>
            <p:nvSpPr>
              <p:cNvPr id="17455" name="文本框 4"/>
              <p:cNvSpPr txBox="1">
                <a:spLocks noChangeArrowheads="1"/>
              </p:cNvSpPr>
              <p:nvPr/>
            </p:nvSpPr>
            <p:spPr bwMode="auto">
              <a:xfrm>
                <a:off x="5629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21</a:t>
                </a:r>
              </a:p>
            </p:txBody>
          </p:sp>
          <p:sp>
            <p:nvSpPr>
              <p:cNvPr id="17456" name="文本框 101"/>
              <p:cNvSpPr txBox="1">
                <a:spLocks noChangeArrowheads="1"/>
              </p:cNvSpPr>
              <p:nvPr/>
            </p:nvSpPr>
            <p:spPr bwMode="auto">
              <a:xfrm>
                <a:off x="5599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24</a:t>
                </a:r>
              </a:p>
            </p:txBody>
          </p:sp>
          <p:cxnSp>
            <p:nvCxnSpPr>
              <p:cNvPr id="103" name="直接连接符 102"/>
              <p:cNvCxnSpPr/>
              <p:nvPr/>
            </p:nvCxnSpPr>
            <p:spPr bwMode="auto">
              <a:xfrm>
                <a:off x="5676" y="2730"/>
                <a:ext cx="636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5" name="文本框 104"/>
          <p:cNvSpPr txBox="1">
            <a:spLocks noChangeArrowheads="1"/>
          </p:cNvSpPr>
          <p:nvPr/>
        </p:nvSpPr>
        <p:spPr bwMode="auto">
          <a:xfrm>
            <a:off x="4303713" y="2384425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17422" name="组合 49"/>
          <p:cNvGrpSpPr/>
          <p:nvPr/>
        </p:nvGrpSpPr>
        <p:grpSpPr bwMode="auto">
          <a:xfrm>
            <a:off x="1827213" y="3359150"/>
            <a:ext cx="673100" cy="1058863"/>
            <a:chOff x="6303" y="7582"/>
            <a:chExt cx="1060" cy="1669"/>
          </a:xfrm>
        </p:grpSpPr>
        <p:sp>
          <p:nvSpPr>
            <p:cNvPr id="17449" name="文本框 4"/>
            <p:cNvSpPr txBox="1">
              <a:spLocks noChangeArrowheads="1"/>
            </p:cNvSpPr>
            <p:nvPr/>
          </p:nvSpPr>
          <p:spPr bwMode="auto">
            <a:xfrm>
              <a:off x="6308" y="7582"/>
              <a:ext cx="907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450" name="文本框 7"/>
            <p:cNvSpPr txBox="1">
              <a:spLocks noChangeArrowheads="1"/>
            </p:cNvSpPr>
            <p:nvPr/>
          </p:nvSpPr>
          <p:spPr bwMode="auto">
            <a:xfrm>
              <a:off x="6303" y="8333"/>
              <a:ext cx="106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10" name="直接连接符 9"/>
            <p:cNvCxnSpPr/>
            <p:nvPr/>
          </p:nvCxnSpPr>
          <p:spPr bwMode="auto">
            <a:xfrm>
              <a:off x="6315" y="8383"/>
              <a:ext cx="688" cy="23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23" name="文本框 13"/>
          <p:cNvSpPr txBox="1">
            <a:spLocks noChangeArrowheads="1"/>
          </p:cNvSpPr>
          <p:nvPr/>
        </p:nvSpPr>
        <p:spPr bwMode="auto">
          <a:xfrm>
            <a:off x="1216025" y="3568700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宋体" panose="02010600030101010101" pitchFamily="2" charset="-122"/>
              </a:rPr>
              <a:t>－</a:t>
            </a:r>
          </a:p>
        </p:txBody>
      </p:sp>
      <p:grpSp>
        <p:nvGrpSpPr>
          <p:cNvPr id="17424" name="组合 14"/>
          <p:cNvGrpSpPr/>
          <p:nvPr/>
        </p:nvGrpSpPr>
        <p:grpSpPr bwMode="auto">
          <a:xfrm>
            <a:off x="750888" y="3340100"/>
            <a:ext cx="892175" cy="1047750"/>
            <a:chOff x="5749" y="1929"/>
            <a:chExt cx="1081" cy="1651"/>
          </a:xfrm>
        </p:grpSpPr>
        <p:sp>
          <p:nvSpPr>
            <p:cNvPr id="17446" name="文本框 4"/>
            <p:cNvSpPr txBox="1">
              <a:spLocks noChangeArrowheads="1"/>
            </p:cNvSpPr>
            <p:nvPr/>
          </p:nvSpPr>
          <p:spPr bwMode="auto">
            <a:xfrm>
              <a:off x="5827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447" name="文本框 16"/>
            <p:cNvSpPr txBox="1">
              <a:spLocks noChangeArrowheads="1"/>
            </p:cNvSpPr>
            <p:nvPr/>
          </p:nvSpPr>
          <p:spPr bwMode="auto">
            <a:xfrm>
              <a:off x="5815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8</a:t>
              </a:r>
            </a:p>
          </p:txBody>
        </p:sp>
        <p:cxnSp>
          <p:nvCxnSpPr>
            <p:cNvPr id="18" name="直接连接符 17"/>
            <p:cNvCxnSpPr/>
            <p:nvPr/>
          </p:nvCxnSpPr>
          <p:spPr bwMode="auto">
            <a:xfrm>
              <a:off x="5749" y="2729"/>
              <a:ext cx="635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2189163" y="3590925"/>
            <a:ext cx="7381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22" name="组合 21"/>
          <p:cNvGrpSpPr/>
          <p:nvPr/>
        </p:nvGrpSpPr>
        <p:grpSpPr bwMode="auto">
          <a:xfrm>
            <a:off x="4613275" y="3365500"/>
            <a:ext cx="825500" cy="1047750"/>
            <a:chOff x="5683" y="1929"/>
            <a:chExt cx="1003" cy="1651"/>
          </a:xfrm>
        </p:grpSpPr>
        <p:sp>
          <p:nvSpPr>
            <p:cNvPr id="17443" name="文本框 4"/>
            <p:cNvSpPr txBox="1">
              <a:spLocks noChangeArrowheads="1"/>
            </p:cNvSpPr>
            <p:nvPr/>
          </p:nvSpPr>
          <p:spPr bwMode="auto">
            <a:xfrm>
              <a:off x="5683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41</a:t>
              </a:r>
            </a:p>
          </p:txBody>
        </p:sp>
        <p:sp>
          <p:nvSpPr>
            <p:cNvPr id="17444" name="文本框 23"/>
            <p:cNvSpPr txBox="1">
              <a:spLocks noChangeArrowheads="1"/>
            </p:cNvSpPr>
            <p:nvPr/>
          </p:nvSpPr>
          <p:spPr bwMode="auto">
            <a:xfrm>
              <a:off x="5689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24</a:t>
              </a:r>
            </a:p>
          </p:txBody>
        </p:sp>
        <p:cxnSp>
          <p:nvCxnSpPr>
            <p:cNvPr id="25" name="直接连接符 24"/>
            <p:cNvCxnSpPr/>
            <p:nvPr/>
          </p:nvCxnSpPr>
          <p:spPr bwMode="auto">
            <a:xfrm>
              <a:off x="5749" y="2729"/>
              <a:ext cx="635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 bwMode="auto">
          <a:xfrm>
            <a:off x="2611438" y="3343275"/>
            <a:ext cx="2097087" cy="1055688"/>
            <a:chOff x="8410" y="5043"/>
            <a:chExt cx="3304" cy="1662"/>
          </a:xfrm>
        </p:grpSpPr>
        <p:grpSp>
          <p:nvGrpSpPr>
            <p:cNvPr id="17434" name="组合 78"/>
            <p:cNvGrpSpPr/>
            <p:nvPr/>
          </p:nvGrpSpPr>
          <p:grpSpPr bwMode="auto">
            <a:xfrm>
              <a:off x="9998" y="5043"/>
              <a:ext cx="1716" cy="1621"/>
              <a:chOff x="7363487" y="573633"/>
              <a:chExt cx="540066" cy="854716"/>
            </a:xfrm>
          </p:grpSpPr>
          <p:sp>
            <p:nvSpPr>
              <p:cNvPr id="17440" name="文本框 4"/>
              <p:cNvSpPr txBox="1">
                <a:spLocks noChangeArrowheads="1"/>
              </p:cNvSpPr>
              <p:nvPr/>
            </p:nvSpPr>
            <p:spPr bwMode="auto">
              <a:xfrm>
                <a:off x="7374816" y="573633"/>
                <a:ext cx="366591" cy="4844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7441" name="文本框 28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44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24</a:t>
                </a:r>
              </a:p>
            </p:txBody>
          </p:sp>
          <p:cxnSp>
            <p:nvCxnSpPr>
              <p:cNvPr id="31" name="直接连接符 30"/>
              <p:cNvCxnSpPr/>
              <p:nvPr/>
            </p:nvCxnSpPr>
            <p:spPr bwMode="auto">
              <a:xfrm>
                <a:off x="7363556" y="994010"/>
                <a:ext cx="333759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435" name="文本框 33"/>
            <p:cNvSpPr txBox="1">
              <a:spLocks noChangeArrowheads="1"/>
            </p:cNvSpPr>
            <p:nvPr/>
          </p:nvSpPr>
          <p:spPr bwMode="auto">
            <a:xfrm>
              <a:off x="9209" y="5456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宋体" panose="02010600030101010101" pitchFamily="2" charset="-122"/>
                </a:rPr>
                <a:t>－</a:t>
              </a:r>
            </a:p>
          </p:txBody>
        </p:sp>
        <p:grpSp>
          <p:nvGrpSpPr>
            <p:cNvPr id="17436" name="组合 35"/>
            <p:cNvGrpSpPr/>
            <p:nvPr/>
          </p:nvGrpSpPr>
          <p:grpSpPr bwMode="auto">
            <a:xfrm>
              <a:off x="8410" y="5055"/>
              <a:ext cx="1341" cy="1651"/>
              <a:chOff x="5599" y="1929"/>
              <a:chExt cx="1033" cy="1651"/>
            </a:xfrm>
          </p:grpSpPr>
          <p:sp>
            <p:nvSpPr>
              <p:cNvPr id="17437" name="文本框 4"/>
              <p:cNvSpPr txBox="1">
                <a:spLocks noChangeArrowheads="1"/>
              </p:cNvSpPr>
              <p:nvPr/>
            </p:nvSpPr>
            <p:spPr bwMode="auto">
              <a:xfrm>
                <a:off x="5629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21</a:t>
                </a:r>
              </a:p>
            </p:txBody>
          </p:sp>
          <p:sp>
            <p:nvSpPr>
              <p:cNvPr id="17438" name="文本框 38"/>
              <p:cNvSpPr txBox="1">
                <a:spLocks noChangeArrowheads="1"/>
              </p:cNvSpPr>
              <p:nvPr/>
            </p:nvSpPr>
            <p:spPr bwMode="auto">
              <a:xfrm>
                <a:off x="5599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24</a:t>
                </a:r>
              </a:p>
            </p:txBody>
          </p:sp>
          <p:cxnSp>
            <p:nvCxnSpPr>
              <p:cNvPr id="46" name="直接连接符 45"/>
              <p:cNvCxnSpPr/>
              <p:nvPr/>
            </p:nvCxnSpPr>
            <p:spPr bwMode="auto">
              <a:xfrm>
                <a:off x="5676" y="2729"/>
                <a:ext cx="636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4198938" y="3557588"/>
            <a:ext cx="738187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56" name="组合 55"/>
          <p:cNvGrpSpPr/>
          <p:nvPr/>
        </p:nvGrpSpPr>
        <p:grpSpPr bwMode="auto">
          <a:xfrm>
            <a:off x="6545263" y="2243138"/>
            <a:ext cx="4667250" cy="3322637"/>
            <a:chOff x="10307" y="3532"/>
            <a:chExt cx="7350" cy="5233"/>
          </a:xfrm>
        </p:grpSpPr>
        <p:pic>
          <p:nvPicPr>
            <p:cNvPr id="17431" name="图片 8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flipH="1">
              <a:off x="15757" y="6219"/>
              <a:ext cx="1901" cy="2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云形标注 53"/>
            <p:cNvSpPr/>
            <p:nvPr/>
          </p:nvSpPr>
          <p:spPr>
            <a:xfrm>
              <a:off x="10307" y="3532"/>
              <a:ext cx="5450" cy="2268"/>
            </a:xfrm>
            <a:prstGeom prst="cloudCallout">
              <a:avLst>
                <a:gd name="adj1" fmla="val 57826"/>
                <a:gd name="adj2" fmla="val 53613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433" name="TextBox 11"/>
            <p:cNvSpPr txBox="1">
              <a:spLocks noChangeArrowheads="1"/>
            </p:cNvSpPr>
            <p:nvPr/>
          </p:nvSpPr>
          <p:spPr bwMode="auto">
            <a:xfrm>
              <a:off x="11078" y="3895"/>
              <a:ext cx="4269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计算异分母加、减要注意什么？</a:t>
              </a:r>
            </a:p>
          </p:txBody>
        </p:sp>
      </p:grpSp>
      <p:sp>
        <p:nvSpPr>
          <p:cNvPr id="64" name="TextBox 11"/>
          <p:cNvSpPr txBox="1">
            <a:spLocks noChangeArrowheads="1"/>
          </p:cNvSpPr>
          <p:nvPr/>
        </p:nvSpPr>
        <p:spPr bwMode="auto">
          <a:xfrm>
            <a:off x="2359025" y="4994275"/>
            <a:ext cx="7208838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计算异分母分数加、减法要将异分母分数化为同分母分数再进行加、减计算。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05" grpId="0"/>
      <p:bldP spid="19" grpId="0"/>
      <p:bldP spid="47" grpId="0"/>
      <p:bldP spid="6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8437" name="Picture 4" descr="C:\Users\lianxiang\Desktop\解读做ppt图标\问题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713" y="474663"/>
            <a:ext cx="1895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object 10"/>
          <p:cNvSpPr txBox="1">
            <a:spLocks noChangeArrowheads="1"/>
          </p:cNvSpPr>
          <p:nvPr/>
        </p:nvSpPr>
        <p:spPr bwMode="auto">
          <a:xfrm>
            <a:off x="2119313" y="1139825"/>
            <a:ext cx="7678737" cy="627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marL="12700"/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冷饮店有可乐、杏仁露和苹果醋三种饮料。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6" name="组合 25"/>
          <p:cNvGrpSpPr/>
          <p:nvPr/>
        </p:nvGrpSpPr>
        <p:grpSpPr bwMode="auto">
          <a:xfrm>
            <a:off x="942975" y="2187575"/>
            <a:ext cx="4178300" cy="2368550"/>
            <a:chOff x="1486" y="3445"/>
            <a:chExt cx="6580" cy="3729"/>
          </a:xfrm>
        </p:grpSpPr>
        <p:grpSp>
          <p:nvGrpSpPr>
            <p:cNvPr id="18460" name="组合 14"/>
            <p:cNvGrpSpPr/>
            <p:nvPr/>
          </p:nvGrpSpPr>
          <p:grpSpPr bwMode="auto">
            <a:xfrm>
              <a:off x="2586" y="3445"/>
              <a:ext cx="5480" cy="1418"/>
              <a:chOff x="2586" y="3445"/>
              <a:chExt cx="5480" cy="1418"/>
            </a:xfrm>
          </p:grpSpPr>
          <p:sp>
            <p:nvSpPr>
              <p:cNvPr id="40" name="圆角矩形标注 39"/>
              <p:cNvSpPr/>
              <p:nvPr/>
            </p:nvSpPr>
            <p:spPr>
              <a:xfrm>
                <a:off x="2586" y="3577"/>
                <a:ext cx="5480" cy="1112"/>
              </a:xfrm>
              <a:prstGeom prst="wedgeRoundRectCallout">
                <a:avLst>
                  <a:gd name="adj1" fmla="val -38594"/>
                  <a:gd name="adj2" fmla="val 76348"/>
                  <a:gd name="adj3" fmla="val 16667"/>
                </a:avLst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8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463" name="TextBox 40"/>
              <p:cNvSpPr txBox="1">
                <a:spLocks noChangeArrowheads="1"/>
              </p:cNvSpPr>
              <p:nvPr/>
            </p:nvSpPr>
            <p:spPr bwMode="auto">
              <a:xfrm>
                <a:off x="2624" y="3640"/>
                <a:ext cx="5147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我占三种饮料的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 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</a:p>
            </p:txBody>
          </p:sp>
          <p:grpSp>
            <p:nvGrpSpPr>
              <p:cNvPr id="18464" name="组合 3"/>
              <p:cNvGrpSpPr/>
              <p:nvPr/>
            </p:nvGrpSpPr>
            <p:grpSpPr bwMode="auto">
              <a:xfrm>
                <a:off x="6714" y="3445"/>
                <a:ext cx="1351" cy="1418"/>
                <a:chOff x="901051" y="1115963"/>
                <a:chExt cx="682344" cy="552365"/>
              </a:xfrm>
            </p:grpSpPr>
            <p:sp>
              <p:nvSpPr>
                <p:cNvPr id="1846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43616" y="1115963"/>
                  <a:ext cx="639779" cy="320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846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39609" y="1348150"/>
                  <a:ext cx="531752" cy="320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cxnSp>
              <p:nvCxnSpPr>
                <p:cNvPr id="39" name="直接连接符 38"/>
                <p:cNvCxnSpPr/>
                <p:nvPr/>
              </p:nvCxnSpPr>
              <p:spPr bwMode="auto">
                <a:xfrm flipV="1">
                  <a:off x="900799" y="1373963"/>
                  <a:ext cx="363647" cy="194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8461" name="图片 11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86" y="5028"/>
              <a:ext cx="1810" cy="2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组合 9"/>
          <p:cNvGrpSpPr/>
          <p:nvPr/>
        </p:nvGrpSpPr>
        <p:grpSpPr bwMode="auto">
          <a:xfrm>
            <a:off x="6661150" y="2187575"/>
            <a:ext cx="4376738" cy="1590675"/>
            <a:chOff x="10490" y="3444"/>
            <a:chExt cx="6892" cy="2507"/>
          </a:xfrm>
        </p:grpSpPr>
        <p:sp>
          <p:nvSpPr>
            <p:cNvPr id="7" name="圆角矩形标注 6"/>
            <p:cNvSpPr/>
            <p:nvPr/>
          </p:nvSpPr>
          <p:spPr>
            <a:xfrm>
              <a:off x="10490" y="3444"/>
              <a:ext cx="5195" cy="1246"/>
            </a:xfrm>
            <a:prstGeom prst="wedgeRoundRectCallout">
              <a:avLst>
                <a:gd name="adj1" fmla="val 55760"/>
                <a:gd name="adj2" fmla="val 44391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54" name="TextBox 53"/>
            <p:cNvSpPr txBox="1">
              <a:spLocks noChangeArrowheads="1"/>
            </p:cNvSpPr>
            <p:nvPr/>
          </p:nvSpPr>
          <p:spPr bwMode="auto">
            <a:xfrm>
              <a:off x="10490" y="3657"/>
              <a:ext cx="5193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我占三种饮料的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   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8455" name="组合 3"/>
            <p:cNvGrpSpPr/>
            <p:nvPr/>
          </p:nvGrpSpPr>
          <p:grpSpPr bwMode="auto">
            <a:xfrm>
              <a:off x="14541" y="3444"/>
              <a:ext cx="1142" cy="1371"/>
              <a:chOff x="529970" y="1010752"/>
              <a:chExt cx="724911" cy="870747"/>
            </a:xfrm>
          </p:grpSpPr>
          <p:sp>
            <p:nvSpPr>
              <p:cNvPr id="18457" name="TextBox 8"/>
              <p:cNvSpPr txBox="1">
                <a:spLocks noChangeArrowheads="1"/>
              </p:cNvSpPr>
              <p:nvPr/>
            </p:nvSpPr>
            <p:spPr bwMode="auto">
              <a:xfrm>
                <a:off x="615100" y="1010752"/>
                <a:ext cx="639781" cy="5221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8458" name="TextBox 8"/>
              <p:cNvSpPr txBox="1">
                <a:spLocks noChangeArrowheads="1"/>
              </p:cNvSpPr>
              <p:nvPr/>
            </p:nvSpPr>
            <p:spPr bwMode="auto">
              <a:xfrm>
                <a:off x="615298" y="1359319"/>
                <a:ext cx="531753" cy="52218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5</a:t>
                </a:r>
              </a:p>
            </p:txBody>
          </p:sp>
          <p:cxnSp>
            <p:nvCxnSpPr>
              <p:cNvPr id="52" name="直接连接符 51"/>
              <p:cNvCxnSpPr/>
              <p:nvPr/>
            </p:nvCxnSpPr>
            <p:spPr bwMode="auto">
              <a:xfrm>
                <a:off x="530736" y="1414374"/>
                <a:ext cx="48239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8456" name="图片 84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48" y="4267"/>
              <a:ext cx="1334" cy="1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组合 13"/>
          <p:cNvGrpSpPr/>
          <p:nvPr/>
        </p:nvGrpSpPr>
        <p:grpSpPr bwMode="auto">
          <a:xfrm>
            <a:off x="3852863" y="3514725"/>
            <a:ext cx="5722937" cy="1236663"/>
            <a:chOff x="6068" y="5590"/>
            <a:chExt cx="9012" cy="1509"/>
          </a:xfrm>
        </p:grpSpPr>
        <p:pic>
          <p:nvPicPr>
            <p:cNvPr id="18449" name="图片 82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637" y="5590"/>
              <a:ext cx="1443" cy="1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50" name="组合 13"/>
            <p:cNvGrpSpPr/>
            <p:nvPr/>
          </p:nvGrpSpPr>
          <p:grpSpPr bwMode="auto">
            <a:xfrm>
              <a:off x="6068" y="5637"/>
              <a:ext cx="7713" cy="738"/>
              <a:chOff x="2542967" y="1518843"/>
              <a:chExt cx="4224190" cy="468093"/>
            </a:xfrm>
          </p:grpSpPr>
          <p:sp>
            <p:nvSpPr>
              <p:cNvPr id="30" name="圆角矩形标注 29"/>
              <p:cNvSpPr/>
              <p:nvPr/>
            </p:nvSpPr>
            <p:spPr>
              <a:xfrm>
                <a:off x="2600469" y="1518519"/>
                <a:ext cx="3925218" cy="468115"/>
              </a:xfrm>
              <a:prstGeom prst="wedgeRoundRectCallout">
                <a:avLst>
                  <a:gd name="adj1" fmla="val 55795"/>
                  <a:gd name="adj2" fmla="val 20036"/>
                  <a:gd name="adj3" fmla="val 16667"/>
                </a:avLst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8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452" name="TextBox 30"/>
              <p:cNvSpPr txBox="1">
                <a:spLocks noChangeArrowheads="1"/>
              </p:cNvSpPr>
              <p:nvPr/>
            </p:nvSpPr>
            <p:spPr bwMode="auto">
              <a:xfrm>
                <a:off x="2542967" y="1547866"/>
                <a:ext cx="4224190" cy="40379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我占三种饮料的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几分之几呢？</a:t>
                </a:r>
                <a:endPara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 bwMode="auto">
          <a:xfrm>
            <a:off x="2260600" y="4460875"/>
            <a:ext cx="4483100" cy="2127250"/>
            <a:chOff x="3561" y="7026"/>
            <a:chExt cx="7058" cy="3350"/>
          </a:xfrm>
        </p:grpSpPr>
        <p:sp>
          <p:nvSpPr>
            <p:cNvPr id="17" name="圆角矩形标注 16"/>
            <p:cNvSpPr/>
            <p:nvPr/>
          </p:nvSpPr>
          <p:spPr>
            <a:xfrm>
              <a:off x="5435" y="7026"/>
              <a:ext cx="4466" cy="885"/>
            </a:xfrm>
            <a:prstGeom prst="wedgeRoundRectCallout">
              <a:avLst>
                <a:gd name="adj1" fmla="val -38594"/>
                <a:gd name="adj2" fmla="val 76348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8444" name="组合 24"/>
            <p:cNvGrpSpPr/>
            <p:nvPr/>
          </p:nvGrpSpPr>
          <p:grpSpPr bwMode="auto">
            <a:xfrm>
              <a:off x="3561" y="7088"/>
              <a:ext cx="7059" cy="3288"/>
              <a:chOff x="3561" y="7088"/>
              <a:chExt cx="7059" cy="3288"/>
            </a:xfrm>
          </p:grpSpPr>
          <p:sp>
            <p:nvSpPr>
              <p:cNvPr id="18445" name="TextBox 40"/>
              <p:cNvSpPr txBox="1">
                <a:spLocks noChangeArrowheads="1"/>
              </p:cNvSpPr>
              <p:nvPr/>
            </p:nvSpPr>
            <p:spPr bwMode="auto">
              <a:xfrm>
                <a:off x="5474" y="7088"/>
                <a:ext cx="5147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800">
                    <a:latin typeface="楷体" panose="02010609060101010101" pitchFamily="49" charset="-122"/>
                    <a:ea typeface="楷体" panose="02010609060101010101" pitchFamily="49" charset="-122"/>
                  </a:rPr>
                  <a:t>自己试着算一算。</a:t>
                </a:r>
              </a:p>
            </p:txBody>
          </p:sp>
          <p:grpSp>
            <p:nvGrpSpPr>
              <p:cNvPr id="18446" name="组合 23"/>
              <p:cNvGrpSpPr/>
              <p:nvPr/>
            </p:nvGrpSpPr>
            <p:grpSpPr bwMode="auto">
              <a:xfrm>
                <a:off x="3561" y="7088"/>
                <a:ext cx="2557" cy="3288"/>
                <a:chOff x="3561" y="7088"/>
                <a:chExt cx="2557" cy="3288"/>
              </a:xfrm>
            </p:grpSpPr>
            <p:pic>
              <p:nvPicPr>
                <p:cNvPr id="18447" name="图28.jpg" descr="id:2147504644;FounderCES"/>
                <p:cNvPicPr>
                  <a:picLocks noChangeAspect="1"/>
                </p:cNvPicPr>
                <p:nvPr/>
              </p:nvPicPr>
              <p:blipFill>
                <a:blip r:embed="rId6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 b="-4471"/>
                <a:stretch>
                  <a:fillRect/>
                </a:stretch>
              </p:blipFill>
              <p:spPr bwMode="auto">
                <a:xfrm>
                  <a:off x="3561" y="7088"/>
                  <a:ext cx="2242" cy="32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3" name="矩形 22"/>
                <p:cNvSpPr/>
                <p:nvPr/>
              </p:nvSpPr>
              <p:spPr>
                <a:xfrm>
                  <a:off x="5473" y="8484"/>
                  <a:ext cx="645" cy="592"/>
                </a:xfrm>
                <a:prstGeom prst="rect">
                  <a:avLst/>
                </a:prstGeom>
                <a:solidFill>
                  <a:srgbClr val="FFFF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9461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700" y="446088"/>
            <a:ext cx="1895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2" name="组合 10"/>
          <p:cNvGrpSpPr/>
          <p:nvPr/>
        </p:nvGrpSpPr>
        <p:grpSpPr bwMode="auto">
          <a:xfrm>
            <a:off x="1587500" y="2116138"/>
            <a:ext cx="9277350" cy="2266950"/>
            <a:chOff x="1757" y="5761"/>
            <a:chExt cx="14610" cy="3569"/>
          </a:xfrm>
        </p:grpSpPr>
        <p:sp>
          <p:nvSpPr>
            <p:cNvPr id="6" name="圆角矩形标注 5"/>
            <p:cNvSpPr/>
            <p:nvPr/>
          </p:nvSpPr>
          <p:spPr>
            <a:xfrm>
              <a:off x="1757" y="5843"/>
              <a:ext cx="14610" cy="3487"/>
            </a:xfrm>
            <a:prstGeom prst="wedgeRoundRectCallout">
              <a:avLst>
                <a:gd name="adj1" fmla="val -51393"/>
                <a:gd name="adj2" fmla="val -954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464" name="矩形 78"/>
            <p:cNvSpPr>
              <a:spLocks noChangeArrowheads="1"/>
            </p:cNvSpPr>
            <p:nvPr/>
          </p:nvSpPr>
          <p:spPr bwMode="auto">
            <a:xfrm>
              <a:off x="1936" y="6005"/>
              <a:ext cx="14252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把三种饮料看成单位“</a:t>
              </a:r>
              <a:r>
                <a:rPr lang="en-US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1”,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可乐占三种饮料的      </a:t>
              </a:r>
              <a:r>
                <a:rPr lang="en-US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</a:p>
          </p:txBody>
        </p:sp>
        <p:grpSp>
          <p:nvGrpSpPr>
            <p:cNvPr id="19465" name="组合 94"/>
            <p:cNvGrpSpPr/>
            <p:nvPr/>
          </p:nvGrpSpPr>
          <p:grpSpPr bwMode="auto">
            <a:xfrm>
              <a:off x="14665" y="5761"/>
              <a:ext cx="1440" cy="1654"/>
              <a:chOff x="-24640" y="-79858"/>
              <a:chExt cx="739212" cy="990801"/>
            </a:xfrm>
          </p:grpSpPr>
          <p:sp>
            <p:nvSpPr>
              <p:cNvPr id="19473" name="TextBox 8"/>
              <p:cNvSpPr txBox="1">
                <a:spLocks noChangeArrowheads="1"/>
              </p:cNvSpPr>
              <p:nvPr/>
            </p:nvSpPr>
            <p:spPr bwMode="auto">
              <a:xfrm>
                <a:off x="74880" y="-79858"/>
                <a:ext cx="639692" cy="55054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9474" name="TextBox 8"/>
              <p:cNvSpPr txBox="1">
                <a:spLocks noChangeArrowheads="1"/>
              </p:cNvSpPr>
              <p:nvPr/>
            </p:nvSpPr>
            <p:spPr bwMode="auto">
              <a:xfrm>
                <a:off x="-24640" y="360395"/>
                <a:ext cx="669769" cy="55054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 3</a:t>
                </a:r>
              </a:p>
            </p:txBody>
          </p:sp>
          <p:cxnSp>
            <p:nvCxnSpPr>
              <p:cNvPr id="19475" name="直接连接符 97"/>
              <p:cNvCxnSpPr>
                <a:cxnSpLocks noChangeShapeType="1"/>
              </p:cNvCxnSpPr>
              <p:nvPr/>
            </p:nvCxnSpPr>
            <p:spPr bwMode="auto">
              <a:xfrm>
                <a:off x="63654" y="394608"/>
                <a:ext cx="360879" cy="23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</p:grpSp>
        <p:sp>
          <p:nvSpPr>
            <p:cNvPr id="19466" name="矩形 7"/>
            <p:cNvSpPr>
              <a:spLocks noChangeArrowheads="1"/>
            </p:cNvSpPr>
            <p:nvPr/>
          </p:nvSpPr>
          <p:spPr bwMode="auto">
            <a:xfrm>
              <a:off x="1992" y="8253"/>
              <a:ext cx="7588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种饮料的几分之几。</a:t>
              </a:r>
              <a:endPara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467" name="组合 8"/>
            <p:cNvGrpSpPr/>
            <p:nvPr/>
          </p:nvGrpSpPr>
          <p:grpSpPr bwMode="auto">
            <a:xfrm>
              <a:off x="1972" y="6828"/>
              <a:ext cx="14252" cy="1617"/>
              <a:chOff x="2854" y="1397"/>
              <a:chExt cx="14252" cy="1617"/>
            </a:xfrm>
          </p:grpSpPr>
          <p:sp>
            <p:nvSpPr>
              <p:cNvPr id="19468" name="矩形 6"/>
              <p:cNvSpPr>
                <a:spLocks noChangeArrowheads="1"/>
              </p:cNvSpPr>
              <p:nvPr/>
            </p:nvSpPr>
            <p:spPr bwMode="auto">
              <a:xfrm>
                <a:off x="2854" y="1746"/>
                <a:ext cx="14252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32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杏仁露占三种饮料的      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,</a:t>
                </a:r>
                <a:r>
                  <a:rPr lang="zh-CN" altLang="en-US" sz="32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剩下的就是苹果醋占三</a:t>
                </a:r>
                <a:endPara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9469" name="组合 90"/>
              <p:cNvGrpSpPr/>
              <p:nvPr/>
            </p:nvGrpSpPr>
            <p:grpSpPr bwMode="auto">
              <a:xfrm>
                <a:off x="8958" y="1397"/>
                <a:ext cx="866" cy="1617"/>
                <a:chOff x="86294" y="67282"/>
                <a:chExt cx="531680" cy="787433"/>
              </a:xfrm>
            </p:grpSpPr>
            <p:sp>
              <p:nvSpPr>
                <p:cNvPr id="19470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7150" y="67282"/>
                  <a:ext cx="420153" cy="447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947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6294" y="407157"/>
                  <a:ext cx="531680" cy="447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5</a:t>
                  </a:r>
                </a:p>
              </p:txBody>
            </p:sp>
            <p:cxnSp>
              <p:nvCxnSpPr>
                <p:cNvPr id="19472" name="直接连接符 9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2484" y="452017"/>
                  <a:ext cx="379867" cy="48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</p:spPr>
            </p:cxnSp>
          </p:grpSp>
        </p:grp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65" name="组合 364"/>
          <p:cNvGrpSpPr/>
          <p:nvPr/>
        </p:nvGrpSpPr>
        <p:grpSpPr bwMode="auto">
          <a:xfrm>
            <a:off x="1201738" y="3433763"/>
            <a:ext cx="1543050" cy="584200"/>
            <a:chOff x="5499" y="1000"/>
            <a:chExt cx="2431" cy="920"/>
          </a:xfrm>
        </p:grpSpPr>
        <p:sp>
          <p:nvSpPr>
            <p:cNvPr id="366" name="圆角矩形 365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12" name="文本框 366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方法二</a:t>
              </a:r>
            </a:p>
          </p:txBody>
        </p:sp>
      </p:grpSp>
      <p:grpSp>
        <p:nvGrpSpPr>
          <p:cNvPr id="126" name="组合 125"/>
          <p:cNvGrpSpPr/>
          <p:nvPr/>
        </p:nvGrpSpPr>
        <p:grpSpPr bwMode="auto">
          <a:xfrm>
            <a:off x="1201738" y="728663"/>
            <a:ext cx="1543050" cy="584200"/>
            <a:chOff x="5499" y="1000"/>
            <a:chExt cx="2431" cy="920"/>
          </a:xfrm>
        </p:grpSpPr>
        <p:sp>
          <p:nvSpPr>
            <p:cNvPr id="125" name="圆角矩形 124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10" name="文本框 5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方法一</a:t>
              </a:r>
            </a:p>
          </p:txBody>
        </p:sp>
      </p:grpSp>
      <p:pic>
        <p:nvPicPr>
          <p:cNvPr id="11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8438" y="2119313"/>
            <a:ext cx="604837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组合 6"/>
          <p:cNvGrpSpPr/>
          <p:nvPr/>
        </p:nvGrpSpPr>
        <p:grpSpPr bwMode="auto">
          <a:xfrm>
            <a:off x="1447800" y="1833563"/>
            <a:ext cx="2386013" cy="966787"/>
            <a:chOff x="10966" y="2693"/>
            <a:chExt cx="4138" cy="2451"/>
          </a:xfrm>
        </p:grpSpPr>
        <p:sp>
          <p:nvSpPr>
            <p:cNvPr id="8" name="圆角矩形 7"/>
            <p:cNvSpPr/>
            <p:nvPr/>
          </p:nvSpPr>
          <p:spPr>
            <a:xfrm>
              <a:off x="10966" y="2693"/>
              <a:ext cx="4050" cy="2451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08" name="文本框 43"/>
            <p:cNvSpPr txBox="1">
              <a:spLocks noChangeArrowheads="1"/>
            </p:cNvSpPr>
            <p:nvPr/>
          </p:nvSpPr>
          <p:spPr bwMode="auto">
            <a:xfrm>
              <a:off x="11056" y="2730"/>
              <a:ext cx="4048" cy="24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从整体中先去掉可乐部分</a:t>
              </a:r>
            </a:p>
          </p:txBody>
        </p:sp>
      </p:grpSp>
      <p:pic>
        <p:nvPicPr>
          <p:cNvPr id="45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1913" y="2149475"/>
            <a:ext cx="606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8"/>
          <p:cNvGrpSpPr/>
          <p:nvPr/>
        </p:nvGrpSpPr>
        <p:grpSpPr bwMode="auto">
          <a:xfrm>
            <a:off x="4575175" y="2057400"/>
            <a:ext cx="3578225" cy="581025"/>
            <a:chOff x="9223" y="4835"/>
            <a:chExt cx="5419" cy="1193"/>
          </a:xfrm>
        </p:grpSpPr>
        <p:sp>
          <p:nvSpPr>
            <p:cNvPr id="47" name="圆角矩形 46"/>
            <p:cNvSpPr/>
            <p:nvPr/>
          </p:nvSpPr>
          <p:spPr>
            <a:xfrm>
              <a:off x="9223" y="4835"/>
              <a:ext cx="4772" cy="1193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06" name="文本框 47"/>
            <p:cNvSpPr txBox="1">
              <a:spLocks noChangeArrowheads="1"/>
            </p:cNvSpPr>
            <p:nvPr/>
          </p:nvSpPr>
          <p:spPr bwMode="auto">
            <a:xfrm>
              <a:off x="9282" y="4873"/>
              <a:ext cx="5360" cy="10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ea typeface="楷体" panose="02010609060101010101" pitchFamily="49" charset="-122"/>
                  <a:sym typeface="+mn-ea"/>
                </a:rPr>
                <a:t>再去掉杏仁露部分</a:t>
              </a:r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8526463" y="1816100"/>
            <a:ext cx="2128837" cy="1011238"/>
            <a:chOff x="10966" y="2693"/>
            <a:chExt cx="4138" cy="3399"/>
          </a:xfrm>
        </p:grpSpPr>
        <p:sp>
          <p:nvSpPr>
            <p:cNvPr id="10" name="圆角矩形 9"/>
            <p:cNvSpPr/>
            <p:nvPr/>
          </p:nvSpPr>
          <p:spPr>
            <a:xfrm>
              <a:off x="10966" y="2693"/>
              <a:ext cx="4052" cy="3399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04" name="文本框 11"/>
            <p:cNvSpPr txBox="1">
              <a:spLocks noChangeArrowheads="1"/>
            </p:cNvSpPr>
            <p:nvPr/>
          </p:nvSpPr>
          <p:spPr bwMode="auto">
            <a:xfrm>
              <a:off x="11056" y="2730"/>
              <a:ext cx="4048" cy="32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剩下的就是苹果醋部分</a:t>
              </a:r>
            </a:p>
          </p:txBody>
        </p:sp>
      </p:grpSp>
      <p:pic>
        <p:nvPicPr>
          <p:cNvPr id="13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3013" y="4864100"/>
            <a:ext cx="606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组合 13"/>
          <p:cNvGrpSpPr/>
          <p:nvPr/>
        </p:nvGrpSpPr>
        <p:grpSpPr bwMode="auto">
          <a:xfrm>
            <a:off x="1298575" y="4560888"/>
            <a:ext cx="2794000" cy="1047750"/>
            <a:chOff x="10966" y="2693"/>
            <a:chExt cx="4138" cy="2450"/>
          </a:xfrm>
        </p:grpSpPr>
        <p:sp>
          <p:nvSpPr>
            <p:cNvPr id="15" name="圆角矩形 14"/>
            <p:cNvSpPr/>
            <p:nvPr/>
          </p:nvSpPr>
          <p:spPr>
            <a:xfrm>
              <a:off x="10966" y="2693"/>
              <a:ext cx="4051" cy="245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02" name="文本框 15"/>
            <p:cNvSpPr txBox="1">
              <a:spLocks noChangeArrowheads="1"/>
            </p:cNvSpPr>
            <p:nvPr/>
          </p:nvSpPr>
          <p:spPr bwMode="auto">
            <a:xfrm>
              <a:off x="11056" y="2730"/>
              <a:ext cx="4048" cy="22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先求出可乐和杏仁露共有多少</a:t>
              </a:r>
            </a:p>
          </p:txBody>
        </p:sp>
      </p:grpSp>
      <p:pic>
        <p:nvPicPr>
          <p:cNvPr id="17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22738" y="4911725"/>
            <a:ext cx="606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组合 17"/>
          <p:cNvGrpSpPr/>
          <p:nvPr/>
        </p:nvGrpSpPr>
        <p:grpSpPr bwMode="auto">
          <a:xfrm>
            <a:off x="4902200" y="4384675"/>
            <a:ext cx="2593975" cy="1427163"/>
            <a:chOff x="9223" y="4835"/>
            <a:chExt cx="3871" cy="1193"/>
          </a:xfrm>
        </p:grpSpPr>
        <p:sp>
          <p:nvSpPr>
            <p:cNvPr id="19" name="圆角矩形 18"/>
            <p:cNvSpPr/>
            <p:nvPr/>
          </p:nvSpPr>
          <p:spPr>
            <a:xfrm>
              <a:off x="9223" y="4835"/>
              <a:ext cx="3871" cy="1193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00" name="文本框 19"/>
            <p:cNvSpPr txBox="1">
              <a:spLocks noChangeArrowheads="1"/>
            </p:cNvSpPr>
            <p:nvPr/>
          </p:nvSpPr>
          <p:spPr bwMode="auto">
            <a:xfrm>
              <a:off x="9410" y="4861"/>
              <a:ext cx="3683" cy="115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ea typeface="楷体" panose="02010609060101010101" pitchFamily="49" charset="-122"/>
                  <a:sym typeface="+mn-ea"/>
                </a:rPr>
                <a:t>然后从整体中去掉可乐和杏仁露的和</a:t>
              </a:r>
            </a:p>
          </p:txBody>
        </p:sp>
      </p:grpSp>
      <p:grpSp>
        <p:nvGrpSpPr>
          <p:cNvPr id="22" name="组合 21"/>
          <p:cNvGrpSpPr/>
          <p:nvPr/>
        </p:nvGrpSpPr>
        <p:grpSpPr bwMode="auto">
          <a:xfrm>
            <a:off x="8377238" y="4619625"/>
            <a:ext cx="2128837" cy="1011238"/>
            <a:chOff x="10966" y="2693"/>
            <a:chExt cx="4138" cy="3399"/>
          </a:xfrm>
        </p:grpSpPr>
        <p:sp>
          <p:nvSpPr>
            <p:cNvPr id="27" name="圆角矩形 26"/>
            <p:cNvSpPr/>
            <p:nvPr/>
          </p:nvSpPr>
          <p:spPr>
            <a:xfrm>
              <a:off x="10966" y="2693"/>
              <a:ext cx="4052" cy="3399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498" name="文本框 30"/>
            <p:cNvSpPr txBox="1">
              <a:spLocks noChangeArrowheads="1"/>
            </p:cNvSpPr>
            <p:nvPr/>
          </p:nvSpPr>
          <p:spPr bwMode="auto">
            <a:xfrm>
              <a:off x="11056" y="2730"/>
              <a:ext cx="4048" cy="32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剩下的就是苹果醋部分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82" name="组合 281"/>
          <p:cNvGrpSpPr/>
          <p:nvPr/>
        </p:nvGrpSpPr>
        <p:grpSpPr bwMode="auto">
          <a:xfrm>
            <a:off x="2527300" y="787400"/>
            <a:ext cx="1543050" cy="584200"/>
            <a:chOff x="5499" y="1000"/>
            <a:chExt cx="2431" cy="920"/>
          </a:xfrm>
        </p:grpSpPr>
        <p:sp>
          <p:nvSpPr>
            <p:cNvPr id="283" name="圆角矩形 282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82" name="文本框 283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方法一</a:t>
              </a:r>
            </a:p>
          </p:txBody>
        </p:sp>
      </p:grpSp>
      <p:grpSp>
        <p:nvGrpSpPr>
          <p:cNvPr id="56" name="组合 55"/>
          <p:cNvGrpSpPr/>
          <p:nvPr/>
        </p:nvGrpSpPr>
        <p:grpSpPr bwMode="auto">
          <a:xfrm>
            <a:off x="2430463" y="1785938"/>
            <a:ext cx="2536825" cy="1163637"/>
            <a:chOff x="3827" y="2813"/>
            <a:chExt cx="3995" cy="1831"/>
          </a:xfrm>
        </p:grpSpPr>
        <p:grpSp>
          <p:nvGrpSpPr>
            <p:cNvPr id="21570" name="组合 3"/>
            <p:cNvGrpSpPr/>
            <p:nvPr/>
          </p:nvGrpSpPr>
          <p:grpSpPr bwMode="auto">
            <a:xfrm>
              <a:off x="5011" y="2813"/>
              <a:ext cx="1324" cy="1625"/>
              <a:chOff x="931569" y="1009859"/>
              <a:chExt cx="843994" cy="828813"/>
            </a:xfrm>
          </p:grpSpPr>
          <p:sp>
            <p:nvSpPr>
              <p:cNvPr id="21578" name="TextBox 8"/>
              <p:cNvSpPr txBox="1">
                <a:spLocks noChangeArrowheads="1"/>
              </p:cNvSpPr>
              <p:nvPr/>
            </p:nvSpPr>
            <p:spPr bwMode="auto">
              <a:xfrm>
                <a:off x="988679" y="1009859"/>
                <a:ext cx="639781" cy="46870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21579" name="TextBox 8"/>
              <p:cNvSpPr txBox="1">
                <a:spLocks noChangeArrowheads="1"/>
              </p:cNvSpPr>
              <p:nvPr/>
            </p:nvSpPr>
            <p:spPr bwMode="auto">
              <a:xfrm>
                <a:off x="988384" y="1369970"/>
                <a:ext cx="787179" cy="46870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3</a:t>
                </a:r>
              </a:p>
            </p:txBody>
          </p:sp>
          <p:cxnSp>
            <p:nvCxnSpPr>
              <p:cNvPr id="290" name="直接连接符 289"/>
              <p:cNvCxnSpPr/>
              <p:nvPr/>
            </p:nvCxnSpPr>
            <p:spPr bwMode="auto">
              <a:xfrm>
                <a:off x="932206" y="1413734"/>
                <a:ext cx="48128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71" name="矩形 1"/>
            <p:cNvSpPr>
              <a:spLocks noChangeArrowheads="1"/>
            </p:cNvSpPr>
            <p:nvPr/>
          </p:nvSpPr>
          <p:spPr bwMode="auto">
            <a:xfrm>
              <a:off x="4216" y="3159"/>
              <a:ext cx="94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宋体" panose="02010600030101010101" pitchFamily="2" charset="-122"/>
                  <a:ea typeface="楷体" panose="02010609060101010101" pitchFamily="49" charset="-122"/>
                </a:rPr>
                <a:t>－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sp>
          <p:nvSpPr>
            <p:cNvPr id="21572" name="TextBox 8"/>
            <p:cNvSpPr txBox="1">
              <a:spLocks noChangeArrowheads="1"/>
            </p:cNvSpPr>
            <p:nvPr/>
          </p:nvSpPr>
          <p:spPr bwMode="auto">
            <a:xfrm>
              <a:off x="3827" y="3203"/>
              <a:ext cx="100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1</a:t>
              </a:r>
            </a:p>
          </p:txBody>
        </p:sp>
        <p:sp>
          <p:nvSpPr>
            <p:cNvPr id="21573" name="矩形 1"/>
            <p:cNvSpPr>
              <a:spLocks noChangeArrowheads="1"/>
            </p:cNvSpPr>
            <p:nvPr/>
          </p:nvSpPr>
          <p:spPr bwMode="auto">
            <a:xfrm>
              <a:off x="5690" y="3153"/>
              <a:ext cx="190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宋体" panose="02010600030101010101" pitchFamily="2" charset="-122"/>
                  <a:ea typeface="楷体" panose="02010609060101010101" pitchFamily="49" charset="-122"/>
                </a:rPr>
                <a:t>－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21574" name="组合 3"/>
            <p:cNvGrpSpPr/>
            <p:nvPr/>
          </p:nvGrpSpPr>
          <p:grpSpPr bwMode="auto">
            <a:xfrm>
              <a:off x="6526" y="2824"/>
              <a:ext cx="1297" cy="1820"/>
              <a:chOff x="-388040" y="545665"/>
              <a:chExt cx="826451" cy="928239"/>
            </a:xfrm>
          </p:grpSpPr>
          <p:sp>
            <p:nvSpPr>
              <p:cNvPr id="21575" name="TextBox 8"/>
              <p:cNvSpPr txBox="1">
                <a:spLocks noChangeArrowheads="1"/>
              </p:cNvSpPr>
              <p:nvPr/>
            </p:nvSpPr>
            <p:spPr bwMode="auto">
              <a:xfrm>
                <a:off x="-325432" y="545665"/>
                <a:ext cx="6397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1576" name="TextBox 8"/>
              <p:cNvSpPr txBox="1">
                <a:spLocks noChangeArrowheads="1"/>
              </p:cNvSpPr>
              <p:nvPr/>
            </p:nvSpPr>
            <p:spPr bwMode="auto">
              <a:xfrm>
                <a:off x="-304797" y="912271"/>
                <a:ext cx="743208" cy="5616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300" name="直接连接符 299"/>
              <p:cNvCxnSpPr/>
              <p:nvPr/>
            </p:nvCxnSpPr>
            <p:spPr bwMode="auto">
              <a:xfrm>
                <a:off x="-387403" y="960478"/>
                <a:ext cx="4826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6" name="组合 375"/>
          <p:cNvGrpSpPr/>
          <p:nvPr/>
        </p:nvGrpSpPr>
        <p:grpSpPr bwMode="auto">
          <a:xfrm>
            <a:off x="769938" y="5207000"/>
            <a:ext cx="5214937" cy="1047750"/>
            <a:chOff x="1374" y="8159"/>
            <a:chExt cx="8211" cy="1651"/>
          </a:xfrm>
        </p:grpSpPr>
        <p:sp>
          <p:nvSpPr>
            <p:cNvPr id="21565" name="文本框 367"/>
            <p:cNvSpPr txBox="1">
              <a:spLocks noChangeArrowheads="1"/>
            </p:cNvSpPr>
            <p:nvPr/>
          </p:nvSpPr>
          <p:spPr bwMode="auto">
            <a:xfrm>
              <a:off x="1374" y="8520"/>
              <a:ext cx="821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答:苹果醋占三种饮料的     。</a:t>
              </a:r>
            </a:p>
          </p:txBody>
        </p:sp>
        <p:grpSp>
          <p:nvGrpSpPr>
            <p:cNvPr id="21566" name="组合 371"/>
            <p:cNvGrpSpPr/>
            <p:nvPr/>
          </p:nvGrpSpPr>
          <p:grpSpPr bwMode="auto">
            <a:xfrm>
              <a:off x="8040" y="8159"/>
              <a:ext cx="1342" cy="1651"/>
              <a:chOff x="5653" y="1929"/>
              <a:chExt cx="1033" cy="1651"/>
            </a:xfrm>
          </p:grpSpPr>
          <p:sp>
            <p:nvSpPr>
              <p:cNvPr id="21567" name="文本框 4"/>
              <p:cNvSpPr txBox="1">
                <a:spLocks noChangeArrowheads="1"/>
              </p:cNvSpPr>
              <p:nvPr/>
            </p:nvSpPr>
            <p:spPr bwMode="auto">
              <a:xfrm>
                <a:off x="5683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21568" name="文本框 373"/>
              <p:cNvSpPr txBox="1">
                <a:spLocks noChangeArrowheads="1"/>
              </p:cNvSpPr>
              <p:nvPr/>
            </p:nvSpPr>
            <p:spPr bwMode="auto">
              <a:xfrm>
                <a:off x="5653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15</a:t>
                </a:r>
              </a:p>
            </p:txBody>
          </p:sp>
          <p:cxnSp>
            <p:nvCxnSpPr>
              <p:cNvPr id="375" name="直接连接符 374"/>
              <p:cNvCxnSpPr/>
              <p:nvPr/>
            </p:nvCxnSpPr>
            <p:spPr bwMode="auto">
              <a:xfrm>
                <a:off x="5749" y="2729"/>
                <a:ext cx="635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" name="直接连接符 10"/>
          <p:cNvCxnSpPr/>
          <p:nvPr/>
        </p:nvCxnSpPr>
        <p:spPr>
          <a:xfrm>
            <a:off x="6149975" y="1044575"/>
            <a:ext cx="0" cy="533241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5" name="组合 364"/>
          <p:cNvGrpSpPr/>
          <p:nvPr/>
        </p:nvGrpSpPr>
        <p:grpSpPr bwMode="auto">
          <a:xfrm>
            <a:off x="7658100" y="787400"/>
            <a:ext cx="1543050" cy="584200"/>
            <a:chOff x="5499" y="1000"/>
            <a:chExt cx="2431" cy="920"/>
          </a:xfrm>
        </p:grpSpPr>
        <p:sp>
          <p:nvSpPr>
            <p:cNvPr id="366" name="圆角矩形 365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64" name="文本框 366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方法二</a:t>
              </a:r>
            </a:p>
          </p:txBody>
        </p:sp>
      </p:grpSp>
      <p:grpSp>
        <p:nvGrpSpPr>
          <p:cNvPr id="57" name="组合 56"/>
          <p:cNvGrpSpPr/>
          <p:nvPr/>
        </p:nvGrpSpPr>
        <p:grpSpPr bwMode="auto">
          <a:xfrm>
            <a:off x="1825625" y="2754313"/>
            <a:ext cx="2316163" cy="2297112"/>
            <a:chOff x="2874" y="4338"/>
            <a:chExt cx="3649" cy="3618"/>
          </a:xfrm>
        </p:grpSpPr>
        <p:sp>
          <p:nvSpPr>
            <p:cNvPr id="21547" name="文本框 300"/>
            <p:cNvSpPr txBox="1">
              <a:spLocks noChangeArrowheads="1"/>
            </p:cNvSpPr>
            <p:nvPr/>
          </p:nvSpPr>
          <p:spPr bwMode="auto">
            <a:xfrm>
              <a:off x="2874" y="4639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21548" name="矩形 1"/>
            <p:cNvSpPr>
              <a:spLocks noChangeArrowheads="1"/>
            </p:cNvSpPr>
            <p:nvPr/>
          </p:nvSpPr>
          <p:spPr bwMode="auto">
            <a:xfrm>
              <a:off x="4453" y="4707"/>
              <a:ext cx="107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宋体" panose="02010600030101010101" pitchFamily="2" charset="-122"/>
                  <a:ea typeface="楷体" panose="02010609060101010101" pitchFamily="49" charset="-122"/>
                </a:rPr>
                <a:t>－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</a:t>
              </a:r>
            </a:p>
          </p:txBody>
        </p:sp>
        <p:grpSp>
          <p:nvGrpSpPr>
            <p:cNvPr id="21549" name="组合 3"/>
            <p:cNvGrpSpPr/>
            <p:nvPr/>
          </p:nvGrpSpPr>
          <p:grpSpPr bwMode="auto">
            <a:xfrm>
              <a:off x="3739" y="4433"/>
              <a:ext cx="1426" cy="1634"/>
              <a:chOff x="930927" y="1022098"/>
              <a:chExt cx="797010" cy="833299"/>
            </a:xfrm>
          </p:grpSpPr>
          <p:sp>
            <p:nvSpPr>
              <p:cNvPr id="21560" name="TextBox 8"/>
              <p:cNvSpPr txBox="1">
                <a:spLocks noChangeArrowheads="1"/>
              </p:cNvSpPr>
              <p:nvPr/>
            </p:nvSpPr>
            <p:spPr bwMode="auto">
              <a:xfrm>
                <a:off x="980343" y="1022098"/>
                <a:ext cx="639780" cy="4686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1561" name="TextBox 8"/>
              <p:cNvSpPr txBox="1">
                <a:spLocks noChangeArrowheads="1"/>
              </p:cNvSpPr>
              <p:nvPr/>
            </p:nvSpPr>
            <p:spPr bwMode="auto">
              <a:xfrm>
                <a:off x="984729" y="1386731"/>
                <a:ext cx="743208" cy="4686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3</a:t>
                </a:r>
              </a:p>
            </p:txBody>
          </p:sp>
          <p:cxnSp>
            <p:nvCxnSpPr>
              <p:cNvPr id="313" name="直接连接符 312"/>
              <p:cNvCxnSpPr/>
              <p:nvPr/>
            </p:nvCxnSpPr>
            <p:spPr bwMode="auto">
              <a:xfrm>
                <a:off x="931126" y="1413564"/>
                <a:ext cx="48226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550" name="组合 325"/>
            <p:cNvGrpSpPr/>
            <p:nvPr/>
          </p:nvGrpSpPr>
          <p:grpSpPr bwMode="auto">
            <a:xfrm>
              <a:off x="2874" y="6306"/>
              <a:ext cx="1979" cy="1650"/>
              <a:chOff x="3804" y="6838"/>
              <a:chExt cx="1979" cy="1650"/>
            </a:xfrm>
          </p:grpSpPr>
          <p:sp>
            <p:nvSpPr>
              <p:cNvPr id="21555" name="文本框 319"/>
              <p:cNvSpPr txBox="1">
                <a:spLocks noChangeArrowheads="1"/>
              </p:cNvSpPr>
              <p:nvPr/>
            </p:nvSpPr>
            <p:spPr bwMode="auto">
              <a:xfrm>
                <a:off x="3804" y="7086"/>
                <a:ext cx="1164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</a:p>
            </p:txBody>
          </p:sp>
          <p:grpSp>
            <p:nvGrpSpPr>
              <p:cNvPr id="21556" name="组合 320"/>
              <p:cNvGrpSpPr/>
              <p:nvPr/>
            </p:nvGrpSpPr>
            <p:grpSpPr bwMode="auto">
              <a:xfrm>
                <a:off x="4419" y="6838"/>
                <a:ext cx="1365" cy="1651"/>
                <a:chOff x="5617" y="1929"/>
                <a:chExt cx="1051" cy="1651"/>
              </a:xfrm>
            </p:grpSpPr>
            <p:sp>
              <p:nvSpPr>
                <p:cNvPr id="21557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5665" y="1929"/>
                  <a:ext cx="1003" cy="9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 4</a:t>
                  </a:r>
                </a:p>
              </p:txBody>
            </p:sp>
            <p:sp>
              <p:nvSpPr>
                <p:cNvPr id="21558" name="文本框 322"/>
                <p:cNvSpPr txBox="1">
                  <a:spLocks noChangeArrowheads="1"/>
                </p:cNvSpPr>
                <p:nvPr/>
              </p:nvSpPr>
              <p:spPr bwMode="auto">
                <a:xfrm>
                  <a:off x="5617" y="2661"/>
                  <a:ext cx="809" cy="9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15</a:t>
                  </a:r>
                </a:p>
              </p:txBody>
            </p:sp>
            <p:cxnSp>
              <p:nvCxnSpPr>
                <p:cNvPr id="324" name="直接连接符 323"/>
                <p:cNvCxnSpPr/>
                <p:nvPr/>
              </p:nvCxnSpPr>
              <p:spPr bwMode="auto">
                <a:xfrm>
                  <a:off x="5748" y="2729"/>
                  <a:ext cx="635" cy="5"/>
                </a:xfrm>
                <a:prstGeom prst="line">
                  <a:avLst/>
                </a:prstGeom>
                <a:ln w="1905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551" name="组合 3"/>
            <p:cNvGrpSpPr/>
            <p:nvPr/>
          </p:nvGrpSpPr>
          <p:grpSpPr bwMode="auto">
            <a:xfrm>
              <a:off x="5227" y="4338"/>
              <a:ext cx="1297" cy="1820"/>
              <a:chOff x="-388040" y="545665"/>
              <a:chExt cx="826451" cy="928239"/>
            </a:xfrm>
          </p:grpSpPr>
          <p:sp>
            <p:nvSpPr>
              <p:cNvPr id="21552" name="TextBox 8"/>
              <p:cNvSpPr txBox="1">
                <a:spLocks noChangeArrowheads="1"/>
              </p:cNvSpPr>
              <p:nvPr/>
            </p:nvSpPr>
            <p:spPr bwMode="auto">
              <a:xfrm>
                <a:off x="-325432" y="545665"/>
                <a:ext cx="6397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1553" name="TextBox 8"/>
              <p:cNvSpPr txBox="1">
                <a:spLocks noChangeArrowheads="1"/>
              </p:cNvSpPr>
              <p:nvPr/>
            </p:nvSpPr>
            <p:spPr bwMode="auto">
              <a:xfrm>
                <a:off x="-304797" y="912271"/>
                <a:ext cx="743208" cy="5616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21" name="直接连接符 20"/>
              <p:cNvCxnSpPr/>
              <p:nvPr/>
            </p:nvCxnSpPr>
            <p:spPr bwMode="auto">
              <a:xfrm>
                <a:off x="-387742" y="961390"/>
                <a:ext cx="48287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组合 57"/>
          <p:cNvGrpSpPr/>
          <p:nvPr/>
        </p:nvGrpSpPr>
        <p:grpSpPr bwMode="auto">
          <a:xfrm>
            <a:off x="7778750" y="1708150"/>
            <a:ext cx="2416175" cy="1162050"/>
            <a:chOff x="12250" y="2689"/>
            <a:chExt cx="3804" cy="1831"/>
          </a:xfrm>
        </p:grpSpPr>
        <p:sp>
          <p:nvSpPr>
            <p:cNvPr id="21536" name="TextBox 8"/>
            <p:cNvSpPr txBox="1">
              <a:spLocks noChangeArrowheads="1"/>
            </p:cNvSpPr>
            <p:nvPr/>
          </p:nvSpPr>
          <p:spPr bwMode="auto">
            <a:xfrm>
              <a:off x="12250" y="3079"/>
              <a:ext cx="100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1</a:t>
              </a:r>
            </a:p>
          </p:txBody>
        </p:sp>
        <p:grpSp>
          <p:nvGrpSpPr>
            <p:cNvPr id="21537" name="组合 3"/>
            <p:cNvGrpSpPr/>
            <p:nvPr/>
          </p:nvGrpSpPr>
          <p:grpSpPr bwMode="auto">
            <a:xfrm>
              <a:off x="13434" y="2689"/>
              <a:ext cx="1324" cy="1625"/>
              <a:chOff x="931569" y="1009859"/>
              <a:chExt cx="843994" cy="828813"/>
            </a:xfrm>
          </p:grpSpPr>
          <p:sp>
            <p:nvSpPr>
              <p:cNvPr id="21544" name="TextBox 8"/>
              <p:cNvSpPr txBox="1">
                <a:spLocks noChangeArrowheads="1"/>
              </p:cNvSpPr>
              <p:nvPr/>
            </p:nvSpPr>
            <p:spPr bwMode="auto">
              <a:xfrm>
                <a:off x="988679" y="1009859"/>
                <a:ext cx="639781" cy="46870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21545" name="TextBox 8"/>
              <p:cNvSpPr txBox="1">
                <a:spLocks noChangeArrowheads="1"/>
              </p:cNvSpPr>
              <p:nvPr/>
            </p:nvSpPr>
            <p:spPr bwMode="auto">
              <a:xfrm>
                <a:off x="988384" y="1369970"/>
                <a:ext cx="787179" cy="46870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3</a:t>
                </a:r>
              </a:p>
            </p:txBody>
          </p:sp>
          <p:cxnSp>
            <p:nvCxnSpPr>
              <p:cNvPr id="25" name="直接连接符 24"/>
              <p:cNvCxnSpPr/>
              <p:nvPr/>
            </p:nvCxnSpPr>
            <p:spPr bwMode="auto">
              <a:xfrm>
                <a:off x="932008" y="1414286"/>
                <a:ext cx="48115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38" name="矩形 1"/>
            <p:cNvSpPr>
              <a:spLocks noChangeArrowheads="1"/>
            </p:cNvSpPr>
            <p:nvPr/>
          </p:nvSpPr>
          <p:spPr bwMode="auto">
            <a:xfrm>
              <a:off x="12467" y="3079"/>
              <a:ext cx="1285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宋体" panose="02010600030101010101" pitchFamily="2" charset="-122"/>
                  <a:ea typeface="楷体" panose="02010609060101010101" pitchFamily="49" charset="-122"/>
                </a:rPr>
                <a:t>－</a:t>
              </a:r>
              <a:r>
                <a:rPr lang="en-US" altLang="zh-CN" sz="3200">
                  <a:latin typeface="宋体" panose="02010600030101010101" pitchFamily="2" charset="-122"/>
                  <a:ea typeface="楷体" panose="02010609060101010101" pitchFamily="49" charset="-122"/>
                </a:rPr>
                <a:t>(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sp>
          <p:nvSpPr>
            <p:cNvPr id="21539" name="矩形 1"/>
            <p:cNvSpPr>
              <a:spLocks noChangeArrowheads="1"/>
            </p:cNvSpPr>
            <p:nvPr/>
          </p:nvSpPr>
          <p:spPr bwMode="auto">
            <a:xfrm>
              <a:off x="14089" y="2981"/>
              <a:ext cx="1770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</a:t>
              </a: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)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</a:t>
              </a:r>
            </a:p>
          </p:txBody>
        </p:sp>
        <p:grpSp>
          <p:nvGrpSpPr>
            <p:cNvPr id="21540" name="组合 3"/>
            <p:cNvGrpSpPr/>
            <p:nvPr/>
          </p:nvGrpSpPr>
          <p:grpSpPr bwMode="auto">
            <a:xfrm>
              <a:off x="14757" y="2700"/>
              <a:ext cx="1297" cy="1820"/>
              <a:chOff x="-388040" y="545665"/>
              <a:chExt cx="826451" cy="928239"/>
            </a:xfrm>
          </p:grpSpPr>
          <p:sp>
            <p:nvSpPr>
              <p:cNvPr id="21541" name="TextBox 8"/>
              <p:cNvSpPr txBox="1">
                <a:spLocks noChangeArrowheads="1"/>
              </p:cNvSpPr>
              <p:nvPr/>
            </p:nvSpPr>
            <p:spPr bwMode="auto">
              <a:xfrm>
                <a:off x="-325432" y="545665"/>
                <a:ext cx="6397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1542" name="TextBox 8"/>
              <p:cNvSpPr txBox="1">
                <a:spLocks noChangeArrowheads="1"/>
              </p:cNvSpPr>
              <p:nvPr/>
            </p:nvSpPr>
            <p:spPr bwMode="auto">
              <a:xfrm>
                <a:off x="-304797" y="912271"/>
                <a:ext cx="743208" cy="5616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32" name="直接连接符 31"/>
              <p:cNvCxnSpPr/>
              <p:nvPr/>
            </p:nvCxnSpPr>
            <p:spPr bwMode="auto">
              <a:xfrm>
                <a:off x="-388140" y="961052"/>
                <a:ext cx="48255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组合 44"/>
          <p:cNvGrpSpPr/>
          <p:nvPr/>
        </p:nvGrpSpPr>
        <p:grpSpPr bwMode="auto">
          <a:xfrm>
            <a:off x="6545263" y="5203825"/>
            <a:ext cx="5214937" cy="1047750"/>
            <a:chOff x="1374" y="8159"/>
            <a:chExt cx="8211" cy="1651"/>
          </a:xfrm>
        </p:grpSpPr>
        <p:sp>
          <p:nvSpPr>
            <p:cNvPr id="21531" name="文本框 45"/>
            <p:cNvSpPr txBox="1">
              <a:spLocks noChangeArrowheads="1"/>
            </p:cNvSpPr>
            <p:nvPr/>
          </p:nvSpPr>
          <p:spPr bwMode="auto">
            <a:xfrm>
              <a:off x="1374" y="8520"/>
              <a:ext cx="821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答:苹果醋占三种饮料的     。</a:t>
              </a:r>
            </a:p>
          </p:txBody>
        </p:sp>
        <p:grpSp>
          <p:nvGrpSpPr>
            <p:cNvPr id="21532" name="组合 46"/>
            <p:cNvGrpSpPr/>
            <p:nvPr/>
          </p:nvGrpSpPr>
          <p:grpSpPr bwMode="auto">
            <a:xfrm>
              <a:off x="8040" y="8159"/>
              <a:ext cx="1342" cy="1651"/>
              <a:chOff x="5653" y="1929"/>
              <a:chExt cx="1033" cy="1651"/>
            </a:xfrm>
          </p:grpSpPr>
          <p:sp>
            <p:nvSpPr>
              <p:cNvPr id="21533" name="文本框 4"/>
              <p:cNvSpPr txBox="1">
                <a:spLocks noChangeArrowheads="1"/>
              </p:cNvSpPr>
              <p:nvPr/>
            </p:nvSpPr>
            <p:spPr bwMode="auto">
              <a:xfrm>
                <a:off x="5683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21534" name="文本框 48"/>
              <p:cNvSpPr txBox="1">
                <a:spLocks noChangeArrowheads="1"/>
              </p:cNvSpPr>
              <p:nvPr/>
            </p:nvSpPr>
            <p:spPr bwMode="auto">
              <a:xfrm>
                <a:off x="5653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15</a:t>
                </a:r>
              </a:p>
            </p:txBody>
          </p:sp>
          <p:cxnSp>
            <p:nvCxnSpPr>
              <p:cNvPr id="50" name="直接连接符 49"/>
              <p:cNvCxnSpPr/>
              <p:nvPr/>
            </p:nvCxnSpPr>
            <p:spPr bwMode="auto">
              <a:xfrm>
                <a:off x="5749" y="2729"/>
                <a:ext cx="635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组合 58"/>
          <p:cNvGrpSpPr/>
          <p:nvPr/>
        </p:nvGrpSpPr>
        <p:grpSpPr bwMode="auto">
          <a:xfrm>
            <a:off x="7416800" y="2693988"/>
            <a:ext cx="2060575" cy="2263775"/>
            <a:chOff x="11681" y="4243"/>
            <a:chExt cx="3244" cy="3565"/>
          </a:xfrm>
        </p:grpSpPr>
        <p:sp>
          <p:nvSpPr>
            <p:cNvPr id="21518" name="文本框 32"/>
            <p:cNvSpPr txBox="1">
              <a:spLocks noChangeArrowheads="1"/>
            </p:cNvSpPr>
            <p:nvPr/>
          </p:nvSpPr>
          <p:spPr bwMode="auto">
            <a:xfrm>
              <a:off x="11687" y="4438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21519" name="矩形 1"/>
            <p:cNvSpPr>
              <a:spLocks noChangeArrowheads="1"/>
            </p:cNvSpPr>
            <p:nvPr/>
          </p:nvSpPr>
          <p:spPr bwMode="auto">
            <a:xfrm>
              <a:off x="12756" y="4583"/>
              <a:ext cx="107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宋体" panose="02010600030101010101" pitchFamily="2" charset="-122"/>
                  <a:ea typeface="楷体" panose="02010609060101010101" pitchFamily="49" charset="-122"/>
                </a:rPr>
                <a:t>－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</a:t>
              </a:r>
            </a:p>
          </p:txBody>
        </p:sp>
        <p:grpSp>
          <p:nvGrpSpPr>
            <p:cNvPr id="21520" name="组合 38"/>
            <p:cNvGrpSpPr/>
            <p:nvPr/>
          </p:nvGrpSpPr>
          <p:grpSpPr bwMode="auto">
            <a:xfrm>
              <a:off x="11681" y="6158"/>
              <a:ext cx="1979" cy="1650"/>
              <a:chOff x="3804" y="6838"/>
              <a:chExt cx="1979" cy="1650"/>
            </a:xfrm>
          </p:grpSpPr>
          <p:sp>
            <p:nvSpPr>
              <p:cNvPr id="21526" name="文本框 39"/>
              <p:cNvSpPr txBox="1">
                <a:spLocks noChangeArrowheads="1"/>
              </p:cNvSpPr>
              <p:nvPr/>
            </p:nvSpPr>
            <p:spPr bwMode="auto">
              <a:xfrm>
                <a:off x="3804" y="7086"/>
                <a:ext cx="1164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</a:p>
            </p:txBody>
          </p:sp>
          <p:grpSp>
            <p:nvGrpSpPr>
              <p:cNvPr id="21527" name="组合 40"/>
              <p:cNvGrpSpPr/>
              <p:nvPr/>
            </p:nvGrpSpPr>
            <p:grpSpPr bwMode="auto">
              <a:xfrm>
                <a:off x="4419" y="6838"/>
                <a:ext cx="1365" cy="1651"/>
                <a:chOff x="5617" y="1929"/>
                <a:chExt cx="1051" cy="1651"/>
              </a:xfrm>
            </p:grpSpPr>
            <p:sp>
              <p:nvSpPr>
                <p:cNvPr id="21528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5665" y="1929"/>
                  <a:ext cx="1003" cy="9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 4</a:t>
                  </a:r>
                </a:p>
              </p:txBody>
            </p:sp>
            <p:sp>
              <p:nvSpPr>
                <p:cNvPr id="21529" name="文本框 42"/>
                <p:cNvSpPr txBox="1">
                  <a:spLocks noChangeArrowheads="1"/>
                </p:cNvSpPr>
                <p:nvPr/>
              </p:nvSpPr>
              <p:spPr bwMode="auto">
                <a:xfrm>
                  <a:off x="5617" y="2661"/>
                  <a:ext cx="809" cy="9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15</a:t>
                  </a:r>
                </a:p>
              </p:txBody>
            </p:sp>
            <p:cxnSp>
              <p:nvCxnSpPr>
                <p:cNvPr id="44" name="直接连接符 43"/>
                <p:cNvCxnSpPr/>
                <p:nvPr/>
              </p:nvCxnSpPr>
              <p:spPr bwMode="auto">
                <a:xfrm>
                  <a:off x="5750" y="2729"/>
                  <a:ext cx="633" cy="5"/>
                </a:xfrm>
                <a:prstGeom prst="line">
                  <a:avLst/>
                </a:prstGeom>
                <a:ln w="1905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521" name="组合 3"/>
            <p:cNvGrpSpPr/>
            <p:nvPr/>
          </p:nvGrpSpPr>
          <p:grpSpPr bwMode="auto">
            <a:xfrm>
              <a:off x="13471" y="4243"/>
              <a:ext cx="1455" cy="1623"/>
              <a:chOff x="-449849" y="553315"/>
              <a:chExt cx="827088" cy="827765"/>
            </a:xfrm>
          </p:grpSpPr>
          <p:sp>
            <p:nvSpPr>
              <p:cNvPr id="21523" name="TextBox 8"/>
              <p:cNvSpPr txBox="1">
                <a:spLocks noChangeArrowheads="1"/>
              </p:cNvSpPr>
              <p:nvPr/>
            </p:nvSpPr>
            <p:spPr bwMode="auto">
              <a:xfrm>
                <a:off x="-433267" y="553315"/>
                <a:ext cx="639779" cy="4687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11</a:t>
                </a:r>
              </a:p>
            </p:txBody>
          </p:sp>
          <p:sp>
            <p:nvSpPr>
              <p:cNvPr id="21524" name="TextBox 8"/>
              <p:cNvSpPr txBox="1">
                <a:spLocks noChangeArrowheads="1"/>
              </p:cNvSpPr>
              <p:nvPr/>
            </p:nvSpPr>
            <p:spPr bwMode="auto">
              <a:xfrm>
                <a:off x="-449849" y="912370"/>
                <a:ext cx="827088" cy="4687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15</a:t>
                </a:r>
              </a:p>
            </p:txBody>
          </p:sp>
          <p:cxnSp>
            <p:nvCxnSpPr>
              <p:cNvPr id="54" name="直接连接符 53"/>
              <p:cNvCxnSpPr/>
              <p:nvPr/>
            </p:nvCxnSpPr>
            <p:spPr bwMode="auto">
              <a:xfrm>
                <a:off x="-389073" y="961332"/>
                <a:ext cx="4830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22" name="TextBox 8"/>
            <p:cNvSpPr txBox="1">
              <a:spLocks noChangeArrowheads="1"/>
            </p:cNvSpPr>
            <p:nvPr/>
          </p:nvSpPr>
          <p:spPr bwMode="auto">
            <a:xfrm>
              <a:off x="12286" y="4520"/>
              <a:ext cx="100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6" descr="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561975"/>
            <a:ext cx="7745412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254375" y="782638"/>
            <a:ext cx="4508500" cy="3538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巧学妙记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异分母加减算，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运算顺序不能乱。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同级运算最好办，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从左到右依次算。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有括号怎么办？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先将括号里边算。</a:t>
            </a:r>
          </a:p>
        </p:txBody>
      </p:sp>
      <p:pic>
        <p:nvPicPr>
          <p:cNvPr id="625" name="c109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04263" y="3292475"/>
            <a:ext cx="2884487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384175"/>
            <a:ext cx="25368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8" name="文本框 104"/>
          <p:cNvSpPr txBox="1">
            <a:spLocks noChangeArrowheads="1"/>
          </p:cNvSpPr>
          <p:nvPr/>
        </p:nvSpPr>
        <p:spPr bwMode="auto">
          <a:xfrm>
            <a:off x="1490663" y="2376488"/>
            <a:ext cx="9691687" cy="22213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 分数加减混合运算的运算顺序和整数加减混合运算的运算顺序相同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没有括号的按从左到右的顺序依次计算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有括号的先算括号里面的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再算括号外面的。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93713" y="-182563"/>
            <a:ext cx="4956176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93038" y="4159250"/>
            <a:ext cx="31718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83800" y="4559300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561513" y="3494088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4288790" y="3498215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再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36945" y="3493770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见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  <p:bldP spid="3" grpId="16"/>
      <p:bldP spid="3" grpId="17"/>
      <p:bldP spid="3" grpId="18"/>
      <p:bldP spid="3" grpId="19"/>
      <p:bldP spid="3" grpId="20"/>
      <p:bldP spid="3" grpId="21"/>
      <p:bldP spid="3" grpId="22"/>
      <p:bldP spid="3" grpId="23"/>
      <p:bldP spid="3" grpId="24"/>
      <p:bldP spid="3" grpId="25"/>
      <p:bldP spid="3" grpId="26"/>
      <p:bldP spid="3" grpId="27"/>
      <p:bldP spid="3" grpId="28"/>
      <p:bldP spid="3" grpId="29"/>
      <p:bldP spid="3" grpId="30"/>
      <p:bldP spid="3" grpId="31"/>
      <p:bldP spid="3" grpId="32"/>
      <p:bldP spid="3" grpId="33"/>
      <p:bldP spid="3" grpId="34"/>
      <p:bldP spid="3" grpId="35"/>
      <p:bldP spid="3" grpId="36"/>
      <p:bldP spid="3" grpId="37"/>
      <p:bldP spid="3" grpId="38"/>
      <p:bldP spid="3" grpId="39"/>
      <p:bldP spid="3" grpId="40"/>
      <p:bldP spid="3" grpId="41"/>
      <p:bldP spid="3" grpId="42"/>
      <p:bldP spid="3" grpId="43"/>
      <p:bldP spid="3" grpId="44"/>
      <p:bldP spid="3" grpId="45"/>
      <p:bldP spid="3" grpId="46"/>
      <p:bldP spid="3" grpId="47"/>
      <p:bldP spid="3" grpId="48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宽屏</PresentationFormat>
  <Paragraphs>109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华文楷体</vt:lpstr>
      <vt:lpstr>华文隶书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topppt.cn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245</cp:revision>
  <dcterms:created xsi:type="dcterms:W3CDTF">2015-06-27T04:22:00Z</dcterms:created>
  <dcterms:modified xsi:type="dcterms:W3CDTF">2023-01-16T15:21:58Z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0D315D735D364C18A803FE22A5968873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