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74" r:id="rId2"/>
    <p:sldId id="449" r:id="rId3"/>
    <p:sldId id="482" r:id="rId4"/>
    <p:sldId id="542" r:id="rId5"/>
    <p:sldId id="562" r:id="rId6"/>
    <p:sldId id="564" r:id="rId7"/>
    <p:sldId id="563" r:id="rId8"/>
    <p:sldId id="565" r:id="rId9"/>
    <p:sldId id="569" r:id="rId10"/>
    <p:sldId id="566" r:id="rId11"/>
    <p:sldId id="568" r:id="rId12"/>
    <p:sldId id="567" r:id="rId13"/>
    <p:sldId id="534" r:id="rId14"/>
    <p:sldId id="560" r:id="rId15"/>
    <p:sldId id="561" r:id="rId16"/>
    <p:sldId id="540" r:id="rId17"/>
    <p:sldId id="536" r:id="rId18"/>
    <p:sldId id="465" r:id="rId1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1" kern="1200">
        <a:solidFill>
          <a:srgbClr val="CC0000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561975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1" kern="1200">
        <a:solidFill>
          <a:srgbClr val="CC0000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125855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1" kern="1200">
        <a:solidFill>
          <a:srgbClr val="CC0000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68783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1" kern="1200">
        <a:solidFill>
          <a:srgbClr val="CC0000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251075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1" kern="1200">
        <a:solidFill>
          <a:srgbClr val="CC0000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1" kern="1200">
        <a:solidFill>
          <a:srgbClr val="CC0000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1" kern="1200">
        <a:solidFill>
          <a:srgbClr val="CC0000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1" kern="1200">
        <a:solidFill>
          <a:srgbClr val="CC0000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1" kern="1200">
        <a:solidFill>
          <a:srgbClr val="CC0000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8">
          <p15:clr>
            <a:srgbClr val="A4A3A4"/>
          </p15:clr>
        </p15:guide>
        <p15:guide id="2" pos="39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FA26"/>
    <a:srgbClr val="AE7D1A"/>
    <a:srgbClr val="66D0F6"/>
    <a:srgbClr val="79D6F7"/>
    <a:srgbClr val="FF3399"/>
    <a:srgbClr val="FF0066"/>
    <a:srgbClr val="7CFA26"/>
    <a:srgbClr val="000000"/>
    <a:srgbClr val="008000"/>
    <a:srgbClr val="440C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49"/>
    <p:restoredTop sz="94480"/>
  </p:normalViewPr>
  <p:slideViewPr>
    <p:cSldViewPr showGuides="1">
      <p:cViewPr>
        <p:scale>
          <a:sx n="100" d="100"/>
          <a:sy n="100" d="100"/>
        </p:scale>
        <p:origin x="-498" y="-186"/>
      </p:cViewPr>
      <p:guideLst>
        <p:guide orient="horz" pos="2168"/>
        <p:guide pos="39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6" cy="7200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fontAlgn="base">
              <a:defRPr/>
            </a:pP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fontAlgn="base">
              <a:defRPr/>
            </a:pPr>
            <a:fld id="{75BD5FD5-6401-46D2-99B3-A0D152BB63E8}" type="datetimeFigureOut">
              <a:rPr lang="zh-CN" altLang="en-US" strike="noStrike" noProof="1">
                <a:latin typeface="+mn-lt"/>
                <a:ea typeface="+mn-ea"/>
                <a:cs typeface="+mn-cs"/>
              </a:rPr>
              <a:t>2023-01-14</a:t>
            </a:fld>
            <a:endParaRPr lang="zh-CN" altLang="en-US" strike="noStrike" noProof="1"/>
          </a:p>
        </p:txBody>
      </p:sp>
      <p:sp>
        <p:nvSpPr>
          <p:cNvPr id="205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0"/>
            <a:r>
              <a:rPr lang="zh-CN" altLang="en-US"/>
              <a:t>第二级</a:t>
            </a:r>
          </a:p>
          <a:p>
            <a:pPr lvl="2" indent="0"/>
            <a:r>
              <a:rPr lang="zh-CN" altLang="en-US"/>
              <a:t>第三级</a:t>
            </a:r>
          </a:p>
          <a:p>
            <a:pPr lvl="3" indent="0"/>
            <a:r>
              <a:rPr lang="zh-CN" altLang="en-US"/>
              <a:t>第四级</a:t>
            </a:r>
          </a:p>
          <a:p>
            <a:pPr lvl="4" indent="0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fontAlgn="base">
              <a:defRPr/>
            </a:pP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  <a:ea typeface="宋体" panose="02010600030101010101" pitchFamily="2" charset="-122"/>
              </a:defRPr>
            </a:lvl1pPr>
          </a:lstStyle>
          <a:p>
            <a:pPr fontAlgn="base">
              <a:defRPr/>
            </a:pPr>
            <a:fld id="{25B8E822-0CCF-49E5-8506-8168352CD4D7}" type="slidenum">
              <a:rPr lang="zh-CN" altLang="en-US" strike="noStrike" noProof="1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6261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2522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68783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5044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13685" algn="l" defTabSz="112522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376295" algn="l" defTabSz="112522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938905" algn="l" defTabSz="112522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01515" algn="l" defTabSz="112522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4099" name="Rectangle 3"/>
          <p:cNvSpPr>
            <a:spLocks noGrp="1" noRot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ln/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1" y="365125"/>
            <a:ext cx="10515600" cy="581183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2023-01-14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2023-01-14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532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125">
                <a:solidFill>
                  <a:schemeClr val="tx1">
                    <a:tint val="75000"/>
                  </a:schemeClr>
                </a:solidFill>
              </a:defRPr>
            </a:lvl1pPr>
            <a:lvl2pPr marL="408305" indent="0">
              <a:buNone/>
              <a:defRPr sz="1740">
                <a:solidFill>
                  <a:schemeClr val="tx1">
                    <a:tint val="75000"/>
                  </a:schemeClr>
                </a:solidFill>
              </a:defRPr>
            </a:lvl2pPr>
            <a:lvl3pPr marL="815975" indent="0">
              <a:buNone/>
              <a:defRPr sz="1645">
                <a:solidFill>
                  <a:schemeClr val="tx1">
                    <a:tint val="75000"/>
                  </a:schemeClr>
                </a:solidFill>
              </a:defRPr>
            </a:lvl3pPr>
            <a:lvl4pPr marL="1224280" indent="0">
              <a:buNone/>
              <a:defRPr sz="1450">
                <a:solidFill>
                  <a:schemeClr val="tx1">
                    <a:tint val="75000"/>
                  </a:schemeClr>
                </a:solidFill>
              </a:defRPr>
            </a:lvl4pPr>
            <a:lvl5pPr marL="1631950" indent="0">
              <a:buNone/>
              <a:defRPr sz="1450">
                <a:solidFill>
                  <a:schemeClr val="tx1">
                    <a:tint val="75000"/>
                  </a:schemeClr>
                </a:solidFill>
              </a:defRPr>
            </a:lvl5pPr>
            <a:lvl6pPr marL="2040255" indent="0">
              <a:buNone/>
              <a:defRPr sz="1450">
                <a:solidFill>
                  <a:schemeClr val="tx1">
                    <a:tint val="75000"/>
                  </a:schemeClr>
                </a:solidFill>
              </a:defRPr>
            </a:lvl6pPr>
            <a:lvl7pPr marL="2447925" indent="0">
              <a:buNone/>
              <a:defRPr sz="1450">
                <a:solidFill>
                  <a:schemeClr val="tx1">
                    <a:tint val="75000"/>
                  </a:schemeClr>
                </a:solidFill>
              </a:defRPr>
            </a:lvl7pPr>
            <a:lvl8pPr marL="2856230" indent="0">
              <a:buNone/>
              <a:defRPr sz="1450">
                <a:solidFill>
                  <a:schemeClr val="tx1">
                    <a:tint val="75000"/>
                  </a:schemeClr>
                </a:solidFill>
              </a:defRPr>
            </a:lvl8pPr>
            <a:lvl9pPr marL="3264535" indent="0">
              <a:buNone/>
              <a:defRPr sz="14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2023-01-14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1" y="1825624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2023-01-14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6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515"/>
            </a:lvl1pPr>
            <a:lvl2pPr marL="408305" indent="0">
              <a:buNone/>
              <a:defRPr sz="2125"/>
            </a:lvl2pPr>
            <a:lvl3pPr marL="815975" indent="0">
              <a:buNone/>
              <a:defRPr sz="1740"/>
            </a:lvl3pPr>
            <a:lvl4pPr marL="1224280" indent="0">
              <a:buNone/>
              <a:defRPr sz="1645"/>
            </a:lvl4pPr>
            <a:lvl5pPr marL="1631950" indent="0">
              <a:buNone/>
              <a:defRPr sz="1645"/>
            </a:lvl5pPr>
            <a:lvl6pPr marL="2040255" indent="0">
              <a:buNone/>
              <a:defRPr sz="1645"/>
            </a:lvl6pPr>
            <a:lvl7pPr marL="2447925" indent="0">
              <a:buNone/>
              <a:defRPr sz="1645"/>
            </a:lvl7pPr>
            <a:lvl8pPr marL="2856230" indent="0">
              <a:buNone/>
              <a:defRPr sz="1645"/>
            </a:lvl8pPr>
            <a:lvl9pPr marL="3264535" indent="0">
              <a:buNone/>
              <a:defRPr sz="1645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6" y="2665379"/>
            <a:ext cx="4873574" cy="3524284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515"/>
            </a:lvl1pPr>
            <a:lvl2pPr marL="408305" indent="0">
              <a:buNone/>
              <a:defRPr sz="2125"/>
            </a:lvl2pPr>
            <a:lvl3pPr marL="815975" indent="0">
              <a:buNone/>
              <a:defRPr sz="1740"/>
            </a:lvl3pPr>
            <a:lvl4pPr marL="1224280" indent="0">
              <a:buNone/>
              <a:defRPr sz="1645"/>
            </a:lvl4pPr>
            <a:lvl5pPr marL="1631950" indent="0">
              <a:buNone/>
              <a:defRPr sz="1645"/>
            </a:lvl5pPr>
            <a:lvl6pPr marL="2040255" indent="0">
              <a:buNone/>
              <a:defRPr sz="1645"/>
            </a:lvl6pPr>
            <a:lvl7pPr marL="2447925" indent="0">
              <a:buNone/>
              <a:defRPr sz="1645"/>
            </a:lvl7pPr>
            <a:lvl8pPr marL="2856230" indent="0">
              <a:buNone/>
              <a:defRPr sz="1645"/>
            </a:lvl8pPr>
            <a:lvl9pPr marL="3264535" indent="0">
              <a:buNone/>
              <a:defRPr sz="1645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2023-01-14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2023-01-14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2023-01-14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9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900"/>
            </a:lvl1pPr>
            <a:lvl2pPr marL="408305" indent="0">
              <a:buNone/>
              <a:defRPr sz="2515"/>
            </a:lvl2pPr>
            <a:lvl3pPr marL="815975" indent="0">
              <a:buNone/>
              <a:defRPr sz="2125"/>
            </a:lvl3pPr>
            <a:lvl4pPr marL="1224280" indent="0">
              <a:buNone/>
              <a:defRPr sz="1740"/>
            </a:lvl4pPr>
            <a:lvl5pPr marL="1631950" indent="0">
              <a:buNone/>
              <a:defRPr sz="1740"/>
            </a:lvl5pPr>
            <a:lvl6pPr marL="2040255" indent="0">
              <a:buNone/>
              <a:defRPr sz="1740"/>
            </a:lvl6pPr>
            <a:lvl7pPr marL="2447925" indent="0">
              <a:buNone/>
              <a:defRPr sz="1740"/>
            </a:lvl7pPr>
            <a:lvl8pPr marL="2856230" indent="0">
              <a:buNone/>
              <a:defRPr sz="1740"/>
            </a:lvl8pPr>
            <a:lvl9pPr marL="3264535" indent="0">
              <a:buNone/>
              <a:defRPr sz="174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740"/>
            </a:lvl1pPr>
            <a:lvl2pPr marL="408305" indent="0">
              <a:buNone/>
              <a:defRPr sz="1645"/>
            </a:lvl2pPr>
            <a:lvl3pPr marL="815975" indent="0">
              <a:buNone/>
              <a:defRPr sz="1450"/>
            </a:lvl3pPr>
            <a:lvl4pPr marL="1224280" indent="0">
              <a:buNone/>
              <a:defRPr sz="1255"/>
            </a:lvl4pPr>
            <a:lvl5pPr marL="1631950" indent="0">
              <a:buNone/>
              <a:defRPr sz="1255"/>
            </a:lvl5pPr>
            <a:lvl6pPr marL="2040255" indent="0">
              <a:buNone/>
              <a:defRPr sz="1255"/>
            </a:lvl6pPr>
            <a:lvl7pPr marL="2447925" indent="0">
              <a:buNone/>
              <a:defRPr sz="1255"/>
            </a:lvl7pPr>
            <a:lvl8pPr marL="2856230" indent="0">
              <a:buNone/>
              <a:defRPr sz="1255"/>
            </a:lvl8pPr>
            <a:lvl9pPr marL="3264535" indent="0">
              <a:buNone/>
              <a:defRPr sz="1255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2023-01-14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2023-01-14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tif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603" y="365310"/>
            <a:ext cx="10514794" cy="1324632"/>
          </a:xfrm>
          <a:prstGeom prst="rect">
            <a:avLst/>
          </a:prstGeom>
          <a:noFill/>
          <a:ln w="9525">
            <a:noFill/>
          </a:ln>
        </p:spPr>
        <p:txBody>
          <a:bodyPr vert="horz" lIns="112535" tIns="56268" rIns="112535" bIns="56268"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603" y="1825014"/>
            <a:ext cx="10514794" cy="4351483"/>
          </a:xfrm>
          <a:prstGeom prst="rect">
            <a:avLst/>
          </a:prstGeom>
          <a:noFill/>
          <a:ln w="9525">
            <a:noFill/>
          </a:ln>
        </p:spPr>
        <p:txBody>
          <a:bodyPr vert="horz" lIns="112535" tIns="56268" rIns="112535" bIns="56268"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-210820"/>
            <a:r>
              <a:rPr lang="zh-CN" altLang="en-US"/>
              <a:t>第二级</a:t>
            </a:r>
          </a:p>
          <a:p>
            <a:pPr lvl="2" indent="-210185"/>
            <a:r>
              <a:rPr lang="zh-CN" altLang="en-US"/>
              <a:t>第三级</a:t>
            </a:r>
          </a:p>
          <a:p>
            <a:pPr lvl="3" indent="-210185"/>
            <a:r>
              <a:rPr lang="zh-CN" altLang="en-US"/>
              <a:t>第四级</a:t>
            </a:r>
          </a:p>
          <a:p>
            <a:pPr lvl="4" indent="-210185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603" y="6356083"/>
            <a:ext cx="2743123" cy="365310"/>
          </a:xfrm>
          <a:prstGeom prst="rect">
            <a:avLst/>
          </a:prstGeom>
        </p:spPr>
        <p:txBody>
          <a:bodyPr vert="horz" lIns="112535" tIns="56268" rIns="112535" bIns="56268" rtlCol="0" anchor="ctr"/>
          <a:lstStyle>
            <a:lvl1pPr algn="l">
              <a:defRPr sz="10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82F288E0-7875-42C4-84C8-98DBBD3BF4D2}" type="datetimeFigureOut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2023-01-14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7890" y="6356083"/>
            <a:ext cx="4116221" cy="365310"/>
          </a:xfrm>
          <a:prstGeom prst="rect">
            <a:avLst/>
          </a:prstGeom>
        </p:spPr>
        <p:txBody>
          <a:bodyPr vert="horz" lIns="112535" tIns="56268" rIns="112535" bIns="56268" rtlCol="0" anchor="ctr"/>
          <a:lstStyle>
            <a:lvl1pPr algn="ctr">
              <a:defRPr sz="10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274" y="6356083"/>
            <a:ext cx="2743123" cy="365310"/>
          </a:xfrm>
          <a:prstGeom prst="rect">
            <a:avLst/>
          </a:prstGeom>
        </p:spPr>
        <p:txBody>
          <a:bodyPr vert="horz" lIns="112535" tIns="56268" rIns="112535" bIns="56268" rtlCol="0" anchor="ctr"/>
          <a:lstStyle>
            <a:lvl1pPr algn="r">
              <a:defRPr sz="10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D9BB5D0-35E4-459D-AEF3-FE4D7C45CC19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  <p:pic>
        <p:nvPicPr>
          <p:cNvPr id="1031" name="图片 6" descr="背景图"/>
          <p:cNvPicPr>
            <a:picLocks noChangeAspect="1"/>
          </p:cNvPicPr>
          <p:nvPr userDrawn="1"/>
        </p:nvPicPr>
        <p:blipFill>
          <a:blip r:embed="rId12"/>
          <a:srcRect t="13342" r="-298"/>
          <a:stretch>
            <a:fillRect/>
          </a:stretch>
        </p:blipFill>
        <p:spPr>
          <a:xfrm>
            <a:off x="0" y="0"/>
            <a:ext cx="12225790" cy="6876419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l" defTabSz="815975" rtl="0" eaLnBrk="1" latinLnBrk="0" hangingPunct="1">
        <a:lnSpc>
          <a:spcPct val="90000"/>
        </a:lnSpc>
        <a:spcBef>
          <a:spcPct val="0"/>
        </a:spcBef>
        <a:buNone/>
        <a:defRPr sz="39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835" indent="-203835" algn="l" defTabSz="815975" rtl="0" eaLnBrk="1" latinLnBrk="0" hangingPunct="1">
        <a:lnSpc>
          <a:spcPct val="90000"/>
        </a:lnSpc>
        <a:spcBef>
          <a:spcPct val="179000"/>
        </a:spcBef>
        <a:buFont typeface="Arial" panose="020B0604020202020204" pitchFamily="34" charset="0"/>
        <a:buChar char="•"/>
        <a:defRPr sz="2515" kern="1200">
          <a:solidFill>
            <a:schemeClr val="tx1"/>
          </a:solidFill>
          <a:latin typeface="+mn-lt"/>
          <a:ea typeface="+mn-ea"/>
          <a:cs typeface="+mn-cs"/>
        </a:defRPr>
      </a:lvl1pPr>
      <a:lvl2pPr marL="612140" indent="-203835" algn="l" defTabSz="815975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2125" kern="1200">
          <a:solidFill>
            <a:schemeClr val="tx1"/>
          </a:solidFill>
          <a:latin typeface="+mn-lt"/>
          <a:ea typeface="+mn-ea"/>
          <a:cs typeface="+mn-cs"/>
        </a:defRPr>
      </a:lvl2pPr>
      <a:lvl3pPr marL="1019810" indent="-203835" algn="l" defTabSz="815975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740" kern="1200">
          <a:solidFill>
            <a:schemeClr val="tx1"/>
          </a:solidFill>
          <a:latin typeface="+mn-lt"/>
          <a:ea typeface="+mn-ea"/>
          <a:cs typeface="+mn-cs"/>
        </a:defRPr>
      </a:lvl3pPr>
      <a:lvl4pPr marL="1428115" indent="-203835" algn="l" defTabSz="815975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45" kern="1200">
          <a:solidFill>
            <a:schemeClr val="tx1"/>
          </a:solidFill>
          <a:latin typeface="+mn-lt"/>
          <a:ea typeface="+mn-ea"/>
          <a:cs typeface="+mn-cs"/>
        </a:defRPr>
      </a:lvl4pPr>
      <a:lvl5pPr marL="1836420" indent="-203835" algn="l" defTabSz="815975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45" kern="1200">
          <a:solidFill>
            <a:schemeClr val="tx1"/>
          </a:solidFill>
          <a:latin typeface="+mn-lt"/>
          <a:ea typeface="+mn-ea"/>
          <a:cs typeface="+mn-cs"/>
        </a:defRPr>
      </a:lvl5pPr>
      <a:lvl6pPr marL="2244090" indent="-203835" algn="l" defTabSz="815975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45" kern="1200">
          <a:solidFill>
            <a:schemeClr val="tx1"/>
          </a:solidFill>
          <a:latin typeface="+mn-lt"/>
          <a:ea typeface="+mn-ea"/>
          <a:cs typeface="+mn-cs"/>
        </a:defRPr>
      </a:lvl6pPr>
      <a:lvl7pPr marL="2652395" indent="-203835" algn="l" defTabSz="815975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45" kern="1200">
          <a:solidFill>
            <a:schemeClr val="tx1"/>
          </a:solidFill>
          <a:latin typeface="+mn-lt"/>
          <a:ea typeface="+mn-ea"/>
          <a:cs typeface="+mn-cs"/>
        </a:defRPr>
      </a:lvl7pPr>
      <a:lvl8pPr marL="3060065" indent="-203835" algn="l" defTabSz="815975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4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indent="-203835" algn="l" defTabSz="815975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15975" rtl="0" eaLnBrk="1" latinLnBrk="0" hangingPunct="1">
        <a:defRPr sz="1645" kern="1200">
          <a:solidFill>
            <a:schemeClr val="tx1"/>
          </a:solidFill>
          <a:latin typeface="+mn-lt"/>
          <a:ea typeface="+mn-ea"/>
          <a:cs typeface="+mn-cs"/>
        </a:defRPr>
      </a:lvl1pPr>
      <a:lvl2pPr marL="408305" algn="l" defTabSz="815975" rtl="0" eaLnBrk="1" latinLnBrk="0" hangingPunct="1">
        <a:defRPr sz="1645" kern="1200">
          <a:solidFill>
            <a:schemeClr val="tx1"/>
          </a:solidFill>
          <a:latin typeface="+mn-lt"/>
          <a:ea typeface="+mn-ea"/>
          <a:cs typeface="+mn-cs"/>
        </a:defRPr>
      </a:lvl2pPr>
      <a:lvl3pPr marL="815975" algn="l" defTabSz="815975" rtl="0" eaLnBrk="1" latinLnBrk="0" hangingPunct="1">
        <a:defRPr sz="1645" kern="1200">
          <a:solidFill>
            <a:schemeClr val="tx1"/>
          </a:solidFill>
          <a:latin typeface="+mn-lt"/>
          <a:ea typeface="+mn-ea"/>
          <a:cs typeface="+mn-cs"/>
        </a:defRPr>
      </a:lvl3pPr>
      <a:lvl4pPr marL="1224280" algn="l" defTabSz="815975" rtl="0" eaLnBrk="1" latinLnBrk="0" hangingPunct="1">
        <a:defRPr sz="1645" kern="1200">
          <a:solidFill>
            <a:schemeClr val="tx1"/>
          </a:solidFill>
          <a:latin typeface="+mn-lt"/>
          <a:ea typeface="+mn-ea"/>
          <a:cs typeface="+mn-cs"/>
        </a:defRPr>
      </a:lvl4pPr>
      <a:lvl5pPr marL="1631950" algn="l" defTabSz="815975" rtl="0" eaLnBrk="1" latinLnBrk="0" hangingPunct="1">
        <a:defRPr sz="1645" kern="1200">
          <a:solidFill>
            <a:schemeClr val="tx1"/>
          </a:solidFill>
          <a:latin typeface="+mn-lt"/>
          <a:ea typeface="+mn-ea"/>
          <a:cs typeface="+mn-cs"/>
        </a:defRPr>
      </a:lvl5pPr>
      <a:lvl6pPr marL="2040255" algn="l" defTabSz="815975" rtl="0" eaLnBrk="1" latinLnBrk="0" hangingPunct="1">
        <a:defRPr sz="1645" kern="1200">
          <a:solidFill>
            <a:schemeClr val="tx1"/>
          </a:solidFill>
          <a:latin typeface="+mn-lt"/>
          <a:ea typeface="+mn-ea"/>
          <a:cs typeface="+mn-cs"/>
        </a:defRPr>
      </a:lvl6pPr>
      <a:lvl7pPr marL="2447925" algn="l" defTabSz="815975" rtl="0" eaLnBrk="1" latinLnBrk="0" hangingPunct="1">
        <a:defRPr sz="1645" kern="1200">
          <a:solidFill>
            <a:schemeClr val="tx1"/>
          </a:solidFill>
          <a:latin typeface="+mn-lt"/>
          <a:ea typeface="+mn-ea"/>
          <a:cs typeface="+mn-cs"/>
        </a:defRPr>
      </a:lvl7pPr>
      <a:lvl8pPr marL="2856230" algn="l" defTabSz="815975" rtl="0" eaLnBrk="1" latinLnBrk="0" hangingPunct="1">
        <a:defRPr sz="1645" kern="1200">
          <a:solidFill>
            <a:schemeClr val="tx1"/>
          </a:solidFill>
          <a:latin typeface="+mn-lt"/>
          <a:ea typeface="+mn-ea"/>
          <a:cs typeface="+mn-cs"/>
        </a:defRPr>
      </a:lvl8pPr>
      <a:lvl9pPr marL="3264535" algn="l" defTabSz="815975" rtl="0" eaLnBrk="1" latinLnBrk="0" hangingPunct="1">
        <a:defRPr sz="16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文本框 5"/>
          <p:cNvSpPr txBox="1"/>
          <p:nvPr/>
        </p:nvSpPr>
        <p:spPr>
          <a:xfrm>
            <a:off x="9351555" y="3386022"/>
            <a:ext cx="344170" cy="553720"/>
          </a:xfrm>
          <a:prstGeom prst="rect">
            <a:avLst/>
          </a:prstGeom>
          <a:noFill/>
          <a:ln w="9525">
            <a:noFill/>
          </a:ln>
        </p:spPr>
        <p:txBody>
          <a:bodyPr wrap="none" lIns="108757" tIns="54378" rIns="108757" bIns="54378" anchor="t" anchorCtr="0">
            <a:spAutoFit/>
          </a:bodyPr>
          <a:lstStyle/>
          <a:p>
            <a:endParaRPr lang="zh-CN" altLang="en-US" sz="29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51304" y="4682523"/>
            <a:ext cx="4156574" cy="1732634"/>
          </a:xfrm>
          <a:prstGeom prst="rect">
            <a:avLst/>
          </a:prstGeom>
        </p:spPr>
      </p:pic>
      <p:sp>
        <p:nvSpPr>
          <p:cNvPr id="19" name="文本框 1"/>
          <p:cNvSpPr txBox="1"/>
          <p:nvPr/>
        </p:nvSpPr>
        <p:spPr>
          <a:xfrm>
            <a:off x="1764922" y="2593527"/>
            <a:ext cx="8717313" cy="584835"/>
          </a:xfrm>
          <a:prstGeom prst="rect">
            <a:avLst/>
          </a:prstGeom>
          <a:noFill/>
        </p:spPr>
        <p:txBody>
          <a:bodyPr wrap="square" lIns="108757" tIns="54378" rIns="108757" bIns="54378" rtlCol="0">
            <a:spAutoFit/>
          </a:bodyPr>
          <a:lstStyle/>
          <a:p>
            <a:pPr algn="ctr"/>
            <a:r>
              <a:rPr lang="en-US" altLang="zh-CN" sz="3095" b="0" noProof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2.3      </a:t>
            </a:r>
            <a:r>
              <a:rPr lang="zh-CN" altLang="en-US" sz="3095" b="0" noProof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比例尺</a:t>
            </a:r>
            <a:endParaRPr lang="en-US" altLang="zh-CN" sz="3095" b="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sym typeface="+mn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166769" y="1517360"/>
            <a:ext cx="3051810" cy="821055"/>
          </a:xfrm>
          <a:prstGeom prst="rect">
            <a:avLst/>
          </a:prstGeom>
          <a:noFill/>
          <a:ln>
            <a:noFill/>
          </a:ln>
        </p:spPr>
        <p:txBody>
          <a:bodyPr wrap="none" lIns="108757" tIns="54378" rIns="108757" bIns="54378" rtlCol="0" anchor="t">
            <a:spAutoFit/>
          </a:bodyPr>
          <a:lstStyle/>
          <a:p>
            <a:pPr algn="ctr" fontAlgn="base"/>
            <a:r>
              <a:rPr lang="zh-CN" altLang="en-US" sz="4640" strike="noStrike" noProof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lang="zh-CN" altLang="en-US" sz="4640" b="0" strike="noStrike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二</a:t>
            </a:r>
            <a:r>
              <a:rPr lang="en-US" altLang="zh-CN" sz="4640" b="0" strike="noStrike" noProof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lang="zh-CN" altLang="en-US" sz="4640" b="0" strike="noStrike" noProof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     比例</a:t>
            </a:r>
            <a:endParaRPr lang="zh-CN" altLang="en-US" sz="4640" b="0" strike="noStrike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4795" y="1306213"/>
            <a:ext cx="3373743" cy="30529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4"/>
          <p:cNvSpPr txBox="1"/>
          <p:nvPr/>
        </p:nvSpPr>
        <p:spPr>
          <a:xfrm>
            <a:off x="2963239" y="4824238"/>
            <a:ext cx="3550259" cy="63309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705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340×1.7</a:t>
            </a:r>
            <a:r>
              <a:rPr lang="zh-CN" altLang="en-US" sz="2705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705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578</a:t>
            </a:r>
            <a:r>
              <a:rPr lang="zh-CN" altLang="en-US" sz="2705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5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km</a:t>
            </a:r>
            <a:r>
              <a:rPr lang="zh-CN" altLang="en-US" sz="2705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8" name="TextBox 4"/>
          <p:cNvSpPr txBox="1"/>
          <p:nvPr/>
        </p:nvSpPr>
        <p:spPr>
          <a:xfrm>
            <a:off x="1779820" y="5518020"/>
            <a:ext cx="7519548" cy="5080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705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答：青岛到石家庄的实际距离大约是</a:t>
            </a:r>
            <a:r>
              <a:rPr lang="en-US" altLang="zh-CN" sz="2705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578</a:t>
            </a:r>
            <a:r>
              <a:rPr lang="zh-CN" altLang="en-US" sz="2705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千米。</a:t>
            </a:r>
          </a:p>
        </p:txBody>
      </p:sp>
      <p:sp>
        <p:nvSpPr>
          <p:cNvPr id="9" name="TextBox 4"/>
          <p:cNvSpPr txBox="1"/>
          <p:nvPr/>
        </p:nvSpPr>
        <p:spPr>
          <a:xfrm>
            <a:off x="1709214" y="4207202"/>
            <a:ext cx="5987703" cy="5080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705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量得青岛到石家庄的距离大约是</a:t>
            </a:r>
            <a:r>
              <a:rPr lang="en-US" altLang="zh-CN" sz="2705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1.7cm</a:t>
            </a:r>
            <a:r>
              <a:rPr lang="zh-CN" altLang="en-US" sz="2705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465932" y="767457"/>
            <a:ext cx="8015326" cy="1341755"/>
            <a:chOff x="477664" y="793328"/>
            <a:chExt cx="8290445" cy="1388419"/>
          </a:xfrm>
        </p:grpSpPr>
        <p:sp>
          <p:nvSpPr>
            <p:cNvPr id="13318" name="TextBox 30"/>
            <p:cNvSpPr txBox="1"/>
            <p:nvPr/>
          </p:nvSpPr>
          <p:spPr>
            <a:xfrm>
              <a:off x="847229" y="793328"/>
              <a:ext cx="7920880" cy="13884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705" dirty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妙想要从青岛去石家庄，量一量图上距离，算一算算青岛到石家庄的实际距离大约是多少千米。</a:t>
              </a:r>
            </a:p>
          </p:txBody>
        </p:sp>
        <p:sp>
          <p:nvSpPr>
            <p:cNvPr id="10" name="椭圆 9"/>
            <p:cNvSpPr/>
            <p:nvPr/>
          </p:nvSpPr>
          <p:spPr>
            <a:xfrm>
              <a:off x="477664" y="991555"/>
              <a:ext cx="378434" cy="3600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2900" strike="noStrike" noProof="1"/>
            </a:p>
          </p:txBody>
        </p:sp>
      </p:grpSp>
      <p:cxnSp>
        <p:nvCxnSpPr>
          <p:cNvPr id="13" name="直接连接符 12"/>
          <p:cNvCxnSpPr/>
          <p:nvPr/>
        </p:nvCxnSpPr>
        <p:spPr>
          <a:xfrm>
            <a:off x="9855007" y="2151951"/>
            <a:ext cx="1287794" cy="244051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4"/>
          <p:cNvSpPr txBox="1"/>
          <p:nvPr/>
        </p:nvSpPr>
        <p:spPr>
          <a:xfrm>
            <a:off x="1848890" y="2105903"/>
            <a:ext cx="4455859" cy="1966595"/>
          </a:xfrm>
          <a:prstGeom prst="rect">
            <a:avLst/>
          </a:prstGeom>
          <a:solidFill>
            <a:srgbClr val="FBE5D6"/>
          </a:solidFill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705" b="0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图上</a:t>
            </a:r>
            <a:r>
              <a:rPr lang="en-US" altLang="zh-CN" sz="2705" b="0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1cm</a:t>
            </a:r>
            <a:r>
              <a:rPr lang="zh-CN" altLang="en-US" sz="2705" b="0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表示</a:t>
            </a:r>
            <a:r>
              <a:rPr lang="en-US" altLang="zh-CN" sz="2705" b="0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34000000 cm</a:t>
            </a:r>
          </a:p>
          <a:p>
            <a:pPr algn="ctr">
              <a:lnSpc>
                <a:spcPct val="150000"/>
              </a:lnSpc>
            </a:pPr>
            <a:r>
              <a:rPr lang="en-US" altLang="zh-CN" sz="2705" b="0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34000000 cm=34 km</a:t>
            </a:r>
          </a:p>
          <a:p>
            <a:pPr algn="ctr">
              <a:lnSpc>
                <a:spcPct val="150000"/>
              </a:lnSpc>
            </a:pPr>
            <a:r>
              <a:rPr lang="zh-CN" altLang="en-US" sz="2705" b="0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也就是</a:t>
            </a:r>
            <a:r>
              <a:rPr lang="en-US" altLang="zh-CN" sz="2705" b="0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 cm</a:t>
            </a:r>
            <a:r>
              <a:rPr lang="zh-CN" altLang="en-US" sz="2705" b="0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表示</a:t>
            </a:r>
            <a:r>
              <a:rPr lang="en-US" altLang="zh-CN" sz="2705" b="0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340 km</a:t>
            </a:r>
            <a:endParaRPr lang="zh-CN" altLang="en-US" sz="2705" b="0" dirty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828433" y="379530"/>
            <a:ext cx="1270000" cy="6267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 fontAlgn="base"/>
            <a:r>
              <a:rPr lang="zh-CN" altLang="en-US" sz="3480" b="1" strike="noStrike" noProof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小  结</a:t>
            </a:r>
            <a:endParaRPr lang="zh-CN" altLang="en-US" sz="3480" b="1" strike="noStrike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Picture 2" descr="C:\Documents and Settings\Administrator\桌面\赵然卡通形象.png"/>
          <p:cNvPicPr>
            <a:picLocks noChangeAspect="1"/>
          </p:cNvPicPr>
          <p:nvPr/>
        </p:nvPicPr>
        <p:blipFill>
          <a:blip r:embed="rId2"/>
          <a:srcRect l="79659"/>
          <a:stretch>
            <a:fillRect/>
          </a:stretch>
        </p:blipFill>
        <p:spPr>
          <a:xfrm>
            <a:off x="387651" y="893321"/>
            <a:ext cx="552569" cy="101611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圆角矩形 3"/>
          <p:cNvSpPr/>
          <p:nvPr/>
        </p:nvSpPr>
        <p:spPr>
          <a:xfrm>
            <a:off x="1070688" y="1102069"/>
            <a:ext cx="5112802" cy="486568"/>
          </a:xfrm>
          <a:prstGeom prst="roundRect">
            <a:avLst/>
          </a:prstGeom>
          <a:gradFill>
            <a:gsLst>
              <a:gs pos="0">
                <a:srgbClr val="14CD68"/>
              </a:gs>
              <a:gs pos="100000">
                <a:srgbClr val="035C7D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en-US" sz="2705" strike="noStrike" noProof="1" smtClean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比例尺的意义</a:t>
            </a:r>
            <a:endParaRPr lang="zh-CN" altLang="en-US" sz="2705" strike="noStrike" noProof="1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39991" y="1937063"/>
            <a:ext cx="5056010" cy="1323097"/>
            <a:chOff x="1502992" y="2250331"/>
            <a:chExt cx="5229844" cy="1368152"/>
          </a:xfrm>
        </p:grpSpPr>
        <p:sp>
          <p:nvSpPr>
            <p:cNvPr id="6" name="圆角矩形 5"/>
            <p:cNvSpPr/>
            <p:nvPr/>
          </p:nvSpPr>
          <p:spPr>
            <a:xfrm>
              <a:off x="1502992" y="2250331"/>
              <a:ext cx="5229844" cy="1368152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2900" strike="noStrike" noProof="1"/>
            </a:p>
          </p:txBody>
        </p:sp>
        <p:sp>
          <p:nvSpPr>
            <p:cNvPr id="14342" name="Rectangle 18"/>
            <p:cNvSpPr/>
            <p:nvPr/>
          </p:nvSpPr>
          <p:spPr>
            <a:xfrm>
              <a:off x="1502992" y="2388374"/>
              <a:ext cx="5085827" cy="112873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705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图上距离和实际距离的比，叫做这幅图的</a:t>
              </a:r>
              <a:r>
                <a:rPr lang="zh-CN" altLang="en-US" sz="2705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比例尺</a:t>
              </a:r>
              <a:r>
                <a:rPr lang="zh-CN" altLang="en-US" sz="2705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</a:p>
          </p:txBody>
        </p:sp>
      </p:grpSp>
      <p:pic>
        <p:nvPicPr>
          <p:cNvPr id="8" name="Picture 2"/>
          <p:cNvPicPr>
            <a:picLocks noChangeAspect="1"/>
          </p:cNvPicPr>
          <p:nvPr/>
        </p:nvPicPr>
        <p:blipFill>
          <a:blip r:embed="rId3"/>
          <a:srcRect l="6754" t="57600" b="-2"/>
          <a:stretch>
            <a:fillRect/>
          </a:stretch>
        </p:blipFill>
        <p:spPr>
          <a:xfrm>
            <a:off x="1291717" y="4194923"/>
            <a:ext cx="5577881" cy="204757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圆角矩形 8"/>
          <p:cNvSpPr/>
          <p:nvPr/>
        </p:nvSpPr>
        <p:spPr>
          <a:xfrm>
            <a:off x="6017719" y="1719105"/>
            <a:ext cx="5152709" cy="17513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2900" strike="noStrike" noProof="1"/>
          </a:p>
        </p:txBody>
      </p:sp>
      <p:sp>
        <p:nvSpPr>
          <p:cNvPr id="10" name="矩形 9"/>
          <p:cNvSpPr/>
          <p:nvPr/>
        </p:nvSpPr>
        <p:spPr>
          <a:xfrm>
            <a:off x="6280190" y="1845614"/>
            <a:ext cx="4712189" cy="59118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705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图上距离</a:t>
            </a:r>
            <a:r>
              <a:rPr lang="en-US" altLang="zh-CN" sz="2705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Khmer UI" pitchFamily="2" charset="0"/>
              </a:rPr>
              <a:t>∶</a:t>
            </a:r>
            <a:r>
              <a:rPr lang="zh-CN" altLang="en-US" sz="2705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实际距离</a:t>
            </a:r>
            <a:r>
              <a:rPr lang="zh-CN" altLang="en-US" sz="2705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_GB2312" panose="02010609030101010101" pitchFamily="1" charset="-122"/>
              </a:rPr>
              <a:t>＝</a:t>
            </a:r>
            <a:r>
              <a:rPr lang="zh-CN" altLang="en-US" sz="2705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比例尺</a:t>
            </a:r>
            <a:endParaRPr lang="zh-CN" altLang="en-US" sz="2705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1" name="Group 28"/>
          <p:cNvGrpSpPr/>
          <p:nvPr/>
        </p:nvGrpSpPr>
        <p:grpSpPr>
          <a:xfrm>
            <a:off x="7261000" y="2397537"/>
            <a:ext cx="3544119" cy="1106674"/>
            <a:chOff x="36" y="-16"/>
            <a:chExt cx="1273" cy="721"/>
          </a:xfrm>
        </p:grpSpPr>
        <p:grpSp>
          <p:nvGrpSpPr>
            <p:cNvPr id="14347" name="Group 27"/>
            <p:cNvGrpSpPr/>
            <p:nvPr/>
          </p:nvGrpSpPr>
          <p:grpSpPr>
            <a:xfrm>
              <a:off x="36" y="-16"/>
              <a:ext cx="690" cy="721"/>
              <a:chOff x="36" y="-16"/>
              <a:chExt cx="690" cy="721"/>
            </a:xfrm>
          </p:grpSpPr>
          <p:sp>
            <p:nvSpPr>
              <p:cNvPr id="14348" name="矩形 13"/>
              <p:cNvSpPr/>
              <p:nvPr/>
            </p:nvSpPr>
            <p:spPr>
              <a:xfrm>
                <a:off x="47" y="320"/>
                <a:ext cx="634" cy="38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ctr" anchorCtr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2705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宋体" panose="02010600030101010101" pitchFamily="2" charset="-122"/>
                  </a:rPr>
                  <a:t>实际距离 </a:t>
                </a:r>
                <a:endParaRPr lang="zh-CN" altLang="en-US" sz="2705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4349" name="矩形 5"/>
              <p:cNvSpPr/>
              <p:nvPr/>
            </p:nvSpPr>
            <p:spPr>
              <a:xfrm>
                <a:off x="51" y="-16"/>
                <a:ext cx="590" cy="38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ctr" anchorCtr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2705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宋体" panose="02010600030101010101" pitchFamily="2" charset="-122"/>
                  </a:rPr>
                  <a:t>图上距离 </a:t>
                </a:r>
                <a:endParaRPr lang="zh-CN" altLang="en-US" sz="2705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4350" name="直接连接符 12"/>
              <p:cNvSpPr/>
              <p:nvPr/>
            </p:nvSpPr>
            <p:spPr>
              <a:xfrm>
                <a:off x="36" y="336"/>
                <a:ext cx="690" cy="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14351" name="矩形 14"/>
            <p:cNvSpPr/>
            <p:nvPr/>
          </p:nvSpPr>
          <p:spPr>
            <a:xfrm>
              <a:off x="711" y="147"/>
              <a:ext cx="598" cy="38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705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楷体_GB2312" panose="02010609030101010101" pitchFamily="1" charset="-122"/>
                </a:rPr>
                <a:t>＝</a:t>
              </a:r>
              <a:r>
                <a:rPr lang="zh-CN" altLang="en-US" sz="2705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比例尺</a:t>
              </a:r>
              <a:endParaRPr lang="zh-CN" altLang="en-US" sz="2705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6536521" y="2611536"/>
            <a:ext cx="526476" cy="59118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705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或</a:t>
            </a:r>
          </a:p>
        </p:txBody>
      </p:sp>
      <p:pic>
        <p:nvPicPr>
          <p:cNvPr id="18" name="Picture 2" descr="C:\Documents and Settings\Administrator\桌面\赵然卡通形象.png"/>
          <p:cNvPicPr>
            <a:picLocks noChangeAspect="1"/>
          </p:cNvPicPr>
          <p:nvPr/>
        </p:nvPicPr>
        <p:blipFill>
          <a:blip r:embed="rId2"/>
          <a:srcRect l="79659"/>
          <a:stretch>
            <a:fillRect/>
          </a:stretch>
        </p:blipFill>
        <p:spPr>
          <a:xfrm>
            <a:off x="387651" y="3330765"/>
            <a:ext cx="552569" cy="101611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圆角矩形 18"/>
          <p:cNvSpPr/>
          <p:nvPr/>
        </p:nvSpPr>
        <p:spPr>
          <a:xfrm>
            <a:off x="1070688" y="3537979"/>
            <a:ext cx="5112802" cy="488103"/>
          </a:xfrm>
          <a:prstGeom prst="roundRect">
            <a:avLst/>
          </a:prstGeom>
          <a:gradFill>
            <a:gsLst>
              <a:gs pos="0">
                <a:srgbClr val="14CD68"/>
              </a:gs>
              <a:gs pos="100000">
                <a:srgbClr val="035C7D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en-US" sz="2705" strike="noStrike" noProof="1" smtClean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比例尺的分类</a:t>
            </a:r>
            <a:endParaRPr lang="zh-CN" altLang="en-US" sz="2705" strike="noStrike" noProof="1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CE0"/>
              </a:clrFrom>
              <a:clrTo>
                <a:srgbClr val="FFFCE0">
                  <a:alpha val="0"/>
                </a:srgbClr>
              </a:clrTo>
            </a:clrChange>
          </a:blip>
          <a:srcRect t="50000"/>
          <a:stretch>
            <a:fillRect/>
          </a:stretch>
        </p:blipFill>
        <p:spPr>
          <a:xfrm>
            <a:off x="9331601" y="4199527"/>
            <a:ext cx="2449724" cy="164389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CE0"/>
              </a:clrFrom>
              <a:clrTo>
                <a:srgbClr val="FFFCE0">
                  <a:alpha val="0"/>
                </a:srgbClr>
              </a:clrTo>
            </a:clrChange>
          </a:blip>
          <a:srcRect b="50000"/>
          <a:stretch>
            <a:fillRect/>
          </a:stretch>
        </p:blipFill>
        <p:spPr>
          <a:xfrm>
            <a:off x="6779037" y="4013803"/>
            <a:ext cx="2449724" cy="164389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9" grpId="0" bldLvl="0" animBg="1"/>
      <p:bldP spid="10" grpId="0" bldLvl="0"/>
      <p:bldP spid="17" grpId="0" bldLvl="0"/>
      <p:bldP spid="19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istrator\桌面\赵然卡通形象.png"/>
          <p:cNvPicPr>
            <a:picLocks noChangeAspect="1"/>
          </p:cNvPicPr>
          <p:nvPr/>
        </p:nvPicPr>
        <p:blipFill>
          <a:blip r:embed="rId2"/>
          <a:srcRect l="79659"/>
          <a:stretch>
            <a:fillRect/>
          </a:stretch>
        </p:blipFill>
        <p:spPr>
          <a:xfrm>
            <a:off x="525794" y="1212583"/>
            <a:ext cx="552569" cy="101611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圆角矩形 3"/>
          <p:cNvSpPr/>
          <p:nvPr/>
        </p:nvSpPr>
        <p:spPr>
          <a:xfrm>
            <a:off x="1210366" y="1421331"/>
            <a:ext cx="5112802" cy="488103"/>
          </a:xfrm>
          <a:prstGeom prst="roundRect">
            <a:avLst/>
          </a:prstGeom>
          <a:gradFill>
            <a:gsLst>
              <a:gs pos="0">
                <a:srgbClr val="14CD68"/>
              </a:gs>
              <a:gs pos="100000">
                <a:srgbClr val="035C7D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en-US" sz="2705" strike="noStrike" noProof="1" smtClean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比例尺的应用</a:t>
            </a:r>
            <a:endParaRPr lang="zh-CN" altLang="en-US" sz="2705" strike="noStrike" noProof="1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9"/>
          <p:cNvSpPr/>
          <p:nvPr/>
        </p:nvSpPr>
        <p:spPr>
          <a:xfrm>
            <a:off x="3247198" y="2228697"/>
            <a:ext cx="4681855" cy="508000"/>
          </a:xfrm>
          <a:prstGeom prst="rect">
            <a:avLst/>
          </a:prstGeom>
          <a:solidFill>
            <a:srgbClr val="FBE5D6"/>
          </a:solidFill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None/>
            </a:pPr>
            <a:r>
              <a:rPr lang="zh-CN" altLang="en-US" sz="2705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图上距离</a:t>
            </a:r>
            <a:r>
              <a:rPr lang="en-US" altLang="zh-CN" sz="2705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Khmer UI" pitchFamily="2" charset="0"/>
              </a:rPr>
              <a:t>∶</a:t>
            </a:r>
            <a:r>
              <a:rPr lang="zh-CN" altLang="en-US" sz="2705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实际距离</a:t>
            </a:r>
            <a:r>
              <a:rPr lang="zh-CN" altLang="en-US" sz="2705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_GB2312" panose="02010609030101010101" pitchFamily="1" charset="-122"/>
              </a:rPr>
              <a:t>＝</a:t>
            </a:r>
            <a:r>
              <a:rPr lang="zh-CN" altLang="en-US" sz="2705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比例尺</a:t>
            </a:r>
            <a:endParaRPr lang="zh-CN" altLang="en-US" sz="29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下箭头 5"/>
          <p:cNvSpPr/>
          <p:nvPr/>
        </p:nvSpPr>
        <p:spPr>
          <a:xfrm rot="2070016">
            <a:off x="4229543" y="2816569"/>
            <a:ext cx="279355" cy="5571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2900" strike="noStrike" noProof="1"/>
          </a:p>
        </p:txBody>
      </p:sp>
      <p:sp>
        <p:nvSpPr>
          <p:cNvPr id="7" name="下箭头 6"/>
          <p:cNvSpPr/>
          <p:nvPr/>
        </p:nvSpPr>
        <p:spPr>
          <a:xfrm rot="20698262">
            <a:off x="6851178" y="2854942"/>
            <a:ext cx="259401" cy="4865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2900" strike="noStrike" noProof="1"/>
          </a:p>
        </p:txBody>
      </p:sp>
      <p:sp>
        <p:nvSpPr>
          <p:cNvPr id="8" name="矩形 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939263" y="3508845"/>
            <a:ext cx="3042772" cy="922503"/>
          </a:xfrm>
          <a:prstGeom prst="rect">
            <a:avLst/>
          </a:prstGeom>
          <a:blipFill rotWithShape="0">
            <a:blip r:embed="rId3"/>
            <a:stretch>
              <a:fillRect l="-3868" t="-6369" r="-3095" b="-15287"/>
            </a:stretch>
          </a:blipFill>
          <a:ln w="9525">
            <a:noFill/>
          </a:ln>
        </p:spPr>
        <p:txBody>
          <a:bodyPr/>
          <a:lstStyle/>
          <a:p>
            <a:pPr fontAlgn="base"/>
            <a:r>
              <a:rPr lang="zh-CN" altLang="en-US" sz="2900" strike="noStrike" noProof="1">
                <a:noFill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 </a:t>
            </a:r>
            <a:endParaRPr lang="zh-CN" altLang="en-US" sz="2900" strike="noStrike" noProof="1">
              <a:noFill/>
            </a:endParaRPr>
          </a:p>
        </p:txBody>
      </p:sp>
      <p:sp>
        <p:nvSpPr>
          <p:cNvPr id="9" name="矩形 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907761" y="3498622"/>
            <a:ext cx="3042772" cy="922503"/>
          </a:xfrm>
          <a:prstGeom prst="rect">
            <a:avLst/>
          </a:prstGeom>
          <a:blipFill rotWithShape="0">
            <a:blip r:embed="rId4"/>
            <a:stretch>
              <a:fillRect l="-4070" t="-6410" r="-3295" b="-16026"/>
            </a:stretch>
          </a:blipFill>
          <a:ln w="9525">
            <a:noFill/>
          </a:ln>
        </p:spPr>
        <p:txBody>
          <a:bodyPr/>
          <a:lstStyle/>
          <a:p>
            <a:pPr fontAlgn="base"/>
            <a:r>
              <a:rPr lang="zh-CN" altLang="en-US" sz="2900" strike="noStrike" noProof="1">
                <a:noFill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 </a:t>
            </a:r>
            <a:endParaRPr lang="zh-CN" altLang="en-US" sz="2900" strike="noStrike" noProof="1"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4921408" y="295208"/>
            <a:ext cx="1950720" cy="6267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 fontAlgn="base"/>
            <a:r>
              <a:rPr lang="zh-CN" altLang="en-US" sz="3480" b="0" strike="noStrike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随堂</a:t>
            </a:r>
            <a:r>
              <a:rPr lang="zh-CN" altLang="en-US" sz="3480" b="0" strike="noStrike" noProof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小测</a:t>
            </a:r>
            <a:endParaRPr lang="zh-CN" altLang="en-US" sz="3480" b="0" strike="noStrike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386" name="TextBox 4"/>
          <p:cNvSpPr txBox="1"/>
          <p:nvPr/>
        </p:nvSpPr>
        <p:spPr>
          <a:xfrm>
            <a:off x="441374" y="865692"/>
            <a:ext cx="7881788" cy="63309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705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705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说说下面两幅图的比例尺的实际意义。</a:t>
            </a:r>
          </a:p>
        </p:txBody>
      </p:sp>
      <p:grpSp>
        <p:nvGrpSpPr>
          <p:cNvPr id="16387" name="组合 17"/>
          <p:cNvGrpSpPr/>
          <p:nvPr/>
        </p:nvGrpSpPr>
        <p:grpSpPr>
          <a:xfrm>
            <a:off x="1377672" y="1699151"/>
            <a:ext cx="5149639" cy="2695972"/>
            <a:chOff x="1420338" y="1757288"/>
            <a:chExt cx="5326388" cy="2787875"/>
          </a:xfrm>
        </p:grpSpPr>
        <p:pic>
          <p:nvPicPr>
            <p:cNvPr id="16388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20338" y="1757288"/>
              <a:ext cx="4857431" cy="2637904"/>
            </a:xfrm>
            <a:prstGeom prst="rect">
              <a:avLst/>
            </a:prstGeom>
            <a:noFill/>
            <a:ln w="9525">
              <a:noFill/>
            </a:ln>
            <a:effectLst>
              <a:outerShdw dist="139700" dir="2699999" algn="tl" rotWithShape="0">
                <a:srgbClr val="333333">
                  <a:alpha val="64998"/>
                </a:srgbClr>
              </a:outerShdw>
            </a:effectLst>
          </p:spPr>
        </p:pic>
        <p:sp>
          <p:nvSpPr>
            <p:cNvPr id="16389" name="TextBox 4"/>
            <p:cNvSpPr txBox="1"/>
            <p:nvPr/>
          </p:nvSpPr>
          <p:spPr>
            <a:xfrm>
              <a:off x="3276451" y="3890487"/>
              <a:ext cx="3470275" cy="65467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705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比例尺 </a:t>
              </a:r>
              <a:r>
                <a:rPr lang="en-US" altLang="zh-CN" sz="2705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1:9000000</a:t>
              </a:r>
              <a:endParaRPr lang="zh-CN" altLang="en-US" sz="2705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1698469" y="4778191"/>
            <a:ext cx="4640048" cy="92456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705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图上</a:t>
            </a:r>
            <a:r>
              <a:rPr lang="en-US" altLang="zh-CN" sz="2705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1cm</a:t>
            </a:r>
            <a:r>
              <a:rPr lang="zh-CN" altLang="en-US" sz="2705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表示实际距离</a:t>
            </a:r>
            <a:endParaRPr lang="en-US" altLang="zh-CN" sz="2705" dirty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705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9000000cm</a:t>
            </a:r>
            <a:r>
              <a:rPr lang="zh-CN" altLang="en-US" sz="2705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，也就是</a:t>
            </a:r>
            <a:r>
              <a:rPr lang="en-US" altLang="zh-CN" sz="2705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90km</a:t>
            </a:r>
            <a:r>
              <a:rPr lang="zh-CN" altLang="en-US" sz="2705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pic>
        <p:nvPicPr>
          <p:cNvPr id="16391" name="图片 8" descr="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040" y="1455099"/>
            <a:ext cx="3970825" cy="303759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3" name="TextBox 62"/>
          <p:cNvSpPr txBox="1"/>
          <p:nvPr/>
        </p:nvSpPr>
        <p:spPr>
          <a:xfrm>
            <a:off x="7848873" y="4821168"/>
            <a:ext cx="2911733" cy="92456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705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图上</a:t>
            </a:r>
            <a:r>
              <a:rPr lang="en-US" altLang="zh-CN" sz="2705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1cm</a:t>
            </a:r>
            <a:r>
              <a:rPr lang="zh-CN" altLang="en-US" sz="2705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表示实际距离</a:t>
            </a:r>
            <a:r>
              <a:rPr lang="en-US" altLang="zh-CN" sz="2705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200m</a:t>
            </a:r>
            <a:r>
              <a:rPr lang="zh-CN" altLang="en-US" sz="2705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50966" y="2716799"/>
            <a:ext cx="7303125" cy="134175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705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2705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图纸：图上</a:t>
            </a:r>
            <a:r>
              <a:rPr lang="en-US" altLang="zh-CN" sz="2705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1cm</a:t>
            </a:r>
            <a:r>
              <a:rPr lang="zh-CN" altLang="en-US" sz="2705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表示实际距离</a:t>
            </a:r>
            <a:r>
              <a:rPr lang="en-US" altLang="zh-CN" sz="2705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2000cm</a:t>
            </a:r>
            <a:r>
              <a:rPr lang="zh-CN" altLang="en-US" sz="2705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，也就是</a:t>
            </a:r>
            <a:endParaRPr lang="en-US" altLang="zh-CN" sz="2705" dirty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705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1cm</a:t>
            </a:r>
            <a:r>
              <a:rPr lang="zh-CN" altLang="en-US" sz="2705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表示</a:t>
            </a:r>
            <a:r>
              <a:rPr lang="en-US" altLang="zh-CN" sz="2705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20m</a:t>
            </a:r>
            <a:r>
              <a:rPr lang="zh-CN" altLang="en-US" sz="2705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17410" name="TextBox 4"/>
          <p:cNvSpPr txBox="1"/>
          <p:nvPr/>
        </p:nvSpPr>
        <p:spPr>
          <a:xfrm>
            <a:off x="573376" y="1019184"/>
            <a:ext cx="9769733" cy="171640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705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705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两张不同的图纸，</a:t>
            </a:r>
            <a:r>
              <a:rPr lang="en-US" altLang="zh-CN" sz="2705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lang="zh-CN" altLang="en-US" sz="2705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图纸的比例尺是</a:t>
            </a:r>
            <a:r>
              <a:rPr lang="en-US" altLang="zh-CN" sz="2705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en-US" altLang="zh-CN" sz="2705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∶</a:t>
            </a:r>
            <a:r>
              <a:rPr lang="en-US" altLang="zh-CN" sz="2705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2000</a:t>
            </a:r>
            <a:r>
              <a:rPr lang="zh-CN" altLang="en-US" sz="2705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en-US" altLang="zh-CN" sz="2705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zh-CN" altLang="en-US" sz="2705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图纸的比例尺</a:t>
            </a:r>
            <a:endParaRPr lang="en-US" altLang="zh-CN" sz="2705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705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是</a:t>
            </a:r>
            <a:r>
              <a:rPr lang="en-US" altLang="zh-CN" sz="2705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en-US" altLang="zh-CN" sz="2705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∶</a:t>
            </a:r>
            <a:r>
              <a:rPr lang="en-US" altLang="zh-CN" sz="2705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500</a:t>
            </a:r>
            <a:r>
              <a:rPr lang="zh-CN" altLang="en-US" sz="2705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。那么，这两张图纸上</a:t>
            </a:r>
            <a:r>
              <a:rPr lang="en-US" altLang="zh-CN" sz="2705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3cm</a:t>
            </a:r>
            <a:r>
              <a:rPr lang="zh-CN" altLang="en-US" sz="2705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长的线段表示的实际长度</a:t>
            </a:r>
            <a:endParaRPr lang="en-US" altLang="zh-CN" sz="2705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705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705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各是多少米？</a:t>
            </a:r>
            <a:endParaRPr lang="en-US" altLang="zh-CN" sz="2705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84649" y="3917103"/>
            <a:ext cx="2696846" cy="71628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705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20×3</a:t>
            </a:r>
            <a:r>
              <a:rPr lang="zh-CN" altLang="en-US" sz="2705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705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60</a:t>
            </a:r>
            <a:r>
              <a:rPr lang="zh-CN" altLang="en-US" sz="2705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5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m</a:t>
            </a:r>
            <a:r>
              <a:rPr lang="zh-CN" altLang="en-US" sz="2705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43291" y="4521859"/>
            <a:ext cx="7303125" cy="134175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705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sz="2705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图纸：图上</a:t>
            </a:r>
            <a:r>
              <a:rPr lang="en-US" altLang="zh-CN" sz="2705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1cm</a:t>
            </a:r>
            <a:r>
              <a:rPr lang="zh-CN" altLang="en-US" sz="2705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表示实际距离</a:t>
            </a:r>
            <a:r>
              <a:rPr lang="en-US" altLang="zh-CN" sz="2705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500cm</a:t>
            </a:r>
            <a:r>
              <a:rPr lang="zh-CN" altLang="en-US" sz="2705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，也就是</a:t>
            </a:r>
            <a:endParaRPr lang="en-US" altLang="zh-CN" sz="2705" dirty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705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1cm</a:t>
            </a:r>
            <a:r>
              <a:rPr lang="zh-CN" altLang="en-US" sz="2705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表示</a:t>
            </a:r>
            <a:r>
              <a:rPr lang="en-US" altLang="zh-CN" sz="2705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5m</a:t>
            </a:r>
            <a:r>
              <a:rPr lang="zh-CN" altLang="en-US" sz="2705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76975" y="5792769"/>
            <a:ext cx="2696845" cy="71628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705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5×3</a:t>
            </a:r>
            <a:r>
              <a:rPr lang="zh-CN" altLang="en-US" sz="2705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705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</a:t>
            </a:r>
            <a:r>
              <a:rPr lang="zh-CN" altLang="en-US" sz="2705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5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m</a:t>
            </a:r>
            <a:r>
              <a:rPr lang="zh-CN" altLang="en-US" sz="2705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圆角矩形 20"/>
          <p:cNvSpPr/>
          <p:nvPr/>
        </p:nvSpPr>
        <p:spPr>
          <a:xfrm>
            <a:off x="2754490" y="1080580"/>
            <a:ext cx="2506516" cy="42977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2900" strike="noStrike" noProof="1"/>
          </a:p>
        </p:txBody>
      </p:sp>
      <p:sp>
        <p:nvSpPr>
          <p:cNvPr id="22" name="圆角矩形 21"/>
          <p:cNvSpPr/>
          <p:nvPr/>
        </p:nvSpPr>
        <p:spPr>
          <a:xfrm>
            <a:off x="5953253" y="1080580"/>
            <a:ext cx="2617030" cy="42977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2900" strike="noStrike" noProof="1"/>
          </a:p>
        </p:txBody>
      </p:sp>
      <p:sp>
        <p:nvSpPr>
          <p:cNvPr id="23" name="圆角矩形 22"/>
          <p:cNvSpPr/>
          <p:nvPr/>
        </p:nvSpPr>
        <p:spPr>
          <a:xfrm>
            <a:off x="1779819" y="1688406"/>
            <a:ext cx="2018413" cy="48810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2900" strike="noStrike" noProof="1"/>
          </a:p>
        </p:txBody>
      </p:sp>
      <p:sp>
        <p:nvSpPr>
          <p:cNvPr id="25" name="TextBox 24"/>
          <p:cNvSpPr txBox="1"/>
          <p:nvPr/>
        </p:nvSpPr>
        <p:spPr>
          <a:xfrm>
            <a:off x="734542" y="2245581"/>
            <a:ext cx="2577123" cy="53721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900" dirty="0">
                <a:latin typeface="Calibri" panose="020F0502020204030204" pitchFamily="34" charset="0"/>
                <a:ea typeface="宋体" panose="02010600030101010101" pitchFamily="2" charset="-122"/>
              </a:rPr>
              <a:t>规范解答：</a:t>
            </a:r>
          </a:p>
        </p:txBody>
      </p:sp>
      <p:sp>
        <p:nvSpPr>
          <p:cNvPr id="18437" name="矩形 4"/>
          <p:cNvSpPr/>
          <p:nvPr/>
        </p:nvSpPr>
        <p:spPr>
          <a:xfrm>
            <a:off x="456723" y="913790"/>
            <a:ext cx="8552546" cy="1340485"/>
          </a:xfrm>
          <a:prstGeom prst="rect">
            <a:avLst/>
          </a:prstGeom>
          <a:noFill/>
          <a:ln w="9525">
            <a:noFill/>
          </a:ln>
        </p:spPr>
        <p:txBody>
          <a:bodyPr wrap="square" lIns="87018" tIns="45249" rIns="87018" bIns="45249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705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华文新魏" panose="02010800040101010101" pitchFamily="2" charset="-122"/>
              </a:rPr>
              <a:t>3. </a:t>
            </a:r>
            <a:r>
              <a:rPr lang="zh-CN" altLang="en-US" sz="2705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华文新魏" panose="02010800040101010101" pitchFamily="2" charset="-122"/>
              </a:rPr>
              <a:t>一个圆柱形零件的高是</a:t>
            </a:r>
            <a:r>
              <a:rPr lang="en-US" altLang="zh-CN" sz="2705" b="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华文新魏" panose="02010800040101010101" pitchFamily="2" charset="-122"/>
              </a:rPr>
              <a:t>5</a:t>
            </a:r>
            <a:r>
              <a:rPr lang="en-US" altLang="zh-CN" sz="2705" b="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Times New Roman" panose="02020603050405020304" pitchFamily="2" charset="0"/>
              </a:rPr>
              <a:t>mm</a:t>
            </a:r>
            <a:r>
              <a:rPr lang="zh-CN" altLang="en-US" sz="2705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华文新魏" panose="02010800040101010101" pitchFamily="2" charset="-122"/>
              </a:rPr>
              <a:t>，在图纸上的高是</a:t>
            </a:r>
            <a:r>
              <a:rPr lang="en-US" altLang="zh-CN" sz="2705" b="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华文新魏" panose="02010800040101010101" pitchFamily="2" charset="-122"/>
              </a:rPr>
              <a:t>2cm</a:t>
            </a:r>
            <a:r>
              <a:rPr lang="zh-CN" altLang="en-US" sz="2705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华文新魏" panose="02010800040101010101" pitchFamily="2" charset="-122"/>
              </a:rPr>
              <a:t>，</a:t>
            </a:r>
            <a:endParaRPr lang="en-US" altLang="zh-CN" sz="2705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华文新魏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705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华文新魏" panose="02010800040101010101" pitchFamily="2" charset="-122"/>
              </a:rPr>
              <a:t> </a:t>
            </a:r>
            <a:r>
              <a:rPr lang="zh-CN" altLang="en-US" sz="2705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华文新魏" panose="02010800040101010101" pitchFamily="2" charset="-122"/>
              </a:rPr>
              <a:t>  这幅图纸的比例尺是多少？</a:t>
            </a:r>
            <a:endParaRPr lang="zh-CN" altLang="en-US" sz="2705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7" name="矩形 5"/>
          <p:cNvSpPr/>
          <p:nvPr/>
        </p:nvSpPr>
        <p:spPr>
          <a:xfrm>
            <a:off x="3047659" y="2802755"/>
            <a:ext cx="4897913" cy="5080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705" dirty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图上距离</a:t>
            </a:r>
            <a:r>
              <a:rPr lang="en-US" altLang="zh-CN" sz="2705" b="0" dirty="0">
                <a:solidFill>
                  <a:srgbClr val="00B0F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∶</a:t>
            </a:r>
            <a:r>
              <a:rPr lang="zh-CN" altLang="en-US" sz="2705" dirty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实际距离</a:t>
            </a:r>
            <a:r>
              <a:rPr lang="zh-CN" altLang="en-US" sz="2705" dirty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sym typeface="楷体_GB2312" panose="02010609030101010101" pitchFamily="1" charset="-122"/>
              </a:rPr>
              <a:t>＝</a:t>
            </a:r>
            <a:r>
              <a:rPr lang="zh-CN" altLang="en-US" sz="2705" dirty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比例尺</a:t>
            </a:r>
            <a:endParaRPr lang="zh-CN" altLang="en-US" sz="2705" dirty="0">
              <a:solidFill>
                <a:srgbClr val="00B0F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8" name="矩形 6"/>
          <p:cNvSpPr/>
          <p:nvPr/>
        </p:nvSpPr>
        <p:spPr>
          <a:xfrm>
            <a:off x="4344662" y="3700680"/>
            <a:ext cx="2207208" cy="5080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705" dirty="0">
                <a:solidFill>
                  <a:srgbClr val="00B0F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 </a:t>
            </a:r>
            <a:r>
              <a:rPr lang="en-US" altLang="zh-CN" sz="2705" dirty="0">
                <a:solidFill>
                  <a:srgbClr val="00B0F0"/>
                </a:solidFill>
                <a:latin typeface="Calibri" panose="020F0502020204030204" pitchFamily="34" charset="0"/>
                <a:ea typeface="宋体" panose="02010600030101010101" pitchFamily="2" charset="-122"/>
                <a:sym typeface="Times New Roman" panose="02020603050405020304" pitchFamily="2" charset="0"/>
              </a:rPr>
              <a:t>cm</a:t>
            </a:r>
            <a:r>
              <a:rPr lang="zh-CN" altLang="en-US" sz="2705" dirty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sym typeface="楷体_GB2312" panose="02010609030101010101" pitchFamily="1" charset="-122"/>
              </a:rPr>
              <a:t>＝</a:t>
            </a:r>
            <a:r>
              <a:rPr lang="en-US" altLang="zh-CN" sz="2705" dirty="0">
                <a:solidFill>
                  <a:srgbClr val="00B0F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20 </a:t>
            </a:r>
            <a:r>
              <a:rPr lang="en-US" altLang="zh-CN" sz="2705" dirty="0">
                <a:solidFill>
                  <a:srgbClr val="00B0F0"/>
                </a:solidFill>
                <a:latin typeface="Calibri" panose="020F0502020204030204" pitchFamily="34" charset="0"/>
                <a:ea typeface="宋体" panose="02010600030101010101" pitchFamily="2" charset="-122"/>
                <a:sym typeface="Times New Roman" panose="02020603050405020304" pitchFamily="2" charset="0"/>
              </a:rPr>
              <a:t>mm</a:t>
            </a:r>
            <a:endParaRPr lang="zh-CN" altLang="en-US" sz="2705" dirty="0">
              <a:solidFill>
                <a:srgbClr val="00B0F0"/>
              </a:solidFill>
              <a:latin typeface="宋体" panose="02010600030101010101" pitchFamily="2" charset="-122"/>
              <a:ea typeface="宋体" panose="02010600030101010101" pitchFamily="2" charset="-122"/>
              <a:sym typeface="Times New Roman" panose="02020603050405020304" pitchFamily="2" charset="0"/>
            </a:endParaRPr>
          </a:p>
        </p:txBody>
      </p:sp>
      <p:sp>
        <p:nvSpPr>
          <p:cNvPr id="29" name="矩形 7"/>
          <p:cNvSpPr/>
          <p:nvPr/>
        </p:nvSpPr>
        <p:spPr>
          <a:xfrm>
            <a:off x="4462851" y="4371438"/>
            <a:ext cx="2102833" cy="5080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705" dirty="0">
                <a:solidFill>
                  <a:srgbClr val="00B0F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20</a:t>
            </a:r>
            <a:r>
              <a:rPr lang="en-US" altLang="zh-CN" sz="2705" b="0" dirty="0">
                <a:solidFill>
                  <a:srgbClr val="00B0F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∶</a:t>
            </a:r>
            <a:r>
              <a:rPr lang="en-US" altLang="zh-CN" sz="2705" dirty="0">
                <a:solidFill>
                  <a:srgbClr val="00B0F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5</a:t>
            </a:r>
            <a:r>
              <a:rPr lang="zh-CN" altLang="en-US" sz="2705" dirty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＝</a:t>
            </a:r>
            <a:r>
              <a:rPr lang="en-US" altLang="zh-CN" sz="2705" dirty="0">
                <a:solidFill>
                  <a:srgbClr val="00B0F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4</a:t>
            </a:r>
            <a:r>
              <a:rPr lang="en-US" altLang="zh-CN" sz="2705" b="0" dirty="0">
                <a:solidFill>
                  <a:srgbClr val="00B0F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∶</a:t>
            </a:r>
            <a:r>
              <a:rPr lang="en-US" altLang="zh-CN" sz="2705" dirty="0">
                <a:solidFill>
                  <a:srgbClr val="00B0F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1</a:t>
            </a:r>
            <a:endParaRPr lang="zh-CN" altLang="en-US" sz="2705" dirty="0">
              <a:solidFill>
                <a:srgbClr val="00B0F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0" name="矩形 8"/>
          <p:cNvSpPr/>
          <p:nvPr/>
        </p:nvSpPr>
        <p:spPr>
          <a:xfrm>
            <a:off x="3546506" y="5100523"/>
            <a:ext cx="4811959" cy="5080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705" dirty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答：这幅图纸的比例尺是</a:t>
            </a:r>
            <a:r>
              <a:rPr lang="en-US" altLang="zh-CN" sz="2705" dirty="0">
                <a:solidFill>
                  <a:srgbClr val="00B0F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4</a:t>
            </a:r>
            <a:r>
              <a:rPr lang="en-US" altLang="zh-CN" sz="2705" b="0" dirty="0">
                <a:solidFill>
                  <a:srgbClr val="00B0F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∶</a:t>
            </a:r>
            <a:r>
              <a:rPr lang="en-US" altLang="zh-CN" sz="2705" dirty="0">
                <a:solidFill>
                  <a:srgbClr val="00B0F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2705" dirty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。</a:t>
            </a:r>
            <a:endParaRPr lang="zh-CN" altLang="en-US" sz="2705" dirty="0">
              <a:solidFill>
                <a:srgbClr val="00B0F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31" name="直接箭头连接符 30"/>
          <p:cNvCxnSpPr/>
          <p:nvPr/>
        </p:nvCxnSpPr>
        <p:spPr>
          <a:xfrm flipH="1">
            <a:off x="4286335" y="1530310"/>
            <a:ext cx="2158090" cy="127244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>
            <a:off x="4462850" y="1530310"/>
            <a:ext cx="985415" cy="1410587"/>
          </a:xfrm>
          <a:prstGeom prst="straightConnector1">
            <a:avLst/>
          </a:prstGeom>
          <a:ln w="38100">
            <a:solidFill>
              <a:srgbClr val="E9667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/>
          <p:nvPr/>
        </p:nvCxnSpPr>
        <p:spPr>
          <a:xfrm>
            <a:off x="3449807" y="2131997"/>
            <a:ext cx="3429000" cy="808900"/>
          </a:xfrm>
          <a:prstGeom prst="straightConnector1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2" grpId="0" bldLvl="0" animBg="1"/>
      <p:bldP spid="23" grpId="0" bldLvl="0" animBg="1"/>
      <p:bldP spid="25" grpId="0"/>
      <p:bldP spid="27" grpId="0" bldLvl="0"/>
      <p:bldP spid="28" grpId="0" bldLvl="0"/>
      <p:bldP spid="29" grpId="0" bldLvl="0"/>
      <p:bldP spid="30" grpId="0" bldLvl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CE0"/>
              </a:clrFrom>
              <a:clrTo>
                <a:srgbClr val="FFFCE0">
                  <a:alpha val="0"/>
                </a:srgbClr>
              </a:clrTo>
            </a:clrChange>
          </a:blip>
          <a:srcRect l="73743" t="33699"/>
          <a:stretch>
            <a:fillRect/>
          </a:stretch>
        </p:blipFill>
        <p:spPr>
          <a:xfrm>
            <a:off x="1884194" y="2621635"/>
            <a:ext cx="2830383" cy="315732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525794" y="644412"/>
            <a:ext cx="8842645" cy="1340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018" tIns="45249" rIns="87018" bIns="45249" anchor="ctr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zh-CN" sz="2705" strike="noStrike" spc="-150" noProof="1" smtClean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4. </a:t>
            </a:r>
            <a:r>
              <a:rPr lang="zh-CN" altLang="en-US" sz="2705" strike="noStrike" spc="-150" noProof="1" smtClean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甲、乙两地相距</a:t>
            </a:r>
            <a:r>
              <a:rPr lang="en-US" altLang="zh-CN" sz="2705" strike="noStrike" spc="-150" noProof="1" smtClean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640</a:t>
            </a:r>
            <a:r>
              <a:rPr lang="zh-CN" altLang="en-US" sz="2705" strike="noStrike" spc="-150" noProof="1" smtClean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千米，在图上只有</a:t>
            </a:r>
            <a:r>
              <a:rPr lang="en-US" altLang="zh-CN" sz="2705" strike="noStrike" spc="-150" noProof="1" smtClean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32</a:t>
            </a:r>
            <a:r>
              <a:rPr lang="zh-CN" altLang="en-US" sz="2705" strike="noStrike" spc="-150" noProof="1" smtClean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厘米。乙、丙两地在图上相距</a:t>
            </a:r>
            <a:r>
              <a:rPr lang="en-US" altLang="zh-CN" sz="2705" strike="noStrike" spc="-150" noProof="1" smtClean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12</a:t>
            </a:r>
            <a:r>
              <a:rPr lang="zh-CN" altLang="en-US" sz="2705" strike="noStrike" spc="-150" noProof="1" smtClean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厘米，乙、丙两地实际相距多少千米？</a:t>
            </a:r>
            <a:endParaRPr lang="zh-CN" altLang="en-US" sz="2705" strike="noStrike" spc="-150" noProof="1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6400" y="2105903"/>
            <a:ext cx="2575587" cy="53721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900" dirty="0">
                <a:latin typeface="Calibri" panose="020F0502020204030204" pitchFamily="34" charset="0"/>
                <a:ea typeface="宋体" panose="02010600030101010101" pitchFamily="2" charset="-122"/>
              </a:rPr>
              <a:t>规范解答：</a:t>
            </a:r>
          </a:p>
        </p:txBody>
      </p:sp>
      <p:sp>
        <p:nvSpPr>
          <p:cNvPr id="14" name="矩形 13"/>
          <p:cNvSpPr/>
          <p:nvPr/>
        </p:nvSpPr>
        <p:spPr>
          <a:xfrm>
            <a:off x="5190401" y="5585818"/>
            <a:ext cx="5602440" cy="71628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705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答：乙、丙两地实际相距</a:t>
            </a:r>
            <a:r>
              <a:rPr lang="en-US" altLang="zh-CN" sz="2705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240</a:t>
            </a:r>
            <a:r>
              <a:rPr lang="zh-CN" altLang="en-US" sz="2705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千米。</a:t>
            </a:r>
          </a:p>
        </p:txBody>
      </p:sp>
      <p:sp>
        <p:nvSpPr>
          <p:cNvPr id="15" name="矩形 14"/>
          <p:cNvSpPr/>
          <p:nvPr/>
        </p:nvSpPr>
        <p:spPr>
          <a:xfrm>
            <a:off x="5383800" y="2172168"/>
            <a:ext cx="3648492" cy="71628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705" b="0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640</a:t>
            </a:r>
            <a:r>
              <a:rPr lang="zh-CN" altLang="en-US" sz="2705" b="0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千米</a:t>
            </a:r>
            <a:r>
              <a:rPr lang="en-US" altLang="zh-CN" sz="2705" b="0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=64000000</a:t>
            </a:r>
            <a:r>
              <a:rPr lang="zh-CN" altLang="en-US" sz="2705" b="0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厘米</a:t>
            </a:r>
          </a:p>
        </p:txBody>
      </p:sp>
      <p:sp>
        <p:nvSpPr>
          <p:cNvPr id="16" name="TextBox 1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247850" y="2593527"/>
            <a:ext cx="3920762" cy="1263235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txBody>
          <a:bodyPr/>
          <a:lstStyle/>
          <a:p>
            <a:r>
              <a:rPr lang="zh-CN" altLang="en-US" sz="2900" noProof="1">
                <a:noFill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 </a:t>
            </a:r>
            <a:endParaRPr lang="zh-CN" altLang="en-US" sz="2900" noProof="1">
              <a:noFill/>
            </a:endParaRPr>
          </a:p>
        </p:txBody>
      </p:sp>
      <p:sp>
        <p:nvSpPr>
          <p:cNvPr id="17" name="TextBox 1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190903" y="3568246"/>
            <a:ext cx="6275259" cy="1263235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  <a:ln>
            <a:noFill/>
          </a:ln>
        </p:spPr>
        <p:txBody>
          <a:bodyPr/>
          <a:lstStyle/>
          <a:p>
            <a:r>
              <a:rPr lang="zh-CN" altLang="en-US" sz="2900" noProof="1">
                <a:noFill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 </a:t>
            </a:r>
            <a:endParaRPr lang="zh-CN" altLang="en-US" sz="2900" noProof="1">
              <a:noFill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469755" y="4820664"/>
            <a:ext cx="3646958" cy="71628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705" b="0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24000000</a:t>
            </a:r>
            <a:r>
              <a:rPr lang="zh-CN" altLang="en-US" sz="2705" b="0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厘米</a:t>
            </a:r>
            <a:r>
              <a:rPr lang="en-US" altLang="zh-CN" sz="2705" b="0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=240</a:t>
            </a:r>
            <a:r>
              <a:rPr lang="zh-CN" altLang="en-US" sz="2705" b="0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千米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 bldLvl="0" animBg="1"/>
      <p:bldP spid="17" grpId="0" bldLvl="0" animBg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456722" y="695832"/>
            <a:ext cx="9607033" cy="1340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018" tIns="45249" rIns="87018" bIns="45249" anchor="ctr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zh-CN" sz="2705" strike="noStrike" spc="-150" noProof="1" smtClean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5. </a:t>
            </a:r>
            <a:r>
              <a:rPr lang="zh-CN" altLang="en-US" sz="2705" strike="noStrike" spc="-150" noProof="1">
                <a:solidFill>
                  <a:schemeClr val="tx1"/>
                </a:solidFill>
                <a:latin typeface="+mj-ea"/>
                <a:ea typeface="+mj-ea"/>
                <a:cs typeface="+mn-cs"/>
              </a:rPr>
              <a:t>学校要建一个长</a:t>
            </a:r>
            <a:r>
              <a:rPr lang="en-US" altLang="zh-CN" sz="2705" strike="noStrike" spc="-150" noProof="1" smtClean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80 m</a:t>
            </a:r>
            <a:r>
              <a:rPr lang="zh-CN" altLang="en-US" sz="2705" strike="noStrike" spc="-150" noProof="1">
                <a:solidFill>
                  <a:schemeClr val="tx1"/>
                </a:solidFill>
                <a:latin typeface="+mj-ea"/>
                <a:ea typeface="+mj-ea"/>
                <a:cs typeface="+mn-cs"/>
              </a:rPr>
              <a:t>、宽</a:t>
            </a:r>
            <a:r>
              <a:rPr lang="en-US" altLang="zh-CN" sz="2705" strike="noStrike" spc="-150" noProof="1" smtClean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60 m</a:t>
            </a:r>
            <a:r>
              <a:rPr lang="zh-CN" altLang="en-US" sz="2705" strike="noStrike" spc="-150" noProof="1">
                <a:solidFill>
                  <a:schemeClr val="tx1"/>
                </a:solidFill>
                <a:latin typeface="+mj-ea"/>
                <a:ea typeface="+mj-ea"/>
                <a:cs typeface="+mn-cs"/>
              </a:rPr>
              <a:t>的长方形操场，请</a:t>
            </a:r>
            <a:r>
              <a:rPr lang="zh-CN" altLang="en-US" sz="2705" strike="noStrike" spc="-150" noProof="1" smtClean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在下图</a:t>
            </a:r>
            <a:r>
              <a:rPr lang="zh-CN" altLang="en-US" sz="2705" strike="noStrike" spc="-150" noProof="1">
                <a:solidFill>
                  <a:schemeClr val="tx1"/>
                </a:solidFill>
                <a:latin typeface="+mj-ea"/>
                <a:ea typeface="+mj-ea"/>
                <a:cs typeface="+mn-cs"/>
              </a:rPr>
              <a:t>中画出操场的平面图。（比例尺</a:t>
            </a:r>
            <a:r>
              <a:rPr lang="en-US" altLang="zh-CN" sz="2705" strike="noStrike" spc="-150" noProof="1">
                <a:solidFill>
                  <a:schemeClr val="tx1"/>
                </a:solidFill>
                <a:latin typeface="+mj-ea"/>
                <a:ea typeface="+mj-ea"/>
                <a:cs typeface="+mn-cs"/>
              </a:rPr>
              <a:t>1∶2000</a:t>
            </a:r>
            <a:r>
              <a:rPr lang="zh-CN" altLang="en-US" sz="2705" strike="noStrike" spc="-150" noProof="1">
                <a:solidFill>
                  <a:schemeClr val="tx1"/>
                </a:solidFill>
                <a:latin typeface="+mj-ea"/>
                <a:ea typeface="+mj-ea"/>
                <a:cs typeface="+mn-cs"/>
              </a:rPr>
              <a:t>）</a:t>
            </a:r>
            <a:endParaRPr lang="zh-CN" altLang="en-US" sz="2705" strike="noStrike" spc="-150" noProof="1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356183" y="2801483"/>
            <a:ext cx="3381417" cy="71628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705" b="0" dirty="0">
                <a:solidFill>
                  <a:srgbClr val="00B0F0"/>
                </a:solidFill>
                <a:latin typeface="Cambria Math" panose="02040503050406030204"/>
                <a:ea typeface="楷体" panose="02010609060101010101" pitchFamily="49" charset="-122"/>
              </a:rPr>
              <a:t>80m</a:t>
            </a:r>
            <a:r>
              <a:rPr lang="zh-CN" altLang="en-US" sz="2705" b="0" dirty="0">
                <a:solidFill>
                  <a:srgbClr val="00B0F0"/>
                </a:solidFill>
                <a:latin typeface="Cambria Math" panose="02040503050406030204"/>
                <a:ea typeface="楷体" panose="02010609060101010101" pitchFamily="49" charset="-122"/>
              </a:rPr>
              <a:t>＝</a:t>
            </a:r>
            <a:r>
              <a:rPr lang="en-US" altLang="zh-CN" sz="2705" b="0" dirty="0">
                <a:solidFill>
                  <a:srgbClr val="00B0F0"/>
                </a:solidFill>
                <a:latin typeface="Cambria Math" panose="02040503050406030204"/>
                <a:ea typeface="楷体" panose="02010609060101010101" pitchFamily="49" charset="-122"/>
              </a:rPr>
              <a:t>8000cm</a:t>
            </a:r>
          </a:p>
        </p:txBody>
      </p:sp>
      <p:sp>
        <p:nvSpPr>
          <p:cNvPr id="15" name="矩形 14"/>
          <p:cNvSpPr/>
          <p:nvPr/>
        </p:nvSpPr>
        <p:spPr>
          <a:xfrm>
            <a:off x="1328555" y="3448450"/>
            <a:ext cx="3584026" cy="71628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705" b="0" dirty="0">
                <a:solidFill>
                  <a:srgbClr val="00B0F0"/>
                </a:solidFill>
                <a:latin typeface="Cambria Math" panose="02040503050406030204"/>
                <a:ea typeface="楷体" panose="02010609060101010101" pitchFamily="49" charset="-122"/>
              </a:rPr>
              <a:t>60m</a:t>
            </a:r>
            <a:r>
              <a:rPr lang="zh-CN" altLang="en-US" sz="2705" b="0" dirty="0">
                <a:solidFill>
                  <a:srgbClr val="00B0F0"/>
                </a:solidFill>
                <a:latin typeface="Cambria Math" panose="02040503050406030204"/>
                <a:ea typeface="楷体" panose="02010609060101010101" pitchFamily="49" charset="-122"/>
              </a:rPr>
              <a:t>＝</a:t>
            </a:r>
            <a:r>
              <a:rPr lang="en-US" altLang="zh-CN" sz="2705" b="0" dirty="0">
                <a:solidFill>
                  <a:srgbClr val="00B0F0"/>
                </a:solidFill>
                <a:latin typeface="Cambria Math" panose="02040503050406030204"/>
                <a:ea typeface="楷体" panose="02010609060101010101" pitchFamily="49" charset="-122"/>
              </a:rPr>
              <a:t>6000cm</a:t>
            </a:r>
          </a:p>
        </p:txBody>
      </p:sp>
      <p:sp>
        <p:nvSpPr>
          <p:cNvPr id="16" name="矩形 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265712" y="3891163"/>
            <a:ext cx="6235575" cy="898077"/>
          </a:xfrm>
          <a:prstGeom prst="rect">
            <a:avLst/>
          </a:prstGeom>
          <a:blipFill rotWithShape="0">
            <a:blip r:embed="rId2"/>
            <a:stretch>
              <a:fillRect l="-1890" b="-2614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/>
            <a:r>
              <a:rPr lang="zh-CN" altLang="en-US" sz="2900" strike="noStrike" noProof="1">
                <a:noFill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 </a:t>
            </a:r>
            <a:endParaRPr lang="zh-CN" altLang="en-US" sz="2900" strike="noStrike" noProof="1">
              <a:noFill/>
            </a:endParaRPr>
          </a:p>
        </p:txBody>
      </p:sp>
      <p:sp>
        <p:nvSpPr>
          <p:cNvPr id="17" name="矩形 2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285665" y="4527807"/>
            <a:ext cx="6235575" cy="975511"/>
          </a:xfrm>
          <a:prstGeom prst="rect">
            <a:avLst/>
          </a:prstGeom>
          <a:blipFill rotWithShape="0">
            <a:blip r:embed="rId3"/>
            <a:stretch>
              <a:fillRect l="-1890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/>
            <a:r>
              <a:rPr lang="zh-CN" altLang="en-US" sz="2900" strike="noStrike" noProof="1">
                <a:noFill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 </a:t>
            </a:r>
            <a:endParaRPr lang="zh-CN" altLang="en-US" sz="2900" strike="noStrike" noProof="1">
              <a:noFill/>
            </a:endParaRPr>
          </a:p>
        </p:txBody>
      </p:sp>
      <p:cxnSp>
        <p:nvCxnSpPr>
          <p:cNvPr id="18" name="直接连接符 35"/>
          <p:cNvCxnSpPr/>
          <p:nvPr/>
        </p:nvCxnSpPr>
        <p:spPr>
          <a:xfrm>
            <a:off x="8313952" y="3554863"/>
            <a:ext cx="70606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直接连接符 35"/>
          <p:cNvCxnSpPr/>
          <p:nvPr/>
        </p:nvCxnSpPr>
        <p:spPr>
          <a:xfrm>
            <a:off x="9744493" y="2813500"/>
            <a:ext cx="0" cy="1043742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直接连接符 35"/>
          <p:cNvCxnSpPr/>
          <p:nvPr/>
        </p:nvCxnSpPr>
        <p:spPr>
          <a:xfrm>
            <a:off x="8323162" y="3562538"/>
            <a:ext cx="0" cy="348425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直接连接符 35"/>
          <p:cNvCxnSpPr/>
          <p:nvPr/>
        </p:nvCxnSpPr>
        <p:spPr>
          <a:xfrm>
            <a:off x="8671588" y="3846497"/>
            <a:ext cx="0" cy="70606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TextBox 21"/>
          <p:cNvSpPr txBox="1"/>
          <p:nvPr/>
        </p:nvSpPr>
        <p:spPr>
          <a:xfrm>
            <a:off x="456723" y="2176509"/>
            <a:ext cx="2575587" cy="53721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900" dirty="0">
                <a:latin typeface="Calibri" panose="020F0502020204030204" pitchFamily="34" charset="0"/>
                <a:ea typeface="宋体" panose="02010600030101010101" pitchFamily="2" charset="-122"/>
              </a:rPr>
              <a:t>规范解答：</a:t>
            </a:r>
          </a:p>
        </p:txBody>
      </p:sp>
      <p:cxnSp>
        <p:nvCxnSpPr>
          <p:cNvPr id="23" name="直接连接符 35"/>
          <p:cNvCxnSpPr/>
          <p:nvPr/>
        </p:nvCxnSpPr>
        <p:spPr>
          <a:xfrm>
            <a:off x="8323162" y="3917103"/>
            <a:ext cx="348426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直接连接符 35"/>
          <p:cNvCxnSpPr/>
          <p:nvPr/>
        </p:nvCxnSpPr>
        <p:spPr>
          <a:xfrm>
            <a:off x="9027688" y="3846497"/>
            <a:ext cx="0" cy="70606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" name="直接连接符 35"/>
          <p:cNvCxnSpPr/>
          <p:nvPr/>
        </p:nvCxnSpPr>
        <p:spPr>
          <a:xfrm>
            <a:off x="8680797" y="3917103"/>
            <a:ext cx="346891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" name="直接连接符 35"/>
          <p:cNvCxnSpPr/>
          <p:nvPr/>
        </p:nvCxnSpPr>
        <p:spPr>
          <a:xfrm>
            <a:off x="9386858" y="3843427"/>
            <a:ext cx="0" cy="69072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" name="直接连接符 35"/>
          <p:cNvCxnSpPr/>
          <p:nvPr/>
        </p:nvCxnSpPr>
        <p:spPr>
          <a:xfrm>
            <a:off x="9038432" y="3912499"/>
            <a:ext cx="348426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" name="直接连接符 35"/>
          <p:cNvCxnSpPr/>
          <p:nvPr/>
        </p:nvCxnSpPr>
        <p:spPr>
          <a:xfrm>
            <a:off x="9744493" y="3846497"/>
            <a:ext cx="0" cy="70606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直接连接符 35"/>
          <p:cNvCxnSpPr/>
          <p:nvPr/>
        </p:nvCxnSpPr>
        <p:spPr>
          <a:xfrm>
            <a:off x="9397602" y="3917103"/>
            <a:ext cx="346891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直接连接符 35"/>
          <p:cNvCxnSpPr/>
          <p:nvPr/>
        </p:nvCxnSpPr>
        <p:spPr>
          <a:xfrm>
            <a:off x="8313952" y="3178809"/>
            <a:ext cx="70606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直接连接符 35"/>
          <p:cNvCxnSpPr/>
          <p:nvPr/>
        </p:nvCxnSpPr>
        <p:spPr>
          <a:xfrm>
            <a:off x="8323162" y="3184949"/>
            <a:ext cx="0" cy="348425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直接连接符 35"/>
          <p:cNvCxnSpPr/>
          <p:nvPr/>
        </p:nvCxnSpPr>
        <p:spPr>
          <a:xfrm>
            <a:off x="8313952" y="2802755"/>
            <a:ext cx="70606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直接连接符 35"/>
          <p:cNvCxnSpPr/>
          <p:nvPr/>
        </p:nvCxnSpPr>
        <p:spPr>
          <a:xfrm>
            <a:off x="8323162" y="2810430"/>
            <a:ext cx="0" cy="346891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直接连接符 35"/>
          <p:cNvCxnSpPr/>
          <p:nvPr/>
        </p:nvCxnSpPr>
        <p:spPr>
          <a:xfrm rot="5400000">
            <a:off x="9056851" y="2105903"/>
            <a:ext cx="0" cy="1393703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6" name="组合 35"/>
          <p:cNvGrpSpPr/>
          <p:nvPr/>
        </p:nvGrpSpPr>
        <p:grpSpPr>
          <a:xfrm>
            <a:off x="10343110" y="4458928"/>
            <a:ext cx="348426" cy="69071"/>
            <a:chOff x="10454282" y="5495295"/>
            <a:chExt cx="360040" cy="72008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10454282" y="5567303"/>
              <a:ext cx="36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flipV="1">
              <a:off x="10454282" y="5495295"/>
              <a:ext cx="0" cy="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V="1">
              <a:off x="10814322" y="5495295"/>
              <a:ext cx="0" cy="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10178874" y="4096688"/>
            <a:ext cx="332105" cy="4476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32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0</a:t>
            </a:r>
            <a:endParaRPr lang="zh-CN" altLang="en-US" sz="2320" dirty="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456693" y="4096688"/>
            <a:ext cx="720725" cy="4476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32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20m</a:t>
            </a:r>
            <a:endParaRPr lang="zh-CN" altLang="en-US" sz="2320" dirty="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2" name="圆角矩形 41"/>
          <p:cNvSpPr/>
          <p:nvPr/>
        </p:nvSpPr>
        <p:spPr>
          <a:xfrm>
            <a:off x="7627845" y="2385258"/>
            <a:ext cx="3550258" cy="2366839"/>
          </a:xfrm>
          <a:prstGeom prst="round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2900" strike="noStrike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500"/>
                            </p:stCondLst>
                            <p:childTnLst>
                              <p:par>
                                <p:cTn id="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bldLvl="0" animBg="1"/>
      <p:bldP spid="17" grpId="0" bldLvl="0" animBg="1"/>
      <p:bldP spid="22" grpId="0"/>
      <p:bldP spid="40" grpId="0"/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52055" y="817612"/>
            <a:ext cx="2008351" cy="606425"/>
          </a:xfrm>
          <a:prstGeom prst="rect">
            <a:avLst/>
          </a:prstGeom>
          <a:noFill/>
          <a:ln>
            <a:noFill/>
          </a:ln>
        </p:spPr>
        <p:txBody>
          <a:bodyPr wrap="square" lIns="71823" tIns="35912" rIns="71823" bIns="35912" rtlCol="0" anchor="t">
            <a:spAutoFit/>
          </a:bodyPr>
          <a:lstStyle/>
          <a:p>
            <a:pPr defTabSz="74295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3480" b="0" strike="noStrike" noProof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课后作业</a:t>
            </a:r>
            <a:endParaRPr lang="zh-CN" altLang="en-US" sz="3480" b="0" strike="noStrike" noProof="1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1506" name="Rectangle 2"/>
          <p:cNvSpPr/>
          <p:nvPr/>
        </p:nvSpPr>
        <p:spPr>
          <a:xfrm>
            <a:off x="3406829" y="1920179"/>
            <a:ext cx="4498835" cy="1240211"/>
          </a:xfrm>
          <a:prstGeom prst="rect">
            <a:avLst/>
          </a:prstGeom>
          <a:noFill/>
          <a:ln w="9525">
            <a:noFill/>
          </a:ln>
        </p:spPr>
        <p:txBody>
          <a:bodyPr lIns="71823" tIns="35912" rIns="71823" bIns="35912" anchor="t" anchorCtr="0"/>
          <a:lstStyle/>
          <a:p>
            <a:pPr marL="279400" indent="-279400" defTabSz="742950">
              <a:spcBef>
                <a:spcPct val="20000"/>
              </a:spcBef>
            </a:pPr>
            <a:r>
              <a:rPr lang="en-US" altLang="zh-CN" sz="2515" b="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1.</a:t>
            </a:r>
            <a:r>
              <a:rPr lang="zh-CN" altLang="en-US" sz="2515" b="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从课后习题中选取；</a:t>
            </a:r>
          </a:p>
          <a:p>
            <a:pPr marL="279400" indent="-279400" defTabSz="742950">
              <a:spcBef>
                <a:spcPct val="20000"/>
              </a:spcBef>
            </a:pPr>
            <a:r>
              <a:rPr lang="en-US" altLang="zh-CN" sz="2515" b="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2.</a:t>
            </a:r>
            <a:r>
              <a:rPr lang="zh-CN" altLang="en-US" sz="2515" b="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完成练习册本课时的习题。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78746" y="295207"/>
            <a:ext cx="2252307" cy="62674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 fontAlgn="base"/>
            <a:r>
              <a:rPr lang="zh-CN" altLang="zh-CN" sz="3480" b="0" strike="noStrike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学习目标</a:t>
            </a:r>
            <a:endParaRPr lang="zh-CN" altLang="zh-CN" sz="3480" b="0" strike="noStrike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文本框 3"/>
          <p:cNvSpPr txBox="1"/>
          <p:nvPr/>
        </p:nvSpPr>
        <p:spPr>
          <a:xfrm>
            <a:off x="528863" y="1199759"/>
            <a:ext cx="9534892" cy="425894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pPr marL="457200" indent="-457200">
              <a:lnSpc>
                <a:spcPct val="200000"/>
              </a:lnSpc>
              <a:buFontTx/>
              <a:buAutoNum type="arabicPeriod"/>
            </a:pPr>
            <a:r>
              <a:rPr lang="zh-CN" altLang="en-US" sz="2705" b="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结合具体情境，理解比例尺的意义，认识数值比例尺和线段比例尺。</a:t>
            </a:r>
            <a:endParaRPr lang="en-US" altLang="zh-CN" sz="2705" b="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indent="-457200">
              <a:lnSpc>
                <a:spcPct val="200000"/>
              </a:lnSpc>
              <a:buFontTx/>
              <a:buAutoNum type="arabicPeriod"/>
            </a:pPr>
            <a:r>
              <a:rPr lang="zh-CN" altLang="en-US" sz="2705" b="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会求一幅图的比例尺，能应用比例尺画图、求图上距离或实际距离。</a:t>
            </a:r>
            <a:endParaRPr lang="en-US" altLang="zh-CN" sz="2705" b="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indent="-457200">
              <a:lnSpc>
                <a:spcPct val="200000"/>
              </a:lnSpc>
              <a:buFontTx/>
              <a:buAutoNum type="arabicPeriod"/>
            </a:pPr>
            <a:r>
              <a:rPr lang="zh-CN" altLang="en-US" sz="2705" b="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体会数学与日常生活的紧密联系，提高学习数学的兴趣。</a:t>
            </a:r>
            <a:endParaRPr lang="en-US" altLang="zh-CN" sz="2705" b="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4778746" y="295207"/>
            <a:ext cx="2252307" cy="62674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 fontAlgn="base"/>
            <a:r>
              <a:rPr lang="zh-CN" altLang="en-US" sz="3480" b="0" strike="noStrike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回顾复习</a:t>
            </a:r>
            <a:endParaRPr lang="zh-CN" altLang="zh-CN" sz="3480" b="0" strike="noStrike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94865" y="991555"/>
            <a:ext cx="4526464" cy="5080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zh-CN" sz="2705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观察方位图</a:t>
            </a:r>
            <a:r>
              <a:rPr lang="en-US" altLang="zh-CN" sz="2705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zh-CN" sz="2705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完成任务。</a:t>
            </a:r>
          </a:p>
        </p:txBody>
      </p:sp>
      <p:pic>
        <p:nvPicPr>
          <p:cNvPr id="15" name="dt117.jpg" descr="id:2147508736;FounderCES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4220" y="1966227"/>
            <a:ext cx="3272439" cy="334918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矩形 15"/>
          <p:cNvSpPr/>
          <p:nvPr/>
        </p:nvSpPr>
        <p:spPr>
          <a:xfrm>
            <a:off x="4728391" y="2165765"/>
            <a:ext cx="5205730" cy="5080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705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(1)</a:t>
            </a:r>
            <a:r>
              <a:rPr lang="zh-CN" altLang="zh-CN" sz="2705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市政府距离广场</a:t>
            </a:r>
            <a:r>
              <a:rPr lang="en-US" altLang="zh-CN" sz="2705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CN" altLang="zh-CN" sz="2705" i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　　</a:t>
            </a:r>
            <a:r>
              <a:rPr lang="en-US" altLang="zh-CN" sz="2705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r>
              <a:rPr lang="zh-CN" altLang="zh-CN" sz="2705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米。</a:t>
            </a:r>
          </a:p>
        </p:txBody>
      </p:sp>
      <p:sp>
        <p:nvSpPr>
          <p:cNvPr id="17" name="矩形 16"/>
          <p:cNvSpPr/>
          <p:nvPr/>
        </p:nvSpPr>
        <p:spPr>
          <a:xfrm>
            <a:off x="8114413" y="2147346"/>
            <a:ext cx="739140" cy="5683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3095" dirty="0">
                <a:latin typeface="华文楷体" panose="02010600040101010101" pitchFamily="2" charset="-122"/>
                <a:ea typeface="华文楷体" panose="02010600040101010101" pitchFamily="2" charset="-122"/>
              </a:rPr>
              <a:t>400</a:t>
            </a:r>
            <a:endParaRPr lang="zh-CN" altLang="en-US" sz="3095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728391" y="3201833"/>
            <a:ext cx="5732908" cy="5080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705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(2)</a:t>
            </a:r>
            <a:r>
              <a:rPr lang="zh-CN" altLang="zh-CN" sz="2705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电信大楼距离广场</a:t>
            </a:r>
            <a:r>
              <a:rPr lang="en-US" altLang="zh-CN" sz="2705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CN" altLang="zh-CN" sz="2705" i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　　</a:t>
            </a:r>
            <a:r>
              <a:rPr lang="en-US" altLang="zh-CN" sz="2705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r>
              <a:rPr lang="zh-CN" altLang="zh-CN" sz="2705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米。</a:t>
            </a:r>
            <a:endParaRPr lang="zh-CN" altLang="en-US" sz="2705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473583" y="3201833"/>
            <a:ext cx="739140" cy="5683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3095" dirty="0">
                <a:latin typeface="华文楷体" panose="02010600040101010101" pitchFamily="2" charset="-122"/>
                <a:ea typeface="华文楷体" panose="02010600040101010101" pitchFamily="2" charset="-122"/>
              </a:rPr>
              <a:t>300</a:t>
            </a:r>
            <a:endParaRPr lang="zh-CN" altLang="en-US" sz="3095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751415" y="4306971"/>
            <a:ext cx="6009192" cy="5080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705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(3)</a:t>
            </a:r>
            <a:r>
              <a:rPr lang="zh-CN" altLang="zh-CN" sz="2705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工人文化宫距离广场</a:t>
            </a:r>
            <a:r>
              <a:rPr lang="en-US" altLang="zh-CN" sz="2705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CN" altLang="zh-CN" sz="2705" i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</a:t>
            </a:r>
            <a:r>
              <a:rPr lang="en-US" altLang="zh-CN" sz="2705" i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zh-CN" sz="2705" i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</a:t>
            </a:r>
            <a:r>
              <a:rPr lang="en-US" altLang="zh-CN" sz="2705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r>
              <a:rPr lang="zh-CN" altLang="zh-CN" sz="2705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米。</a:t>
            </a:r>
          </a:p>
        </p:txBody>
      </p:sp>
      <p:sp>
        <p:nvSpPr>
          <p:cNvPr id="21" name="矩形 20"/>
          <p:cNvSpPr/>
          <p:nvPr/>
        </p:nvSpPr>
        <p:spPr>
          <a:xfrm>
            <a:off x="8780566" y="4306971"/>
            <a:ext cx="739140" cy="5683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3095" dirty="0">
                <a:latin typeface="华文楷体" panose="02010600040101010101" pitchFamily="2" charset="-122"/>
                <a:ea typeface="华文楷体" panose="02010600040101010101" pitchFamily="2" charset="-122"/>
              </a:rPr>
              <a:t>300</a:t>
            </a:r>
            <a:endParaRPr lang="zh-CN" altLang="en-US" sz="3095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4619069" y="297658"/>
            <a:ext cx="1958340" cy="6267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 fontAlgn="base"/>
            <a:r>
              <a:rPr lang="zh-CN" altLang="en-US" sz="3480" b="1" strike="noStrike" noProof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例题解读</a:t>
            </a:r>
            <a:endParaRPr lang="zh-CN" altLang="en-US" sz="3480" b="1" strike="noStrike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6" name="图片 28" descr="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336" y="953183"/>
            <a:ext cx="4521859" cy="1803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 descr="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071" y="3237136"/>
            <a:ext cx="3794310" cy="251112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 descr="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7350" y="3098994"/>
            <a:ext cx="4620094" cy="26492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9" name="组合 8"/>
          <p:cNvGrpSpPr/>
          <p:nvPr/>
        </p:nvGrpSpPr>
        <p:grpSpPr>
          <a:xfrm>
            <a:off x="375372" y="899460"/>
            <a:ext cx="6583251" cy="1341755"/>
            <a:chOff x="424526" y="3542397"/>
            <a:chExt cx="6810045" cy="1387636"/>
          </a:xfrm>
        </p:grpSpPr>
        <p:sp>
          <p:nvSpPr>
            <p:cNvPr id="7174" name="Rectangle 25"/>
            <p:cNvSpPr/>
            <p:nvPr/>
          </p:nvSpPr>
          <p:spPr>
            <a:xfrm>
              <a:off x="812975" y="3542397"/>
              <a:ext cx="6421596" cy="138763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705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淘气和笑笑分别根据右面的信息画了图，</a:t>
              </a:r>
              <a:endParaRPr lang="en-US" altLang="zh-CN" sz="2705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705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他们画得合理吗？</a:t>
              </a:r>
            </a:p>
          </p:txBody>
        </p:sp>
        <p:sp>
          <p:nvSpPr>
            <p:cNvPr id="11" name="椭圆 10"/>
            <p:cNvSpPr/>
            <p:nvPr/>
          </p:nvSpPr>
          <p:spPr>
            <a:xfrm>
              <a:off x="424526" y="3719123"/>
              <a:ext cx="378434" cy="3600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2900" strike="noStrike" noProof="1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565696" y="5614719"/>
            <a:ext cx="1499611" cy="5683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zh-CN" altLang="en-US" sz="3095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不合理</a:t>
            </a: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3491249" y="4130456"/>
            <a:ext cx="0" cy="97467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rot="5400000" flipV="1">
            <a:off x="3959398" y="4618559"/>
            <a:ext cx="0" cy="93936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rot="5400000" flipV="1">
            <a:off x="3015426" y="4617024"/>
            <a:ext cx="0" cy="93936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7859617" y="3614725"/>
            <a:ext cx="0" cy="1461239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rot="5400000" flipV="1">
            <a:off x="8947105" y="3970058"/>
            <a:ext cx="33768" cy="2193393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rot="5400000" flipV="1">
            <a:off x="7494308" y="4684560"/>
            <a:ext cx="0" cy="73062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045342" y="5376808"/>
            <a:ext cx="1490402" cy="5683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zh-CN" altLang="en-US" sz="3095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合理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4355407" y="3464304"/>
            <a:ext cx="819645" cy="871304"/>
            <a:chOff x="4644603" y="1705858"/>
            <a:chExt cx="847973" cy="900221"/>
          </a:xfrm>
        </p:grpSpPr>
        <p:cxnSp>
          <p:nvCxnSpPr>
            <p:cNvPr id="3" name="直接箭头连接符 2"/>
            <p:cNvCxnSpPr/>
            <p:nvPr/>
          </p:nvCxnSpPr>
          <p:spPr>
            <a:xfrm>
              <a:off x="4709955" y="2378489"/>
              <a:ext cx="45356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箭头连接符 4"/>
            <p:cNvCxnSpPr/>
            <p:nvPr/>
          </p:nvCxnSpPr>
          <p:spPr>
            <a:xfrm flipV="1">
              <a:off x="4927302" y="2153940"/>
              <a:ext cx="0" cy="44909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87" name="TextBox 20"/>
            <p:cNvSpPr txBox="1"/>
            <p:nvPr/>
          </p:nvSpPr>
          <p:spPr>
            <a:xfrm>
              <a:off x="5000451" y="2051040"/>
              <a:ext cx="492125" cy="55503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zh-CN" altLang="en-US" sz="2900" dirty="0">
                  <a:solidFill>
                    <a:schemeClr val="tx1"/>
                  </a:solidFill>
                  <a:latin typeface="方正舒体" panose="02010601030101010101" pitchFamily="2" charset="-122"/>
                  <a:ea typeface="方正舒体" panose="02010601030101010101" pitchFamily="2" charset="-122"/>
                </a:rPr>
                <a:t>东</a:t>
              </a:r>
            </a:p>
          </p:txBody>
        </p:sp>
        <p:sp>
          <p:nvSpPr>
            <p:cNvPr id="7188" name="TextBox 25"/>
            <p:cNvSpPr txBox="1"/>
            <p:nvPr/>
          </p:nvSpPr>
          <p:spPr>
            <a:xfrm>
              <a:off x="4644603" y="1705858"/>
              <a:ext cx="492125" cy="55503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zh-CN" altLang="en-US" sz="2900" dirty="0">
                  <a:solidFill>
                    <a:schemeClr val="tx1"/>
                  </a:solidFill>
                  <a:latin typeface="方正舒体" panose="02010601030101010101" pitchFamily="2" charset="-122"/>
                  <a:ea typeface="方正舒体" panose="02010601030101010101" pitchFamily="2" charset="-122"/>
                </a:rPr>
                <a:t>北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9871891" y="3613190"/>
            <a:ext cx="819645" cy="870714"/>
            <a:chOff x="4644603" y="1705858"/>
            <a:chExt cx="847973" cy="901201"/>
          </a:xfrm>
        </p:grpSpPr>
        <p:cxnSp>
          <p:nvCxnSpPr>
            <p:cNvPr id="29" name="直接箭头连接符 28"/>
            <p:cNvCxnSpPr/>
            <p:nvPr/>
          </p:nvCxnSpPr>
          <p:spPr>
            <a:xfrm>
              <a:off x="4709955" y="2378489"/>
              <a:ext cx="45356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箭头连接符 29"/>
            <p:cNvCxnSpPr/>
            <p:nvPr/>
          </p:nvCxnSpPr>
          <p:spPr>
            <a:xfrm flipV="1">
              <a:off x="4927302" y="2153940"/>
              <a:ext cx="0" cy="44909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92" name="TextBox 30"/>
            <p:cNvSpPr txBox="1"/>
            <p:nvPr/>
          </p:nvSpPr>
          <p:spPr>
            <a:xfrm>
              <a:off x="5000451" y="2051040"/>
              <a:ext cx="492125" cy="5560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zh-CN" altLang="en-US" sz="2900" dirty="0">
                  <a:solidFill>
                    <a:schemeClr val="tx1"/>
                  </a:solidFill>
                  <a:latin typeface="方正舒体" panose="02010601030101010101" pitchFamily="2" charset="-122"/>
                  <a:ea typeface="方正舒体" panose="02010601030101010101" pitchFamily="2" charset="-122"/>
                </a:rPr>
                <a:t>东</a:t>
              </a:r>
            </a:p>
          </p:txBody>
        </p:sp>
        <p:sp>
          <p:nvSpPr>
            <p:cNvPr id="7193" name="TextBox 31"/>
            <p:cNvSpPr txBox="1"/>
            <p:nvPr/>
          </p:nvSpPr>
          <p:spPr>
            <a:xfrm>
              <a:off x="4644603" y="1705858"/>
              <a:ext cx="492125" cy="5560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zh-CN" altLang="en-US" sz="2900" dirty="0">
                  <a:solidFill>
                    <a:schemeClr val="tx1"/>
                  </a:solidFill>
                  <a:latin typeface="方正舒体" panose="02010601030101010101" pitchFamily="2" charset="-122"/>
                  <a:ea typeface="方正舒体" panose="02010601030101010101" pitchFamily="2" charset="-122"/>
                </a:rPr>
                <a:t>北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13514" y="690712"/>
            <a:ext cx="1892551" cy="716280"/>
            <a:chOff x="424526" y="3513822"/>
            <a:chExt cx="1956933" cy="741297"/>
          </a:xfrm>
        </p:grpSpPr>
        <p:sp>
          <p:nvSpPr>
            <p:cNvPr id="8194" name="Rectangle 25"/>
            <p:cNvSpPr/>
            <p:nvPr/>
          </p:nvSpPr>
          <p:spPr>
            <a:xfrm>
              <a:off x="793925" y="3513822"/>
              <a:ext cx="1587534" cy="74129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705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认一认。</a:t>
              </a:r>
            </a:p>
          </p:txBody>
        </p:sp>
        <p:sp>
          <p:nvSpPr>
            <p:cNvPr id="4" name="椭圆 3"/>
            <p:cNvSpPr/>
            <p:nvPr/>
          </p:nvSpPr>
          <p:spPr>
            <a:xfrm>
              <a:off x="424526" y="3719123"/>
              <a:ext cx="378434" cy="3600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2900" strike="noStrike" noProof="1"/>
            </a:p>
          </p:txBody>
        </p:sp>
      </p:grpSp>
      <p:sp>
        <p:nvSpPr>
          <p:cNvPr id="5" name="圆角矩形 4"/>
          <p:cNvSpPr/>
          <p:nvPr/>
        </p:nvSpPr>
        <p:spPr>
          <a:xfrm>
            <a:off x="1848890" y="1339981"/>
            <a:ext cx="7659226" cy="7229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150000"/>
              </a:lnSpc>
            </a:pPr>
            <a:r>
              <a:rPr lang="zh-CN" altLang="en-US" sz="2705" strike="noStrike" noProof="1" smtClean="0">
                <a:solidFill>
                  <a:schemeClr val="tx1"/>
                </a:solidFill>
              </a:rPr>
              <a:t>图上距离和实际距离的比，叫做这幅图的</a:t>
            </a:r>
            <a:r>
              <a:rPr lang="zh-CN" altLang="en-US" sz="2705" strike="noStrike" noProof="1" smtClean="0">
                <a:solidFill>
                  <a:srgbClr val="FF0000"/>
                </a:solidFill>
              </a:rPr>
              <a:t>比例尺</a:t>
            </a:r>
            <a:r>
              <a:rPr lang="zh-CN" altLang="en-US" sz="2705" strike="noStrike" noProof="1" smtClean="0">
                <a:solidFill>
                  <a:schemeClr val="tx1"/>
                </a:solidFill>
              </a:rPr>
              <a:t>。</a:t>
            </a:r>
            <a:endParaRPr lang="zh-CN" altLang="en-US" sz="2705" strike="noStrike" noProof="1">
              <a:solidFill>
                <a:schemeClr val="tx1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822791" y="2176509"/>
            <a:ext cx="3874125" cy="1183420"/>
            <a:chOff x="1476251" y="3330451"/>
            <a:chExt cx="4007420" cy="1224136"/>
          </a:xfrm>
        </p:grpSpPr>
        <p:sp>
          <p:nvSpPr>
            <p:cNvPr id="13" name="圆角矩形 12"/>
            <p:cNvSpPr/>
            <p:nvPr/>
          </p:nvSpPr>
          <p:spPr>
            <a:xfrm>
              <a:off x="1476251" y="3330451"/>
              <a:ext cx="4007420" cy="1224136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2900" strike="noStrike" noProof="1"/>
            </a:p>
          </p:txBody>
        </p:sp>
        <p:grpSp>
          <p:nvGrpSpPr>
            <p:cNvPr id="8199" name="Group 28"/>
            <p:cNvGrpSpPr/>
            <p:nvPr/>
          </p:nvGrpSpPr>
          <p:grpSpPr>
            <a:xfrm>
              <a:off x="1548259" y="3402459"/>
              <a:ext cx="3935412" cy="1058863"/>
              <a:chOff x="0" y="0"/>
              <a:chExt cx="1367" cy="667"/>
            </a:xfrm>
          </p:grpSpPr>
          <p:grpSp>
            <p:nvGrpSpPr>
              <p:cNvPr id="8200" name="Group 27"/>
              <p:cNvGrpSpPr/>
              <p:nvPr/>
            </p:nvGrpSpPr>
            <p:grpSpPr>
              <a:xfrm>
                <a:off x="0" y="0"/>
                <a:ext cx="771" cy="667"/>
                <a:chOff x="0" y="0"/>
                <a:chExt cx="771" cy="667"/>
              </a:xfrm>
            </p:grpSpPr>
            <p:sp>
              <p:nvSpPr>
                <p:cNvPr id="8201" name="矩形 8"/>
                <p:cNvSpPr/>
                <p:nvPr/>
              </p:nvSpPr>
              <p:spPr>
                <a:xfrm>
                  <a:off x="47" y="336"/>
                  <a:ext cx="634" cy="33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 anchorCtr="0">
                  <a:spAutoFit/>
                </a:bodyPr>
                <a:lstStyle/>
                <a:p>
                  <a:pPr>
                    <a:buNone/>
                  </a:pPr>
                  <a:r>
                    <a:rPr lang="zh-CN" altLang="en-US" sz="2705" dirty="0">
                      <a:solidFill>
                        <a:srgbClr val="FF0000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  <a:sym typeface="宋体" panose="02010600030101010101" pitchFamily="2" charset="-122"/>
                    </a:rPr>
                    <a:t>实际距离 </a:t>
                  </a:r>
                  <a:endParaRPr lang="zh-CN" altLang="en-US" sz="2900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202" name="矩形 5"/>
                <p:cNvSpPr/>
                <p:nvPr/>
              </p:nvSpPr>
              <p:spPr>
                <a:xfrm>
                  <a:off x="51" y="0"/>
                  <a:ext cx="590" cy="3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 anchorCtr="0">
                  <a:spAutoFit/>
                </a:bodyPr>
                <a:lstStyle/>
                <a:p>
                  <a:pPr>
                    <a:buNone/>
                  </a:pPr>
                  <a:r>
                    <a:rPr lang="zh-CN" altLang="en-US" sz="2705" dirty="0">
                      <a:solidFill>
                        <a:srgbClr val="FF0000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  <a:sym typeface="宋体" panose="02010600030101010101" pitchFamily="2" charset="-122"/>
                    </a:rPr>
                    <a:t>图上距离 </a:t>
                  </a:r>
                  <a:endParaRPr lang="zh-CN" altLang="en-US" sz="2900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203" name="直接连接符 12"/>
                <p:cNvSpPr/>
                <p:nvPr/>
              </p:nvSpPr>
              <p:spPr>
                <a:xfrm>
                  <a:off x="0" y="336"/>
                  <a:ext cx="771" cy="1"/>
                </a:xfrm>
                <a:prstGeom prst="line">
                  <a:avLst/>
                </a:prstGeom>
                <a:ln w="28575" cap="flat" cmpd="sng">
                  <a:solidFill>
                    <a:srgbClr val="FF0000"/>
                  </a:solidFill>
                  <a:prstDash val="solid"/>
                  <a:bevel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8204" name="矩形 14"/>
              <p:cNvSpPr/>
              <p:nvPr/>
            </p:nvSpPr>
            <p:spPr>
              <a:xfrm>
                <a:off x="769" y="150"/>
                <a:ext cx="598" cy="33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/>
              <a:p>
                <a:pPr>
                  <a:buNone/>
                </a:pPr>
                <a:r>
                  <a:rPr lang="zh-CN" altLang="en-US" sz="2705" dirty="0">
                    <a:solidFill>
                      <a:srgbClr val="FF0000"/>
                    </a:solidFill>
                    <a:latin typeface="楷体_GB2312" panose="02010609030101010101" pitchFamily="1" charset="-122"/>
                    <a:ea typeface="楷体_GB2312" panose="02010609030101010101" pitchFamily="1" charset="-122"/>
                    <a:sym typeface="楷体_GB2312" panose="02010609030101010101" pitchFamily="1" charset="-122"/>
                  </a:rPr>
                  <a:t>＝</a:t>
                </a:r>
                <a:r>
                  <a:rPr lang="zh-CN" altLang="en-US" sz="2705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sym typeface="宋体" panose="02010600030101010101" pitchFamily="2" charset="-122"/>
                  </a:rPr>
                  <a:t>比例尺</a:t>
                </a:r>
                <a:endParaRPr lang="zh-CN" altLang="en-US" sz="29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pic>
        <p:nvPicPr>
          <p:cNvPr id="15" name="图片 23" descr="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426" y="3858776"/>
            <a:ext cx="5290852" cy="202608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5" name="组合 24"/>
          <p:cNvGrpSpPr/>
          <p:nvPr/>
        </p:nvGrpSpPr>
        <p:grpSpPr>
          <a:xfrm>
            <a:off x="1615583" y="3706820"/>
            <a:ext cx="4620094" cy="2649263"/>
            <a:chOff x="1666428" y="3834507"/>
            <a:chExt cx="4778375" cy="2740025"/>
          </a:xfrm>
        </p:grpSpPr>
        <p:pic>
          <p:nvPicPr>
            <p:cNvPr id="8207" name="图片 15" descr="8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6428" y="3834507"/>
              <a:ext cx="4778375" cy="2740025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17" name="直接连接符 16"/>
            <p:cNvCxnSpPr/>
            <p:nvPr/>
          </p:nvCxnSpPr>
          <p:spPr>
            <a:xfrm flipV="1">
              <a:off x="3406502" y="4367114"/>
              <a:ext cx="0" cy="1511300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rot="5400000" flipV="1">
              <a:off x="4529960" y="4735426"/>
              <a:ext cx="36000" cy="2268000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rot="5400000" flipV="1">
              <a:off x="3028677" y="5473601"/>
              <a:ext cx="0" cy="755650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11" name="组合 19"/>
            <p:cNvGrpSpPr/>
            <p:nvPr/>
          </p:nvGrpSpPr>
          <p:grpSpPr>
            <a:xfrm>
              <a:off x="5486251" y="4365938"/>
              <a:ext cx="847973" cy="900796"/>
              <a:chOff x="4644603" y="1705858"/>
              <a:chExt cx="847973" cy="900796"/>
            </a:xfrm>
          </p:grpSpPr>
          <p:cxnSp>
            <p:nvCxnSpPr>
              <p:cNvPr id="21" name="直接箭头连接符 20"/>
              <p:cNvCxnSpPr/>
              <p:nvPr/>
            </p:nvCxnSpPr>
            <p:spPr>
              <a:xfrm>
                <a:off x="4709955" y="2378489"/>
                <a:ext cx="45356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箭头连接符 21"/>
              <p:cNvCxnSpPr/>
              <p:nvPr/>
            </p:nvCxnSpPr>
            <p:spPr>
              <a:xfrm flipV="1">
                <a:off x="4927302" y="2153940"/>
                <a:ext cx="0" cy="44909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14" name="TextBox 22"/>
              <p:cNvSpPr txBox="1"/>
              <p:nvPr/>
            </p:nvSpPr>
            <p:spPr>
              <a:xfrm>
                <a:off x="5000451" y="2051040"/>
                <a:ext cx="492125" cy="55561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/>
              <a:p>
                <a:r>
                  <a:rPr lang="zh-CN" altLang="en-US" sz="2900" dirty="0">
                    <a:solidFill>
                      <a:schemeClr val="tx1"/>
                    </a:solidFill>
                    <a:latin typeface="方正舒体" panose="02010601030101010101" pitchFamily="2" charset="-122"/>
                    <a:ea typeface="方正舒体" panose="02010601030101010101" pitchFamily="2" charset="-122"/>
                  </a:rPr>
                  <a:t>东</a:t>
                </a:r>
              </a:p>
            </p:txBody>
          </p:sp>
          <p:sp>
            <p:nvSpPr>
              <p:cNvPr id="8215" name="TextBox 23"/>
              <p:cNvSpPr txBox="1"/>
              <p:nvPr/>
            </p:nvSpPr>
            <p:spPr>
              <a:xfrm>
                <a:off x="4644603" y="1705858"/>
                <a:ext cx="492125" cy="55661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/>
              <a:p>
                <a:r>
                  <a:rPr lang="zh-CN" altLang="en-US" sz="2900" dirty="0">
                    <a:solidFill>
                      <a:schemeClr val="tx1"/>
                    </a:solidFill>
                    <a:latin typeface="方正舒体" panose="02010601030101010101" pitchFamily="2" charset="-122"/>
                    <a:ea typeface="方正舒体" panose="02010601030101010101" pitchFamily="2" charset="-122"/>
                  </a:rPr>
                  <a:t>北</a:t>
                </a:r>
              </a:p>
            </p:txBody>
          </p:sp>
        </p:grpSp>
      </p:grpSp>
      <p:sp>
        <p:nvSpPr>
          <p:cNvPr id="26" name="圆角矩形 25"/>
          <p:cNvSpPr/>
          <p:nvPr/>
        </p:nvSpPr>
        <p:spPr>
          <a:xfrm>
            <a:off x="4031539" y="4013803"/>
            <a:ext cx="1568683" cy="34842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2900" strike="noStrike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98232" y="5080568"/>
            <a:ext cx="3234066" cy="5080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2705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400 m</a:t>
            </a:r>
            <a:r>
              <a:rPr lang="zh-CN" altLang="en-US" sz="2705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705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40000 cm</a:t>
            </a:r>
            <a:endParaRPr lang="zh-CN" altLang="en-US" sz="2705" dirty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" name="图片 23" descr="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44" y="2029158"/>
            <a:ext cx="4222552" cy="161626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823562" y="5614719"/>
            <a:ext cx="5415180" cy="5080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705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图上距离</a:t>
            </a:r>
            <a:r>
              <a:rPr lang="en-US" altLang="zh-CN" sz="2705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=40000÷10000</a:t>
            </a:r>
            <a:r>
              <a:rPr lang="zh-CN" altLang="en-US" sz="2705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705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705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5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cm</a:t>
            </a:r>
            <a:r>
              <a:rPr lang="zh-CN" altLang="en-US" sz="2705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513514" y="690712"/>
            <a:ext cx="8019931" cy="1341755"/>
            <a:chOff x="424526" y="3513822"/>
            <a:chExt cx="8293637" cy="1388419"/>
          </a:xfrm>
        </p:grpSpPr>
        <p:sp>
          <p:nvSpPr>
            <p:cNvPr id="9221" name="Rectangle 25"/>
            <p:cNvSpPr/>
            <p:nvPr/>
          </p:nvSpPr>
          <p:spPr>
            <a:xfrm>
              <a:off x="793925" y="3513822"/>
              <a:ext cx="7924238" cy="13884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705" dirty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在学校的东北方向</a:t>
              </a:r>
              <a:r>
                <a:rPr lang="en-US" altLang="zh-CN" sz="2705" dirty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400m</a:t>
              </a:r>
              <a:r>
                <a:rPr lang="zh-CN" altLang="en-US" sz="2705" dirty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处，有一个社区活动中心。先算一算，再在笑笑的图中标出来。</a:t>
              </a:r>
            </a:p>
          </p:txBody>
        </p:sp>
        <p:sp>
          <p:nvSpPr>
            <p:cNvPr id="13" name="椭圆 12"/>
            <p:cNvSpPr/>
            <p:nvPr/>
          </p:nvSpPr>
          <p:spPr>
            <a:xfrm>
              <a:off x="424526" y="3719123"/>
              <a:ext cx="378434" cy="3600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2900" strike="noStrike" noProof="1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988568" y="2115113"/>
            <a:ext cx="4620094" cy="2649263"/>
            <a:chOff x="1666428" y="3834507"/>
            <a:chExt cx="4778375" cy="2740025"/>
          </a:xfrm>
        </p:grpSpPr>
        <p:pic>
          <p:nvPicPr>
            <p:cNvPr id="9224" name="图片 14" descr="8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6428" y="3834507"/>
              <a:ext cx="4778375" cy="2740025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16" name="直接连接符 15"/>
            <p:cNvCxnSpPr/>
            <p:nvPr/>
          </p:nvCxnSpPr>
          <p:spPr>
            <a:xfrm flipV="1">
              <a:off x="3406502" y="4367114"/>
              <a:ext cx="0" cy="1511300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rot="5400000" flipV="1">
              <a:off x="4529960" y="4735426"/>
              <a:ext cx="36000" cy="2268000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rot="5400000" flipV="1">
              <a:off x="3028677" y="5473601"/>
              <a:ext cx="0" cy="755650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228" name="组合 18"/>
            <p:cNvGrpSpPr/>
            <p:nvPr/>
          </p:nvGrpSpPr>
          <p:grpSpPr>
            <a:xfrm>
              <a:off x="5486251" y="4365938"/>
              <a:ext cx="847973" cy="900796"/>
              <a:chOff x="4644603" y="1705858"/>
              <a:chExt cx="847973" cy="900796"/>
            </a:xfrm>
          </p:grpSpPr>
          <p:cxnSp>
            <p:nvCxnSpPr>
              <p:cNvPr id="20" name="直接箭头连接符 19"/>
              <p:cNvCxnSpPr/>
              <p:nvPr/>
            </p:nvCxnSpPr>
            <p:spPr>
              <a:xfrm>
                <a:off x="4709955" y="2378489"/>
                <a:ext cx="45356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箭头连接符 20"/>
              <p:cNvCxnSpPr/>
              <p:nvPr/>
            </p:nvCxnSpPr>
            <p:spPr>
              <a:xfrm flipV="1">
                <a:off x="4927302" y="2153940"/>
                <a:ext cx="0" cy="44909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31" name="TextBox 21"/>
              <p:cNvSpPr txBox="1"/>
              <p:nvPr/>
            </p:nvSpPr>
            <p:spPr>
              <a:xfrm>
                <a:off x="5000451" y="2051040"/>
                <a:ext cx="492125" cy="55561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/>
              <a:p>
                <a:r>
                  <a:rPr lang="zh-CN" altLang="en-US" sz="2900" dirty="0">
                    <a:solidFill>
                      <a:schemeClr val="tx1"/>
                    </a:solidFill>
                    <a:latin typeface="方正舒体" panose="02010601030101010101" pitchFamily="2" charset="-122"/>
                    <a:ea typeface="方正舒体" panose="02010601030101010101" pitchFamily="2" charset="-122"/>
                  </a:rPr>
                  <a:t>东</a:t>
                </a:r>
              </a:p>
            </p:txBody>
          </p:sp>
          <p:sp>
            <p:nvSpPr>
              <p:cNvPr id="9232" name="TextBox 22"/>
              <p:cNvSpPr txBox="1"/>
              <p:nvPr/>
            </p:nvSpPr>
            <p:spPr>
              <a:xfrm>
                <a:off x="4644603" y="1705858"/>
                <a:ext cx="492125" cy="55661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/>
              <a:p>
                <a:r>
                  <a:rPr lang="zh-CN" altLang="en-US" sz="2900" dirty="0">
                    <a:solidFill>
                      <a:schemeClr val="tx1"/>
                    </a:solidFill>
                    <a:latin typeface="方正舒体" panose="02010601030101010101" pitchFamily="2" charset="-122"/>
                    <a:ea typeface="方正舒体" panose="02010601030101010101" pitchFamily="2" charset="-122"/>
                  </a:rPr>
                  <a:t>北</a:t>
                </a:r>
              </a:p>
            </p:txBody>
          </p:sp>
        </p:grpSp>
      </p:grpSp>
      <p:pic>
        <p:nvPicPr>
          <p:cNvPr id="9" name="图片 29" descr="11.png"/>
          <p:cNvPicPr>
            <a:picLocks noChangeAspect="1"/>
          </p:cNvPicPr>
          <p:nvPr/>
        </p:nvPicPr>
        <p:blipFill>
          <a:blip r:embed="rId4"/>
          <a:srcRect r="-169" b="75"/>
          <a:stretch>
            <a:fillRect/>
          </a:stretch>
        </p:blipFill>
        <p:spPr>
          <a:xfrm>
            <a:off x="3056869" y="1952412"/>
            <a:ext cx="2793545" cy="3413651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26" name="直接连接符 25"/>
          <p:cNvCxnSpPr/>
          <p:nvPr/>
        </p:nvCxnSpPr>
        <p:spPr>
          <a:xfrm flipV="1">
            <a:off x="3678509" y="2962386"/>
            <a:ext cx="1095929" cy="1102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03832" y="2795081"/>
            <a:ext cx="1149652" cy="65532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ts val="2200"/>
              </a:lnSpc>
            </a:pPr>
            <a:r>
              <a:rPr lang="zh-CN" altLang="en-US" sz="1935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社区活</a:t>
            </a:r>
            <a:endParaRPr lang="en-US" altLang="zh-CN" sz="1935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ts val="2200"/>
              </a:lnSpc>
            </a:pPr>
            <a:r>
              <a:rPr lang="zh-CN" altLang="en-US" sz="1935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动中心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1362323" y="1467379"/>
            <a:ext cx="3471978" cy="3476583"/>
            <a:chOff x="1404243" y="1517030"/>
            <a:chExt cx="3590932" cy="3596320"/>
          </a:xfrm>
        </p:grpSpPr>
        <p:pic>
          <p:nvPicPr>
            <p:cNvPr id="10242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04243" y="1517030"/>
              <a:ext cx="3590932" cy="3596320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0243" name="组合 28"/>
            <p:cNvGrpSpPr/>
            <p:nvPr/>
          </p:nvGrpSpPr>
          <p:grpSpPr>
            <a:xfrm>
              <a:off x="1550862" y="4359141"/>
              <a:ext cx="1320800" cy="711390"/>
              <a:chOff x="1743216" y="5590251"/>
              <a:chExt cx="1762696" cy="709896"/>
            </a:xfrm>
          </p:grpSpPr>
          <p:cxnSp>
            <p:nvCxnSpPr>
              <p:cNvPr id="13" name="直接连接符 12"/>
              <p:cNvCxnSpPr/>
              <p:nvPr/>
            </p:nvCxnSpPr>
            <p:spPr>
              <a:xfrm>
                <a:off x="1893638" y="6133620"/>
                <a:ext cx="0" cy="10930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>
                <a:off x="1876689" y="6233423"/>
                <a:ext cx="79236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>
                <a:off x="2656343" y="6136789"/>
                <a:ext cx="0" cy="10772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47" name="TextBox 21"/>
              <p:cNvSpPr txBox="1"/>
              <p:nvPr/>
            </p:nvSpPr>
            <p:spPr>
              <a:xfrm>
                <a:off x="1743216" y="5818936"/>
                <a:ext cx="301680" cy="40181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r>
                  <a:rPr lang="en-US" altLang="zh-CN" sz="1935" b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0</a:t>
                </a:r>
                <a:endParaRPr lang="zh-CN" altLang="en-US" sz="1935" b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0248" name="TextBox 25"/>
              <p:cNvSpPr txBox="1"/>
              <p:nvPr/>
            </p:nvSpPr>
            <p:spPr>
              <a:xfrm>
                <a:off x="2446265" y="5822516"/>
                <a:ext cx="1059647" cy="40181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r>
                  <a:rPr lang="en-US" altLang="zh-CN" sz="1935" b="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90km</a:t>
                </a:r>
                <a:endParaRPr lang="zh-CN" altLang="en-US" sz="1935" b="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0249" name="TextBox 27"/>
              <p:cNvSpPr txBox="1"/>
              <p:nvPr/>
            </p:nvSpPr>
            <p:spPr>
              <a:xfrm>
                <a:off x="1743216" y="5590251"/>
                <a:ext cx="1269480" cy="70989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r>
                  <a:rPr lang="zh-CN" altLang="en-US" sz="1935" b="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比例尺</a:t>
                </a: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465932" y="759783"/>
            <a:ext cx="7103586" cy="716280"/>
            <a:chOff x="424526" y="3513822"/>
            <a:chExt cx="7347788" cy="739707"/>
          </a:xfrm>
        </p:grpSpPr>
        <p:sp>
          <p:nvSpPr>
            <p:cNvPr id="10251" name="Rectangle 25"/>
            <p:cNvSpPr/>
            <p:nvPr/>
          </p:nvSpPr>
          <p:spPr>
            <a:xfrm>
              <a:off x="793925" y="3513822"/>
              <a:ext cx="6978389" cy="7397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705" dirty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你能说说图中线段比例尺表示什么意思吗？</a:t>
              </a:r>
            </a:p>
          </p:txBody>
        </p:sp>
        <p:sp>
          <p:nvSpPr>
            <p:cNvPr id="8" name="椭圆 7"/>
            <p:cNvSpPr/>
            <p:nvPr/>
          </p:nvSpPr>
          <p:spPr>
            <a:xfrm>
              <a:off x="424526" y="3719123"/>
              <a:ext cx="378434" cy="3600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2900" strike="noStrike" noProof="1"/>
            </a:p>
          </p:txBody>
        </p:sp>
      </p:grpSp>
      <p:sp>
        <p:nvSpPr>
          <p:cNvPr id="9" name="椭圆 8"/>
          <p:cNvSpPr/>
          <p:nvPr/>
        </p:nvSpPr>
        <p:spPr>
          <a:xfrm>
            <a:off x="1291716" y="4214876"/>
            <a:ext cx="1323097" cy="7290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2900" strike="noStrike" noProof="1"/>
          </a:p>
        </p:txBody>
      </p:sp>
      <p:sp>
        <p:nvSpPr>
          <p:cNvPr id="10" name="下箭头 9"/>
          <p:cNvSpPr/>
          <p:nvPr/>
        </p:nvSpPr>
        <p:spPr>
          <a:xfrm>
            <a:off x="1845821" y="4928612"/>
            <a:ext cx="174980" cy="3990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2900" strike="noStrike" noProof="1"/>
          </a:p>
        </p:txBody>
      </p:sp>
      <p:sp>
        <p:nvSpPr>
          <p:cNvPr id="11" name="圆角矩形 10"/>
          <p:cNvSpPr/>
          <p:nvPr/>
        </p:nvSpPr>
        <p:spPr>
          <a:xfrm>
            <a:off x="1222645" y="5378342"/>
            <a:ext cx="1459704" cy="7659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en-US" sz="2705" strike="noStrike" noProof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线段比例尺</a:t>
            </a:r>
            <a:endParaRPr lang="zh-CN" altLang="en-US" sz="2705" strike="noStrike" noProof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0" name="Group 43"/>
          <p:cNvGrpSpPr/>
          <p:nvPr/>
        </p:nvGrpSpPr>
        <p:grpSpPr>
          <a:xfrm>
            <a:off x="5607898" y="1614731"/>
            <a:ext cx="5470437" cy="1998459"/>
            <a:chOff x="82" y="59"/>
            <a:chExt cx="3564" cy="1302"/>
          </a:xfrm>
        </p:grpSpPr>
        <p:pic>
          <p:nvPicPr>
            <p:cNvPr id="10257" name="Picture 36" descr="92副本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83" y="181"/>
              <a:ext cx="763" cy="118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258" name="Rectangle 37"/>
            <p:cNvSpPr/>
            <p:nvPr/>
          </p:nvSpPr>
          <p:spPr>
            <a:xfrm>
              <a:off x="82" y="59"/>
              <a:ext cx="2563" cy="1149"/>
            </a:xfrm>
            <a:prstGeom prst="wedgeRoundRectCallout">
              <a:avLst>
                <a:gd name="adj1" fmla="val 61454"/>
                <a:gd name="adj2" fmla="val -11236"/>
                <a:gd name="adj3" fmla="val 16667"/>
              </a:avLst>
            </a:prstGeom>
            <a:noFill/>
            <a:ln w="9525" cap="flat" cmpd="sng">
              <a:solidFill>
                <a:srgbClr val="00B0F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705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华文新魏" panose="02010800040101010101" pitchFamily="2" charset="-122"/>
                </a:rPr>
                <a:t>这是</a:t>
              </a:r>
              <a:r>
                <a:rPr lang="zh-CN" altLang="en-US" sz="2705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华文新魏" panose="02010800040101010101" pitchFamily="2" charset="-122"/>
                </a:rPr>
                <a:t>线段比例尺</a:t>
              </a:r>
              <a:r>
                <a:rPr lang="zh-CN" altLang="en-US" sz="2705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华文新魏" panose="02010800040101010101" pitchFamily="2" charset="-122"/>
                </a:rPr>
                <a:t>，表示地图上</a:t>
              </a:r>
              <a:r>
                <a:rPr lang="en-US" altLang="zh-CN" sz="2705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华文新魏" panose="02010800040101010101" pitchFamily="2" charset="-122"/>
                </a:rPr>
                <a:t>1cm</a:t>
              </a:r>
              <a:r>
                <a:rPr lang="zh-CN" altLang="en-US" sz="2705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华文新魏" panose="02010800040101010101" pitchFamily="2" charset="-122"/>
                </a:rPr>
                <a:t>的距离相当于地面上</a:t>
              </a:r>
              <a:r>
                <a:rPr lang="en-US" altLang="zh-CN" sz="2705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华文新魏" panose="02010800040101010101" pitchFamily="2" charset="-122"/>
                </a:rPr>
                <a:t>90</a:t>
              </a:r>
              <a:r>
                <a:rPr lang="zh-CN" altLang="en-US" sz="2705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华文新魏" panose="02010800040101010101" pitchFamily="2" charset="-122"/>
                </a:rPr>
                <a:t>千米的距离。</a:t>
              </a:r>
              <a:endParaRPr lang="en-US" altLang="zh-CN" sz="2705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华文新魏" panose="02010800040101010101" pitchFamily="2" charset="-122"/>
              </a:endParaRPr>
            </a:p>
          </p:txBody>
        </p:sp>
      </p:grpSp>
      <p:sp>
        <p:nvSpPr>
          <p:cNvPr id="23" name="流程图: 可选过程 22"/>
          <p:cNvSpPr/>
          <p:nvPr/>
        </p:nvSpPr>
        <p:spPr>
          <a:xfrm>
            <a:off x="5615572" y="3473513"/>
            <a:ext cx="3752867" cy="652339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en-US" sz="2705" strike="noStrike" noProof="1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把它改写成数值比例尺</a:t>
            </a:r>
            <a:endParaRPr lang="zh-CN" altLang="en-US" sz="2705" strike="noStrike" noProof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矩形 9"/>
          <p:cNvSpPr/>
          <p:nvPr/>
        </p:nvSpPr>
        <p:spPr>
          <a:xfrm>
            <a:off x="5369985" y="4052175"/>
            <a:ext cx="3452495" cy="134175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zh-CN" altLang="en-US" sz="2705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图上距离</a:t>
            </a:r>
            <a:r>
              <a:rPr lang="en-US" altLang="zh-CN" sz="2705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Khmer UI" pitchFamily="2" charset="0"/>
              </a:rPr>
              <a:t>∶</a:t>
            </a:r>
            <a:r>
              <a:rPr lang="zh-CN" altLang="en-US" sz="2705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实际距离</a:t>
            </a:r>
            <a:endParaRPr lang="en-US" altLang="zh-CN" sz="2705" b="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楷体_GB2312" panose="02010609030101010101" pitchFamily="1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2705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_GB2312" panose="02010609030101010101" pitchFamily="1" charset="-122"/>
              </a:rPr>
              <a:t>=1 cm∶40 km</a:t>
            </a:r>
            <a:endParaRPr lang="zh-CN" altLang="en-US" sz="2705" b="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矩形 9"/>
          <p:cNvSpPr/>
          <p:nvPr/>
        </p:nvSpPr>
        <p:spPr>
          <a:xfrm>
            <a:off x="5376125" y="5164989"/>
            <a:ext cx="3108325" cy="71628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altLang="zh-CN" sz="2705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_GB2312" panose="02010609030101010101" pitchFamily="1" charset="-122"/>
              </a:rPr>
              <a:t>=1 cm∶4000000 cm</a:t>
            </a:r>
            <a:endParaRPr lang="zh-CN" altLang="en-US" sz="2705" b="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矩形 9"/>
          <p:cNvSpPr/>
          <p:nvPr/>
        </p:nvSpPr>
        <p:spPr>
          <a:xfrm>
            <a:off x="5374590" y="5680721"/>
            <a:ext cx="2247900" cy="71628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altLang="zh-CN" sz="2705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_GB2312" panose="02010609030101010101" pitchFamily="1" charset="-122"/>
              </a:rPr>
              <a:t>=1∶4000000 </a:t>
            </a:r>
            <a:endParaRPr lang="zh-CN" altLang="en-US" sz="2705" b="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6630150" y="4795074"/>
            <a:ext cx="1972366" cy="1040672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2900" strike="noStrike" noProof="1"/>
          </a:p>
        </p:txBody>
      </p:sp>
      <p:sp>
        <p:nvSpPr>
          <p:cNvPr id="28" name="右箭头 27"/>
          <p:cNvSpPr/>
          <p:nvPr/>
        </p:nvSpPr>
        <p:spPr>
          <a:xfrm>
            <a:off x="8671587" y="5235595"/>
            <a:ext cx="836529" cy="1565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2900" strike="noStrike" noProof="1"/>
          </a:p>
        </p:txBody>
      </p:sp>
      <p:sp>
        <p:nvSpPr>
          <p:cNvPr id="29" name="矩形 28"/>
          <p:cNvSpPr/>
          <p:nvPr/>
        </p:nvSpPr>
        <p:spPr>
          <a:xfrm>
            <a:off x="9604816" y="5026846"/>
            <a:ext cx="2089019" cy="5571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en-US" sz="2705" strike="noStrike" noProof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单位要相同！</a:t>
            </a:r>
            <a:endParaRPr lang="zh-CN" altLang="en-US" sz="2705" strike="noStrike" noProof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23" grpId="0" bldLvl="0" animBg="1"/>
      <p:bldP spid="24" grpId="0" bldLvl="0"/>
      <p:bldP spid="25" grpId="0" bldLvl="0"/>
      <p:bldP spid="26" grpId="0" bldLvl="0"/>
      <p:bldP spid="27" grpId="0" bldLvl="0" animBg="1"/>
      <p:bldP spid="28" grpId="0" bldLvl="0" animBg="1"/>
      <p:bldP spid="2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162" y="1143512"/>
            <a:ext cx="3373743" cy="305294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1" name="组合 10"/>
          <p:cNvGrpSpPr/>
          <p:nvPr/>
        </p:nvGrpSpPr>
        <p:grpSpPr>
          <a:xfrm>
            <a:off x="465932" y="764388"/>
            <a:ext cx="7579410" cy="1341755"/>
            <a:chOff x="477664" y="791121"/>
            <a:chExt cx="7839347" cy="1386828"/>
          </a:xfrm>
        </p:grpSpPr>
        <p:sp>
          <p:nvSpPr>
            <p:cNvPr id="11267" name="TextBox 30"/>
            <p:cNvSpPr txBox="1"/>
            <p:nvPr/>
          </p:nvSpPr>
          <p:spPr>
            <a:xfrm>
              <a:off x="858628" y="791121"/>
              <a:ext cx="7458383" cy="13868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705" dirty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奇思从这幅地图上量得北京到上海的距离大约是</a:t>
              </a:r>
              <a:r>
                <a:rPr lang="en-US" altLang="zh-CN" sz="2705" dirty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3cm</a:t>
              </a:r>
              <a:r>
                <a:rPr lang="zh-CN" altLang="en-US" sz="2705" dirty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。两地之间的实际距离约是多少千米？</a:t>
              </a:r>
            </a:p>
          </p:txBody>
        </p:sp>
        <p:sp>
          <p:nvSpPr>
            <p:cNvPr id="6" name="椭圆 5"/>
            <p:cNvSpPr/>
            <p:nvPr/>
          </p:nvSpPr>
          <p:spPr>
            <a:xfrm>
              <a:off x="477664" y="991555"/>
              <a:ext cx="378434" cy="3600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2900" strike="noStrike" noProof="1"/>
            </a:p>
          </p:txBody>
        </p:sp>
      </p:grpSp>
      <p:sp>
        <p:nvSpPr>
          <p:cNvPr id="7" name="TextBox 4"/>
          <p:cNvSpPr txBox="1"/>
          <p:nvPr/>
        </p:nvSpPr>
        <p:spPr>
          <a:xfrm>
            <a:off x="1848890" y="2454329"/>
            <a:ext cx="4455859" cy="1966595"/>
          </a:xfrm>
          <a:prstGeom prst="rect">
            <a:avLst/>
          </a:prstGeom>
          <a:solidFill>
            <a:srgbClr val="FBE5D6"/>
          </a:solidFill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705" b="0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图上</a:t>
            </a:r>
            <a:r>
              <a:rPr lang="en-US" altLang="zh-CN" sz="2705" b="0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1cm</a:t>
            </a:r>
            <a:r>
              <a:rPr lang="zh-CN" altLang="en-US" sz="2705" b="0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表示</a:t>
            </a:r>
            <a:r>
              <a:rPr lang="en-US" altLang="zh-CN" sz="2705" b="0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34000000 cm</a:t>
            </a:r>
          </a:p>
          <a:p>
            <a:pPr algn="ctr">
              <a:lnSpc>
                <a:spcPct val="150000"/>
              </a:lnSpc>
            </a:pPr>
            <a:r>
              <a:rPr lang="en-US" altLang="zh-CN" sz="2705" b="0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34000000 cm=34 km</a:t>
            </a:r>
          </a:p>
          <a:p>
            <a:pPr algn="ctr">
              <a:lnSpc>
                <a:spcPct val="150000"/>
              </a:lnSpc>
            </a:pPr>
            <a:r>
              <a:rPr lang="zh-CN" altLang="en-US" sz="2705" b="0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也就是</a:t>
            </a:r>
            <a:r>
              <a:rPr lang="en-US" altLang="zh-CN" sz="2705" b="0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 cm</a:t>
            </a:r>
            <a:r>
              <a:rPr lang="zh-CN" altLang="en-US" sz="2705" b="0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表示</a:t>
            </a:r>
            <a:r>
              <a:rPr lang="en-US" altLang="zh-CN" sz="2705" b="0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340 km</a:t>
            </a:r>
            <a:endParaRPr lang="zh-CN" altLang="en-US" sz="2705" b="0" dirty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TextBox 4"/>
          <p:cNvSpPr txBox="1"/>
          <p:nvPr/>
        </p:nvSpPr>
        <p:spPr>
          <a:xfrm>
            <a:off x="2317040" y="4681491"/>
            <a:ext cx="5171128" cy="63309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705" b="0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实际距离</a:t>
            </a:r>
            <a:r>
              <a:rPr lang="en-US" altLang="zh-CN" sz="2705" b="0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=340×3</a:t>
            </a:r>
            <a:r>
              <a:rPr lang="zh-CN" altLang="en-US" sz="2705" b="0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705" b="0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1020</a:t>
            </a:r>
            <a:r>
              <a:rPr lang="zh-CN" altLang="en-US" sz="2705" b="0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5" b="0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km</a:t>
            </a:r>
            <a:r>
              <a:rPr lang="zh-CN" altLang="en-US" sz="2705" b="0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9" name="TextBox 4"/>
          <p:cNvSpPr txBox="1"/>
          <p:nvPr/>
        </p:nvSpPr>
        <p:spPr>
          <a:xfrm>
            <a:off x="1571071" y="5447414"/>
            <a:ext cx="6962374" cy="5080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705" b="0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答：两地之间的实际距离约是</a:t>
            </a:r>
            <a:r>
              <a:rPr lang="en-US" altLang="zh-CN" sz="2705" b="0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1020</a:t>
            </a:r>
            <a:r>
              <a:rPr lang="zh-CN" altLang="en-US" sz="2705" b="0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千米。</a:t>
            </a:r>
          </a:p>
        </p:txBody>
      </p:sp>
      <p:sp>
        <p:nvSpPr>
          <p:cNvPr id="10" name="竖卷形 9"/>
          <p:cNvSpPr/>
          <p:nvPr/>
        </p:nvSpPr>
        <p:spPr>
          <a:xfrm>
            <a:off x="387651" y="2802755"/>
            <a:ext cx="834994" cy="160091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en-US" sz="3095" strike="noStrike" noProof="1" smtClean="0"/>
              <a:t>方法一</a:t>
            </a:r>
            <a:endParaRPr lang="zh-CN" altLang="en-US" sz="3095" strike="noStrike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/>
      <p:bldP spid="9" grpId="0"/>
      <p:bldP spid="1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162" y="1143512"/>
            <a:ext cx="3373743" cy="305294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1" name="组合 10"/>
          <p:cNvGrpSpPr/>
          <p:nvPr/>
        </p:nvGrpSpPr>
        <p:grpSpPr>
          <a:xfrm>
            <a:off x="465932" y="764388"/>
            <a:ext cx="7579410" cy="1341755"/>
            <a:chOff x="477664" y="791121"/>
            <a:chExt cx="7839347" cy="1386828"/>
          </a:xfrm>
        </p:grpSpPr>
        <p:sp>
          <p:nvSpPr>
            <p:cNvPr id="12291" name="TextBox 30"/>
            <p:cNvSpPr txBox="1"/>
            <p:nvPr/>
          </p:nvSpPr>
          <p:spPr>
            <a:xfrm>
              <a:off x="858628" y="791121"/>
              <a:ext cx="7458383" cy="13868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705" dirty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奇思从这幅地图上量得北京到上海的距离大约是</a:t>
              </a:r>
              <a:r>
                <a:rPr lang="en-US" altLang="zh-CN" sz="2705" dirty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3cm</a:t>
              </a:r>
              <a:r>
                <a:rPr lang="zh-CN" altLang="en-US" sz="2705" dirty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。两地之间的实际距离约是多少千米？</a:t>
              </a:r>
            </a:p>
          </p:txBody>
        </p:sp>
        <p:sp>
          <p:nvSpPr>
            <p:cNvPr id="6" name="椭圆 5"/>
            <p:cNvSpPr/>
            <p:nvPr/>
          </p:nvSpPr>
          <p:spPr>
            <a:xfrm>
              <a:off x="477664" y="991555"/>
              <a:ext cx="378434" cy="3600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2900" strike="noStrike" noProof="1"/>
            </a:p>
          </p:txBody>
        </p:sp>
      </p:grpSp>
      <p:sp>
        <p:nvSpPr>
          <p:cNvPr id="9" name="TextBox 4"/>
          <p:cNvSpPr txBox="1"/>
          <p:nvPr/>
        </p:nvSpPr>
        <p:spPr>
          <a:xfrm>
            <a:off x="1571071" y="5447414"/>
            <a:ext cx="6962374" cy="5080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705" b="0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答：两地之间的实际距离约是</a:t>
            </a:r>
            <a:r>
              <a:rPr lang="en-US" altLang="zh-CN" sz="2705" b="0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1020</a:t>
            </a:r>
            <a:r>
              <a:rPr lang="zh-CN" altLang="en-US" sz="2705" b="0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千米。</a:t>
            </a:r>
          </a:p>
        </p:txBody>
      </p:sp>
      <p:sp>
        <p:nvSpPr>
          <p:cNvPr id="10" name="竖卷形 9"/>
          <p:cNvSpPr/>
          <p:nvPr/>
        </p:nvSpPr>
        <p:spPr>
          <a:xfrm>
            <a:off x="387651" y="2802755"/>
            <a:ext cx="834994" cy="160091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en-US" sz="3095" strike="noStrike" noProof="1" smtClean="0"/>
              <a:t>方法二</a:t>
            </a:r>
            <a:endParaRPr lang="zh-CN" altLang="en-US" sz="3095" strike="noStrike" noProof="1"/>
          </a:p>
        </p:txBody>
      </p:sp>
      <p:sp>
        <p:nvSpPr>
          <p:cNvPr id="13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2057879" y="2359572"/>
            <a:ext cx="4253249" cy="630873"/>
          </a:xfrm>
          <a:prstGeom prst="rect">
            <a:avLst/>
          </a:prstGeom>
          <a:blipFill rotWithShape="0">
            <a:blip r:embed="rId3"/>
            <a:stretch>
              <a:fillRect l="-2770" t="-1869" r="-1108" b="-13084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2900" noProof="1">
                <a:noFill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 </a:t>
            </a:r>
            <a:endParaRPr lang="zh-CN" altLang="en-US" sz="2900" noProof="1">
              <a:noFill/>
            </a:endParaRPr>
          </a:p>
        </p:txBody>
      </p:sp>
      <p:sp>
        <p:nvSpPr>
          <p:cNvPr id="17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2516817" y="2890652"/>
            <a:ext cx="3551793" cy="630873"/>
          </a:xfrm>
          <a:prstGeom prst="rect">
            <a:avLst/>
          </a:prstGeom>
          <a:blipFill rotWithShape="0">
            <a:blip r:embed="rId4"/>
            <a:stretch>
              <a:fillRect l="-3317" t="-1869" b="-19626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2900" noProof="1">
                <a:noFill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 </a:t>
            </a:r>
            <a:endParaRPr lang="zh-CN" altLang="en-US" sz="2900" noProof="1">
              <a:noFill/>
            </a:endParaRPr>
          </a:p>
        </p:txBody>
      </p:sp>
      <p:sp>
        <p:nvSpPr>
          <p:cNvPr id="20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2786172" y="3425524"/>
            <a:ext cx="3240205" cy="630873"/>
          </a:xfrm>
          <a:prstGeom prst="rect">
            <a:avLst/>
          </a:prstGeom>
          <a:blipFill rotWithShape="0">
            <a:blip r:embed="rId5"/>
            <a:stretch>
              <a:fillRect t="-1869" b="-13084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2900" noProof="1">
                <a:noFill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 </a:t>
            </a:r>
            <a:endParaRPr lang="zh-CN" altLang="en-US" sz="2900" noProof="1">
              <a:noFill/>
            </a:endParaRPr>
          </a:p>
        </p:txBody>
      </p:sp>
      <p:sp>
        <p:nvSpPr>
          <p:cNvPr id="23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2784636" y="3988881"/>
            <a:ext cx="3241740" cy="630873"/>
          </a:xfrm>
          <a:prstGeom prst="rect">
            <a:avLst/>
          </a:prstGeom>
          <a:blipFill rotWithShape="0">
            <a:blip r:embed="rId6"/>
            <a:stretch>
              <a:fillRect t="-1869" b="-13084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2900" noProof="1">
                <a:noFill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 </a:t>
            </a:r>
            <a:endParaRPr lang="zh-CN" altLang="en-US" sz="2900" noProof="1">
              <a:noFill/>
            </a:endParaRPr>
          </a:p>
        </p:txBody>
      </p:sp>
      <p:sp>
        <p:nvSpPr>
          <p:cNvPr id="24" name="TextBox 4"/>
          <p:cNvSpPr txBox="1"/>
          <p:nvPr/>
        </p:nvSpPr>
        <p:spPr>
          <a:xfrm>
            <a:off x="2099082" y="4549488"/>
            <a:ext cx="4247109" cy="63309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705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102000000</a:t>
            </a:r>
            <a:r>
              <a:rPr lang="zh-CN" altLang="en-US" sz="2705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厘米＝</a:t>
            </a:r>
            <a:r>
              <a:rPr lang="en-US" altLang="zh-CN" sz="2705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1020</a:t>
            </a:r>
            <a:r>
              <a:rPr lang="zh-CN" altLang="en-US" sz="2705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千米</a:t>
            </a:r>
            <a:endParaRPr lang="en-US" altLang="zh-CN" sz="2705" dirty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ldLvl="0" animBg="1"/>
      <p:bldP spid="13" grpId="0" bldLvl="0" animBg="1"/>
      <p:bldP spid="17" grpId="0" bldLvl="0" animBg="1"/>
      <p:bldP spid="20" grpId="0" bldLvl="0" animBg="1"/>
      <p:bldP spid="23" grpId="0" bldLvl="0" animBg="1"/>
      <p:bldP spid="24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817</Words>
  <Application>Microsoft Office PowerPoint</Application>
  <PresentationFormat>宽屏</PresentationFormat>
  <Paragraphs>124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3" baseType="lpstr">
      <vt:lpstr>Khmer UI</vt:lpstr>
      <vt:lpstr>方正舒体</vt:lpstr>
      <vt:lpstr>黑体</vt:lpstr>
      <vt:lpstr>华文楷体</vt:lpstr>
      <vt:lpstr>华文新魏</vt:lpstr>
      <vt:lpstr>楷体</vt:lpstr>
      <vt:lpstr>楷体_GB2312</vt:lpstr>
      <vt:lpstr>宋体</vt:lpstr>
      <vt:lpstr>微软雅黑</vt:lpstr>
      <vt:lpstr>Arial</vt:lpstr>
      <vt:lpstr>Calibri</vt:lpstr>
      <vt:lpstr>Calibri Light</vt:lpstr>
      <vt:lpstr>Cambria Math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2015-11-21T07:20:00Z</dcterms:created>
  <dcterms:modified xsi:type="dcterms:W3CDTF">2023-01-13T16:12:38Z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858305A9D98A44D98904660330FB1CE3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