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2D8D3-E45D-4CCF-A1DB-9197ED4505E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FF59F-41BD-44B4-AE6A-87EFBA285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12FA-786A-4C8C-8FF3-0488121D0342}" type="slidenum">
              <a:rPr lang="en-US" altLang="zh-CN" smtClean="0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6F1C1-88C2-4AB3-A41A-905EC83049C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FC59A-B391-4348-9248-34F0D62FA33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E4B1-E96F-47B7-8B1C-F27F5081DAC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793DC-316C-4B55-B1A4-9A6D1C44BDA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86F3C-3A6B-4959-BCEB-135086AC20A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76FFA-7784-4536-BAEB-CA3BB997C1B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A626F-4CAE-4C1F-976B-31698411C49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CD591-8274-4FBA-9701-5171844FFDA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0511C-F273-4FB1-9AFF-223B47878B4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32CAE-F7CE-4A4E-950F-5B3A5F4B5E1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1ABE7-5883-43E8-B48B-4F74FAEC0FB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CCF5D-0B75-41AC-8EA1-3FD80301B8C7}" type="slidenum"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‹#›</a:t>
            </a:fld>
            <a:endParaRPr lang="en-US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信息窗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9494" y="2154822"/>
            <a:ext cx="5124973" cy="21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1489052" y="4653136"/>
            <a:ext cx="5905500" cy="7200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672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10" dirty="0">
                <a:ln w="63500">
                  <a:noFill/>
                  <a:round/>
                </a:ln>
                <a:solidFill>
                  <a:srgbClr val="FF0000"/>
                </a:solidFill>
                <a:latin typeface="汉仪中宋简" pitchFamily="49" charset="-122"/>
                <a:ea typeface="汉仪中宋简" pitchFamily="49" charset="-122"/>
              </a:rPr>
              <a:t>长方体和正方体的体积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 rot="13440880">
            <a:off x="571148" y="960049"/>
            <a:ext cx="1143000" cy="9144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 rot="13483149">
            <a:off x="723548" y="807649"/>
            <a:ext cx="1143000" cy="914400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2486642" y="540092"/>
            <a:ext cx="43597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8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包 装 盒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028348" y="731449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0000"/>
                </a:solidFill>
                <a:ea typeface="宋体" panose="02010600030101010101" pitchFamily="2" charset="-122"/>
              </a:rPr>
              <a:t>七</a:t>
            </a:r>
          </a:p>
        </p:txBody>
      </p:sp>
      <p:sp>
        <p:nvSpPr>
          <p:cNvPr id="11" name="矩形 10"/>
          <p:cNvSpPr/>
          <p:nvPr/>
        </p:nvSpPr>
        <p:spPr>
          <a:xfrm>
            <a:off x="2674890" y="5897527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 animBg="1"/>
      <p:bldP spid="76807" grpId="0" animBg="1"/>
      <p:bldP spid="76808" grpId="0"/>
      <p:bldP spid="768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底面积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838835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916113"/>
            <a:ext cx="5761037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95288" y="3141663"/>
            <a:ext cx="6624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ea typeface="宋体" panose="02010600030101010101" pitchFamily="2" charset="-122"/>
              </a:rPr>
              <a:t>一根长方体木料，长５米，横截面的面积是</a:t>
            </a:r>
            <a:r>
              <a:rPr lang="en-US" altLang="zh-CN" sz="2800" dirty="0">
                <a:solidFill>
                  <a:srgbClr val="000000"/>
                </a:solidFill>
                <a:ea typeface="宋体" panose="02010600030101010101" pitchFamily="2" charset="-122"/>
              </a:rPr>
              <a:t>0.06</a:t>
            </a:r>
            <a:r>
              <a:rPr lang="zh-CN" altLang="en-US" sz="2800" dirty="0">
                <a:solidFill>
                  <a:srgbClr val="000000"/>
                </a:solidFill>
                <a:ea typeface="宋体" panose="02010600030101010101" pitchFamily="2" charset="-122"/>
              </a:rPr>
              <a:t>平方米。这根木料的体积是多少？</a:t>
            </a:r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auto">
          <a:xfrm rot="5400000" flipH="1" flipV="1">
            <a:off x="5832476" y="4545012"/>
            <a:ext cx="3744912" cy="792163"/>
          </a:xfrm>
          <a:prstGeom prst="cube">
            <a:avLst>
              <a:gd name="adj" fmla="val 25051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12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116013" y="4724400"/>
            <a:ext cx="525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333CC"/>
                </a:solidFill>
                <a:ea typeface="宋体" panose="02010600030101010101" pitchFamily="2" charset="-122"/>
              </a:rPr>
              <a:t>０</a:t>
            </a:r>
            <a:r>
              <a:rPr lang="en-US" altLang="zh-CN" sz="3200" b="1" dirty="0">
                <a:solidFill>
                  <a:srgbClr val="3333CC"/>
                </a:solidFill>
                <a:ea typeface="宋体" panose="02010600030101010101" pitchFamily="2" charset="-122"/>
              </a:rPr>
              <a:t>.06×5</a:t>
            </a:r>
            <a:r>
              <a:rPr lang="zh-CN" altLang="en-US" sz="3200" b="1" dirty="0">
                <a:solidFill>
                  <a:srgbClr val="3333CC"/>
                </a:solidFill>
                <a:ea typeface="宋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3333CC"/>
                </a:solidFill>
                <a:ea typeface="宋体" panose="02010600030101010101" pitchFamily="2" charset="-122"/>
              </a:rPr>
              <a:t>0.3</a:t>
            </a:r>
            <a:r>
              <a:rPr lang="zh-CN" altLang="en-US" sz="3200" b="1" dirty="0">
                <a:solidFill>
                  <a:srgbClr val="3333CC"/>
                </a:solidFill>
                <a:ea typeface="宋体" panose="02010600030101010101" pitchFamily="2" charset="-122"/>
              </a:rPr>
              <a:t>（立方米）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1116013" y="5516563"/>
            <a:ext cx="540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3333CC"/>
                </a:solidFill>
                <a:ea typeface="宋体" panose="02010600030101010101" pitchFamily="2" charset="-122"/>
              </a:rPr>
              <a:t>答：它的体积是</a:t>
            </a:r>
            <a:r>
              <a:rPr lang="en-US" altLang="zh-CN" sz="3200" b="1" dirty="0">
                <a:solidFill>
                  <a:srgbClr val="3333CC"/>
                </a:solidFill>
                <a:ea typeface="宋体" panose="02010600030101010101" pitchFamily="2" charset="-122"/>
              </a:rPr>
              <a:t>0.3</a:t>
            </a:r>
            <a:r>
              <a:rPr lang="zh-CN" altLang="en-US" sz="3200" b="1" dirty="0">
                <a:solidFill>
                  <a:srgbClr val="3333CC"/>
                </a:solidFill>
                <a:ea typeface="宋体" panose="02010600030101010101" pitchFamily="2" charset="-122"/>
              </a:rPr>
              <a:t>立方米。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1547813" y="407670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3300"/>
                </a:solidFill>
                <a:ea typeface="宋体" panose="02010600030101010101" pitchFamily="2" charset="-122"/>
              </a:rPr>
              <a:t>根据Ｖ＝</a:t>
            </a:r>
            <a:r>
              <a:rPr lang="en-US" altLang="zh-CN" sz="2400" b="1" dirty="0" err="1">
                <a:solidFill>
                  <a:srgbClr val="FF3300"/>
                </a:solidFill>
                <a:ea typeface="宋体" panose="02010600030101010101" pitchFamily="2" charset="-122"/>
              </a:rPr>
              <a:t>Sh</a:t>
            </a:r>
            <a:r>
              <a:rPr lang="en-US" altLang="zh-CN" sz="2400" b="1" dirty="0">
                <a:solidFill>
                  <a:srgbClr val="FF3300"/>
                </a:solidFill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FF3300"/>
                </a:solidFill>
                <a:ea typeface="宋体" panose="02010600030101010101" pitchFamily="2" charset="-122"/>
              </a:rPr>
              <a:t>可以这样</a:t>
            </a:r>
            <a:r>
              <a:rPr lang="zh-CN" altLang="en-US" sz="3200" b="1" dirty="0">
                <a:solidFill>
                  <a:srgbClr val="FF3300"/>
                </a:solidFill>
                <a:ea typeface="宋体" panose="02010600030101010101" pitchFamily="2" charset="-122"/>
              </a:rPr>
              <a:t>计算</a:t>
            </a:r>
            <a:r>
              <a:rPr lang="zh-CN" altLang="en-US" sz="2400" b="1" dirty="0">
                <a:solidFill>
                  <a:srgbClr val="FF3300"/>
                </a:solidFill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7429500" y="4365625"/>
            <a:ext cx="67151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3333CC"/>
                </a:solidFill>
                <a:ea typeface="宋体" panose="02010600030101010101" pitchFamily="2" charset="-122"/>
              </a:rPr>
              <a:t>长５米</a:t>
            </a:r>
          </a:p>
        </p:txBody>
      </p:sp>
      <p:grpSp>
        <p:nvGrpSpPr>
          <p:cNvPr id="68650" name="Group 42"/>
          <p:cNvGrpSpPr/>
          <p:nvPr/>
        </p:nvGrpSpPr>
        <p:grpSpPr bwMode="auto">
          <a:xfrm>
            <a:off x="7308850" y="2960688"/>
            <a:ext cx="792163" cy="396875"/>
            <a:chOff x="4599" y="1886"/>
            <a:chExt cx="506" cy="216"/>
          </a:xfrm>
        </p:grpSpPr>
        <p:grpSp>
          <p:nvGrpSpPr>
            <p:cNvPr id="68640" name="Group 32"/>
            <p:cNvGrpSpPr/>
            <p:nvPr/>
          </p:nvGrpSpPr>
          <p:grpSpPr bwMode="auto">
            <a:xfrm rot="-3638446">
              <a:off x="4756" y="1729"/>
              <a:ext cx="191" cy="506"/>
              <a:chOff x="3721" y="3566"/>
              <a:chExt cx="202" cy="499"/>
            </a:xfrm>
          </p:grpSpPr>
          <p:sp>
            <p:nvSpPr>
              <p:cNvPr id="68641" name="Line 33"/>
              <p:cNvSpPr>
                <a:spLocks noChangeShapeType="1"/>
              </p:cNvSpPr>
              <p:nvPr/>
            </p:nvSpPr>
            <p:spPr bwMode="auto">
              <a:xfrm>
                <a:off x="3721" y="3566"/>
                <a:ext cx="184" cy="3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8642" name="Line 34"/>
              <p:cNvSpPr>
                <a:spLocks noChangeShapeType="1"/>
              </p:cNvSpPr>
              <p:nvPr/>
            </p:nvSpPr>
            <p:spPr bwMode="auto">
              <a:xfrm flipH="1">
                <a:off x="3863" y="3884"/>
                <a:ext cx="60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8643" name="Group 35"/>
            <p:cNvGrpSpPr/>
            <p:nvPr/>
          </p:nvGrpSpPr>
          <p:grpSpPr bwMode="auto">
            <a:xfrm rot="-3638446">
              <a:off x="4760" y="1760"/>
              <a:ext cx="182" cy="502"/>
              <a:chOff x="3651" y="3567"/>
              <a:chExt cx="204" cy="452"/>
            </a:xfrm>
          </p:grpSpPr>
          <p:sp>
            <p:nvSpPr>
              <p:cNvPr id="68644" name="Line 36"/>
              <p:cNvSpPr>
                <a:spLocks noChangeShapeType="1"/>
              </p:cNvSpPr>
              <p:nvPr/>
            </p:nvSpPr>
            <p:spPr bwMode="auto">
              <a:xfrm>
                <a:off x="3651" y="3702"/>
                <a:ext cx="204" cy="3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68645" name="Line 37"/>
              <p:cNvSpPr>
                <a:spLocks noChangeShapeType="1"/>
              </p:cNvSpPr>
              <p:nvPr/>
            </p:nvSpPr>
            <p:spPr bwMode="auto">
              <a:xfrm flipH="1">
                <a:off x="3651" y="3567"/>
                <a:ext cx="60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8649" name="Group 41"/>
          <p:cNvGrpSpPr/>
          <p:nvPr/>
        </p:nvGrpSpPr>
        <p:grpSpPr bwMode="auto">
          <a:xfrm>
            <a:off x="6948488" y="2420938"/>
            <a:ext cx="1141412" cy="720725"/>
            <a:chOff x="4241" y="1434"/>
            <a:chExt cx="719" cy="454"/>
          </a:xfrm>
        </p:grpSpPr>
        <p:sp>
          <p:nvSpPr>
            <p:cNvPr id="68647" name="Text Box 39"/>
            <p:cNvSpPr txBox="1">
              <a:spLocks noChangeArrowheads="1"/>
            </p:cNvSpPr>
            <p:nvPr/>
          </p:nvSpPr>
          <p:spPr bwMode="auto">
            <a:xfrm>
              <a:off x="4241" y="1434"/>
              <a:ext cx="719" cy="17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000000"/>
                  </a:solidFill>
                  <a:ea typeface="宋体" panose="02010600030101010101" pitchFamily="2" charset="-122"/>
                </a:rPr>
                <a:t>０</a:t>
              </a:r>
              <a:r>
                <a:rPr lang="en-US" altLang="zh-CN" sz="1200" b="1">
                  <a:solidFill>
                    <a:srgbClr val="000000"/>
                  </a:solidFill>
                  <a:ea typeface="宋体" panose="02010600030101010101" pitchFamily="2" charset="-122"/>
                </a:rPr>
                <a:t>.</a:t>
              </a:r>
              <a:r>
                <a:rPr lang="zh-CN" altLang="en-US" sz="1200" b="1">
                  <a:solidFill>
                    <a:srgbClr val="000000"/>
                  </a:solidFill>
                  <a:ea typeface="宋体" panose="02010600030101010101" pitchFamily="2" charset="-122"/>
                </a:rPr>
                <a:t>０６平方米</a:t>
              </a:r>
            </a:p>
          </p:txBody>
        </p:sp>
        <p:sp>
          <p:nvSpPr>
            <p:cNvPr id="68648" name="Line 40"/>
            <p:cNvSpPr>
              <a:spLocks noChangeShapeType="1"/>
            </p:cNvSpPr>
            <p:nvPr/>
          </p:nvSpPr>
          <p:spPr bwMode="auto">
            <a:xfrm>
              <a:off x="4468" y="1570"/>
              <a:ext cx="272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 autoUpdateAnimBg="0"/>
      <p:bldP spid="68622" grpId="0" animBg="1" autoUpdateAnimBg="0"/>
      <p:bldP spid="68623" grpId="0" autoUpdateAnimBg="0"/>
      <p:bldP spid="68624" grpId="0" autoUpdateAnimBg="0"/>
      <p:bldP spid="68625" grpId="0" autoUpdateAnimBg="0"/>
      <p:bldP spid="686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苹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820896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提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213100"/>
            <a:ext cx="2860675" cy="32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341438"/>
            <a:ext cx="14700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859338" y="2060575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10×7×20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211638" y="2636838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1400(</a:t>
            </a: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立方厘米</a:t>
            </a: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563938" y="1484313"/>
            <a:ext cx="4827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660066"/>
                </a:solidFill>
                <a:ea typeface="宋体" panose="02010600030101010101" pitchFamily="2" charset="-122"/>
              </a:rPr>
              <a:t>饮料盒（长方体）的容积是：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3851275" y="3500438"/>
            <a:ext cx="3960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1400</a:t>
            </a: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立方厘米</a:t>
            </a: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         </a:t>
            </a: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升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924300" y="5084763"/>
            <a:ext cx="3960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答：苹果汁饮料盒大约可盛饮料</a:t>
            </a: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1.4</a:t>
            </a: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升。</a:t>
            </a: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716463" y="3500438"/>
            <a:ext cx="1441450" cy="574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7019925" y="3500438"/>
            <a:ext cx="792163" cy="574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9651" name="AutoShape 19"/>
          <p:cNvSpPr>
            <a:spLocks noChangeArrowheads="1"/>
          </p:cNvSpPr>
          <p:nvPr/>
        </p:nvSpPr>
        <p:spPr bwMode="auto">
          <a:xfrm>
            <a:off x="5940425" y="3141663"/>
            <a:ext cx="1439863" cy="360362"/>
          </a:xfrm>
          <a:prstGeom prst="curvedDownArrow">
            <a:avLst>
              <a:gd name="adj1" fmla="val 79912"/>
              <a:gd name="adj2" fmla="val 159824"/>
              <a:gd name="adj3" fmla="val 2206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211638" y="4149725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1400</a:t>
            </a: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÷1000=1.4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372225" y="350043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utoUpdateAnimBg="0"/>
      <p:bldP spid="69643" grpId="0" autoUpdateAnimBg="0"/>
      <p:bldP spid="69644" grpId="0"/>
      <p:bldP spid="69647" grpId="0" autoUpdateAnimBg="0"/>
      <p:bldP spid="69648" grpId="0" autoUpdateAnimBg="0"/>
      <p:bldP spid="69649" grpId="0" animBg="1"/>
      <p:bldP spid="69650" grpId="0" animBg="1"/>
      <p:bldP spid="69651" grpId="0" animBg="1"/>
      <p:bldP spid="69652" grpId="0" autoUpdateAnimBg="0"/>
      <p:bldP spid="69652" grpId="1"/>
      <p:bldP spid="6965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74295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19250" y="278130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36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148263" y="278130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27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39750" y="5516563"/>
            <a:ext cx="2376488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×8×5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=200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cm³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059113" y="5516563"/>
            <a:ext cx="20891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×4×4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=64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dm³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435600" y="5373688"/>
            <a:ext cx="2376488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×4×5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=400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m³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5" grpId="0"/>
      <p:bldP spid="70667" grpId="0"/>
      <p:bldP spid="70668" grpId="0"/>
      <p:bldP spid="706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0]~`5ATC6R`B1{7{(@2MB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424862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411413" y="1484313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36.8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×18.9×9.3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187450" y="3860800"/>
            <a:ext cx="3384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7.3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×4×22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=29.2×22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=642.4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cm³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500563" y="3933825"/>
            <a:ext cx="381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642.4cm³=642.4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毫升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859338" y="4797425"/>
            <a:ext cx="3384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答：这桶清洁剂有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642.4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毫升。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/>
      <p:bldP spid="75783" grpId="0"/>
      <p:bldP spid="757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0~Y7%[$5_N4VT6CRMAIDO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2015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230438" y="692150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4000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019925" y="620713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1400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627313" y="1268413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0.85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804025" y="1268413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0.045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916238" y="1844675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2.78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7092950" y="1844675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2170</a:t>
            </a:r>
          </a:p>
        </p:txBody>
      </p:sp>
      <p:grpSp>
        <p:nvGrpSpPr>
          <p:cNvPr id="71695" name="Group 15"/>
          <p:cNvGrpSpPr/>
          <p:nvPr/>
        </p:nvGrpSpPr>
        <p:grpSpPr bwMode="auto">
          <a:xfrm>
            <a:off x="539750" y="2420938"/>
            <a:ext cx="8424863" cy="2952750"/>
            <a:chOff x="295" y="1570"/>
            <a:chExt cx="5307" cy="1860"/>
          </a:xfrm>
        </p:grpSpPr>
        <p:pic>
          <p:nvPicPr>
            <p:cNvPr id="71693" name="Picture 13" descr="CQ)2(B5_KZ5$SIYB1A)E9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1570"/>
              <a:ext cx="5307" cy="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4" name="Rectangle 14"/>
            <p:cNvSpPr>
              <a:spLocks noChangeArrowheads="1"/>
            </p:cNvSpPr>
            <p:nvPr/>
          </p:nvSpPr>
          <p:spPr bwMode="auto">
            <a:xfrm>
              <a:off x="295" y="3294"/>
              <a:ext cx="22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1042988" y="4365625"/>
            <a:ext cx="3384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96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8×8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 96÷ 64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=1.5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851275" y="5516563"/>
            <a:ext cx="3384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答：这个沙雕底座的高是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1.5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8" grpId="0"/>
      <p:bldP spid="71689" grpId="0"/>
      <p:bldP spid="71690" grpId="0"/>
      <p:bldP spid="71691" grpId="0"/>
      <p:bldP spid="71692" grpId="0"/>
      <p:bldP spid="71696" grpId="0"/>
      <p:bldP spid="716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 flipV="1">
            <a:off x="4427538" y="620713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 rot="19694309" flipV="1">
            <a:off x="2987675" y="1052513"/>
            <a:ext cx="144463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 rot="18542285" flipV="1">
            <a:off x="2051845" y="191690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 rot="17505696" flipV="1">
            <a:off x="1475582" y="3069431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 rot="16534384" flipV="1">
            <a:off x="1259682" y="422195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 rot="1905691" flipH="1" flipV="1">
            <a:off x="5868988" y="1052513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 rot="3057715" flipH="1" flipV="1">
            <a:off x="6804820" y="191690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 rot="4094304" flipH="1" flipV="1">
            <a:off x="7381082" y="3069431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 rot="5065616" flipH="1" flipV="1">
            <a:off x="7596982" y="422195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141663"/>
            <a:ext cx="3527425" cy="28813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7526338" y="2492375"/>
            <a:ext cx="79057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</a:rPr>
              <a:t>努力吧！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78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6" grpId="1" animBg="1"/>
      <p:bldP spid="77827" grpId="0" animBg="1"/>
      <p:bldP spid="77827" grpId="1" animBg="1"/>
      <p:bldP spid="77828" grpId="0" animBg="1"/>
      <p:bldP spid="77828" grpId="1" animBg="1"/>
      <p:bldP spid="77829" grpId="0" animBg="1"/>
      <p:bldP spid="77829" grpId="1" animBg="1"/>
      <p:bldP spid="77830" grpId="0" animBg="1"/>
      <p:bldP spid="77830" grpId="1" animBg="1"/>
      <p:bldP spid="77831" grpId="0" animBg="1"/>
      <p:bldP spid="77831" grpId="1" animBg="1"/>
      <p:bldP spid="77832" grpId="0" animBg="1"/>
      <p:bldP spid="77832" grpId="1" animBg="1"/>
      <p:bldP spid="77833" grpId="0" animBg="1"/>
      <p:bldP spid="77833" grpId="1" animBg="1"/>
      <p:bldP spid="77834" grpId="0" animBg="1"/>
      <p:bldP spid="778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4787900" y="2133600"/>
            <a:ext cx="3889375" cy="3887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92175" y="885825"/>
            <a:ext cx="7496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9999"/>
                </a:solidFill>
                <a:ea typeface="华文新魏" panose="02010800040101010101" pitchFamily="2" charset="-122"/>
              </a:rPr>
              <a:t>计算下面立体图形的表面积和体积。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9999"/>
                </a:solidFill>
                <a:ea typeface="华文新魏" panose="02010800040101010101" pitchFamily="2" charset="-122"/>
              </a:rPr>
              <a:t>(</a:t>
            </a:r>
            <a:r>
              <a:rPr lang="zh-CN" altLang="en-US" sz="3600" b="1">
                <a:solidFill>
                  <a:srgbClr val="009999"/>
                </a:solidFill>
                <a:ea typeface="华文新魏" panose="02010800040101010101" pitchFamily="2" charset="-122"/>
              </a:rPr>
              <a:t>单位：分米</a:t>
            </a:r>
            <a:r>
              <a:rPr lang="en-US" altLang="zh-CN" sz="3600" b="1">
                <a:solidFill>
                  <a:srgbClr val="009999"/>
                </a:solidFill>
                <a:ea typeface="华文新魏" panose="02010800040101010101" pitchFamily="2" charset="-122"/>
              </a:rPr>
              <a:t>)</a:t>
            </a: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468313" y="2133600"/>
            <a:ext cx="3959225" cy="3887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3600" b="1">
              <a:solidFill>
                <a:srgbClr val="000000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1258888" y="3213100"/>
            <a:ext cx="2160587" cy="194468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FF00"/>
              </a:gs>
              <a:gs pos="100000">
                <a:srgbClr val="0C8E0F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833563" y="508635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3348038" y="36449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128963" y="4652963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5292725" y="3429000"/>
            <a:ext cx="2663825" cy="1150938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300788" y="4614863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7234238" y="3860800"/>
            <a:ext cx="434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596188" y="4300538"/>
            <a:ext cx="815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1.5</a:t>
            </a: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842486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11188" y="4941888"/>
            <a:ext cx="26955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zh-CN" altLang="en-US" sz="6600">
                <a:solidFill>
                  <a:srgbClr val="993366"/>
                </a:solidFill>
                <a:ea typeface="华文彩云" panose="02010800040101010101" pitchFamily="2" charset="-122"/>
              </a:rPr>
              <a:t>填一填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23850" y="4941888"/>
            <a:ext cx="8569325" cy="1190625"/>
          </a:xfrm>
          <a:prstGeom prst="rect">
            <a:avLst/>
          </a:prstGeom>
          <a:solidFill>
            <a:schemeClr val="bg1">
              <a:alpha val="8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</a:rPr>
              <a:t>建筑工地要挖一个长</a:t>
            </a:r>
            <a:r>
              <a:rPr lang="en-US" altLang="zh-CN" sz="3600" dirty="0">
                <a:solidFill>
                  <a:srgbClr val="000000"/>
                </a:solidFill>
              </a:rPr>
              <a:t>50m</a:t>
            </a:r>
            <a:r>
              <a:rPr lang="zh-CN" altLang="en-US" sz="3600" dirty="0">
                <a:solidFill>
                  <a:srgbClr val="000000"/>
                </a:solidFill>
              </a:rPr>
              <a:t>，宽</a:t>
            </a:r>
            <a:r>
              <a:rPr lang="en-US" altLang="zh-CN" sz="3600" dirty="0">
                <a:solidFill>
                  <a:srgbClr val="000000"/>
                </a:solidFill>
              </a:rPr>
              <a:t>30m</a:t>
            </a:r>
            <a:r>
              <a:rPr lang="zh-CN" altLang="en-US" sz="3600" dirty="0">
                <a:solidFill>
                  <a:srgbClr val="000000"/>
                </a:solidFill>
              </a:rPr>
              <a:t>，深</a:t>
            </a:r>
            <a:r>
              <a:rPr lang="en-US" altLang="zh-CN" sz="3600" dirty="0">
                <a:solidFill>
                  <a:srgbClr val="000000"/>
                </a:solidFill>
              </a:rPr>
              <a:t>50cm</a:t>
            </a:r>
            <a:r>
              <a:rPr lang="zh-CN" altLang="en-US" sz="3600" dirty="0">
                <a:solidFill>
                  <a:srgbClr val="000000"/>
                </a:solidFill>
              </a:rPr>
              <a:t>的长方体土坑，挖出多少方的土？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j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219700" y="0"/>
            <a:ext cx="3924300" cy="6858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</a:rPr>
              <a:t>挖一个长和宽都是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</a:rPr>
              <a:t>米的长方体菜窖，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</a:rPr>
              <a:t>要使菜窖的窖是</a:t>
            </a:r>
            <a:r>
              <a:rPr lang="en-US" altLang="zh-CN" sz="3600" b="1" dirty="0">
                <a:solidFill>
                  <a:srgbClr val="000000"/>
                </a:solidFill>
              </a:rPr>
              <a:t>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</a:rPr>
              <a:t>立方米，应挖多少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</a:rPr>
              <a:t>米深？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红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573463"/>
            <a:ext cx="5545137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信息窗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75533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合作探索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644900"/>
            <a:ext cx="24860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3体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797425"/>
            <a:ext cx="8351837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借助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581525"/>
            <a:ext cx="496887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187450" y="1989138"/>
            <a:ext cx="7127875" cy="23105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000000"/>
                </a:solidFill>
              </a:rPr>
              <a:t>        </a:t>
            </a:r>
            <a:r>
              <a:rPr lang="zh-CN" altLang="en-US" sz="3600" dirty="0">
                <a:solidFill>
                  <a:srgbClr val="000000"/>
                </a:solidFill>
              </a:rPr>
              <a:t>一个长方体，如果高增加</a:t>
            </a:r>
            <a:r>
              <a:rPr lang="en-US" altLang="zh-CN" sz="3600" dirty="0">
                <a:solidFill>
                  <a:srgbClr val="000000"/>
                </a:solidFill>
              </a:rPr>
              <a:t>2</a:t>
            </a:r>
            <a:r>
              <a:rPr lang="zh-CN" altLang="en-US" sz="3600" dirty="0">
                <a:solidFill>
                  <a:srgbClr val="000000"/>
                </a:solidFill>
              </a:rPr>
              <a:t>厘米，就变成一个正方体。这时表面比原来增加</a:t>
            </a:r>
            <a:r>
              <a:rPr lang="en-US" altLang="zh-CN" sz="3600" dirty="0">
                <a:solidFill>
                  <a:srgbClr val="000000"/>
                </a:solidFill>
              </a:rPr>
              <a:t>56</a:t>
            </a:r>
            <a:r>
              <a:rPr lang="zh-CN" altLang="en-US" sz="3600" dirty="0">
                <a:solidFill>
                  <a:srgbClr val="000000"/>
                </a:solidFill>
              </a:rPr>
              <a:t>平方厘米。原来长方体的体积是多少立方厘米？ 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4054" y="4660170"/>
            <a:ext cx="151288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WordArt 4"/>
          <p:cNvSpPr>
            <a:spLocks noChangeArrowheads="1" noChangeShapeType="1"/>
          </p:cNvSpPr>
          <p:nvPr/>
        </p:nvSpPr>
        <p:spPr bwMode="auto">
          <a:xfrm>
            <a:off x="3708400" y="1052513"/>
            <a:ext cx="201612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经典特黑简"/>
                <a:ea typeface="宋体" panose="02010600030101010101" pitchFamily="2" charset="-122"/>
              </a:rPr>
              <a:t>思考题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/>
          </p:cNvSpPr>
          <p:nvPr/>
        </p:nvSpPr>
        <p:spPr bwMode="auto">
          <a:xfrm>
            <a:off x="2330450" y="2060575"/>
            <a:ext cx="4186238" cy="2530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 谢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724400"/>
            <a:ext cx="41338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258888" y="1125538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方法一：切成小正方体数一数</a:t>
            </a:r>
          </a:p>
        </p:txBody>
      </p:sp>
      <p:pic>
        <p:nvPicPr>
          <p:cNvPr id="64519" name="Picture 7" descr="6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76250"/>
            <a:ext cx="3097213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74" name="Group 62"/>
          <p:cNvGrpSpPr/>
          <p:nvPr/>
        </p:nvGrpSpPr>
        <p:grpSpPr bwMode="auto">
          <a:xfrm>
            <a:off x="1331913" y="2349500"/>
            <a:ext cx="7416800" cy="2089150"/>
            <a:chOff x="703" y="1434"/>
            <a:chExt cx="4672" cy="1316"/>
          </a:xfrm>
        </p:grpSpPr>
        <p:pic>
          <p:nvPicPr>
            <p:cNvPr id="64516" name="Picture 4" descr="数一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3" y="1434"/>
              <a:ext cx="4654" cy="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73" name="Rectangle 61"/>
            <p:cNvSpPr>
              <a:spLocks noChangeArrowheads="1"/>
            </p:cNvSpPr>
            <p:nvPr/>
          </p:nvSpPr>
          <p:spPr bwMode="auto">
            <a:xfrm>
              <a:off x="4967" y="2115"/>
              <a:ext cx="408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64577" name="Picture 65" descr="6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92375"/>
            <a:ext cx="2127250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78" name="Group 66"/>
          <p:cNvGrpSpPr/>
          <p:nvPr/>
        </p:nvGrpSpPr>
        <p:grpSpPr bwMode="auto">
          <a:xfrm>
            <a:off x="2771775" y="2492375"/>
            <a:ext cx="360363" cy="1223963"/>
            <a:chOff x="839" y="1525"/>
            <a:chExt cx="227" cy="771"/>
          </a:xfrm>
        </p:grpSpPr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 flipV="1">
              <a:off x="839" y="1525"/>
              <a:ext cx="227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839" y="1706"/>
              <a:ext cx="0" cy="5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4581" name="Group 69"/>
          <p:cNvGrpSpPr/>
          <p:nvPr/>
        </p:nvGrpSpPr>
        <p:grpSpPr bwMode="auto">
          <a:xfrm>
            <a:off x="2484438" y="2492375"/>
            <a:ext cx="360362" cy="1223963"/>
            <a:chOff x="839" y="1525"/>
            <a:chExt cx="227" cy="771"/>
          </a:xfrm>
        </p:grpSpPr>
        <p:sp>
          <p:nvSpPr>
            <p:cNvPr id="64582" name="Line 70"/>
            <p:cNvSpPr>
              <a:spLocks noChangeShapeType="1"/>
            </p:cNvSpPr>
            <p:nvPr/>
          </p:nvSpPr>
          <p:spPr bwMode="auto">
            <a:xfrm flipV="1">
              <a:off x="839" y="1525"/>
              <a:ext cx="227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83" name="Line 71"/>
            <p:cNvSpPr>
              <a:spLocks noChangeShapeType="1"/>
            </p:cNvSpPr>
            <p:nvPr/>
          </p:nvSpPr>
          <p:spPr bwMode="auto">
            <a:xfrm>
              <a:off x="839" y="1706"/>
              <a:ext cx="0" cy="5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4584" name="Group 72"/>
          <p:cNvGrpSpPr/>
          <p:nvPr/>
        </p:nvGrpSpPr>
        <p:grpSpPr bwMode="auto">
          <a:xfrm>
            <a:off x="1835150" y="2492375"/>
            <a:ext cx="360363" cy="1223963"/>
            <a:chOff x="839" y="1525"/>
            <a:chExt cx="227" cy="771"/>
          </a:xfrm>
        </p:grpSpPr>
        <p:sp>
          <p:nvSpPr>
            <p:cNvPr id="64585" name="Line 73"/>
            <p:cNvSpPr>
              <a:spLocks noChangeShapeType="1"/>
            </p:cNvSpPr>
            <p:nvPr/>
          </p:nvSpPr>
          <p:spPr bwMode="auto">
            <a:xfrm flipV="1">
              <a:off x="839" y="1525"/>
              <a:ext cx="227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86" name="Line 74"/>
            <p:cNvSpPr>
              <a:spLocks noChangeShapeType="1"/>
            </p:cNvSpPr>
            <p:nvPr/>
          </p:nvSpPr>
          <p:spPr bwMode="auto">
            <a:xfrm>
              <a:off x="839" y="1706"/>
              <a:ext cx="0" cy="5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4587" name="Group 75"/>
          <p:cNvGrpSpPr/>
          <p:nvPr/>
        </p:nvGrpSpPr>
        <p:grpSpPr bwMode="auto">
          <a:xfrm>
            <a:off x="2159000" y="2492375"/>
            <a:ext cx="360363" cy="1223963"/>
            <a:chOff x="839" y="1525"/>
            <a:chExt cx="227" cy="771"/>
          </a:xfrm>
        </p:grpSpPr>
        <p:sp>
          <p:nvSpPr>
            <p:cNvPr id="64588" name="Line 76"/>
            <p:cNvSpPr>
              <a:spLocks noChangeShapeType="1"/>
            </p:cNvSpPr>
            <p:nvPr/>
          </p:nvSpPr>
          <p:spPr bwMode="auto">
            <a:xfrm flipV="1">
              <a:off x="839" y="1525"/>
              <a:ext cx="227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89" name="Line 77"/>
            <p:cNvSpPr>
              <a:spLocks noChangeShapeType="1"/>
            </p:cNvSpPr>
            <p:nvPr/>
          </p:nvSpPr>
          <p:spPr bwMode="auto">
            <a:xfrm>
              <a:off x="839" y="1706"/>
              <a:ext cx="0" cy="5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4590" name="Group 78"/>
          <p:cNvGrpSpPr/>
          <p:nvPr/>
        </p:nvGrpSpPr>
        <p:grpSpPr bwMode="auto">
          <a:xfrm>
            <a:off x="3059113" y="2492375"/>
            <a:ext cx="360362" cy="1223963"/>
            <a:chOff x="839" y="1525"/>
            <a:chExt cx="227" cy="771"/>
          </a:xfrm>
        </p:grpSpPr>
        <p:sp>
          <p:nvSpPr>
            <p:cNvPr id="64591" name="Line 79"/>
            <p:cNvSpPr>
              <a:spLocks noChangeShapeType="1"/>
            </p:cNvSpPr>
            <p:nvPr/>
          </p:nvSpPr>
          <p:spPr bwMode="auto">
            <a:xfrm flipV="1">
              <a:off x="839" y="1525"/>
              <a:ext cx="227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92" name="Line 80"/>
            <p:cNvSpPr>
              <a:spLocks noChangeShapeType="1"/>
            </p:cNvSpPr>
            <p:nvPr/>
          </p:nvSpPr>
          <p:spPr bwMode="auto">
            <a:xfrm>
              <a:off x="839" y="1706"/>
              <a:ext cx="0" cy="5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4593" name="Group 81"/>
          <p:cNvGrpSpPr/>
          <p:nvPr/>
        </p:nvGrpSpPr>
        <p:grpSpPr bwMode="auto">
          <a:xfrm>
            <a:off x="1547813" y="3140075"/>
            <a:ext cx="2160587" cy="288925"/>
            <a:chOff x="839" y="1933"/>
            <a:chExt cx="1361" cy="182"/>
          </a:xfrm>
        </p:grpSpPr>
        <p:sp>
          <p:nvSpPr>
            <p:cNvPr id="64594" name="Line 82"/>
            <p:cNvSpPr>
              <a:spLocks noChangeShapeType="1"/>
            </p:cNvSpPr>
            <p:nvPr/>
          </p:nvSpPr>
          <p:spPr bwMode="auto">
            <a:xfrm>
              <a:off x="839" y="2115"/>
              <a:ext cx="113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95" name="Line 83"/>
            <p:cNvSpPr>
              <a:spLocks noChangeShapeType="1"/>
            </p:cNvSpPr>
            <p:nvPr/>
          </p:nvSpPr>
          <p:spPr bwMode="auto">
            <a:xfrm flipV="1">
              <a:off x="1973" y="1933"/>
              <a:ext cx="227" cy="18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4596" name="Group 84"/>
          <p:cNvGrpSpPr/>
          <p:nvPr/>
        </p:nvGrpSpPr>
        <p:grpSpPr bwMode="auto">
          <a:xfrm>
            <a:off x="1547813" y="2852738"/>
            <a:ext cx="2160587" cy="287337"/>
            <a:chOff x="839" y="1752"/>
            <a:chExt cx="1361" cy="181"/>
          </a:xfrm>
        </p:grpSpPr>
        <p:sp>
          <p:nvSpPr>
            <p:cNvPr id="64597" name="Line 85"/>
            <p:cNvSpPr>
              <a:spLocks noChangeShapeType="1"/>
            </p:cNvSpPr>
            <p:nvPr/>
          </p:nvSpPr>
          <p:spPr bwMode="auto">
            <a:xfrm>
              <a:off x="839" y="1933"/>
              <a:ext cx="113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598" name="Line 86"/>
            <p:cNvSpPr>
              <a:spLocks noChangeShapeType="1"/>
            </p:cNvSpPr>
            <p:nvPr/>
          </p:nvSpPr>
          <p:spPr bwMode="auto">
            <a:xfrm flipV="1">
              <a:off x="1973" y="1752"/>
              <a:ext cx="227" cy="18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4599" name="Group 87"/>
          <p:cNvGrpSpPr/>
          <p:nvPr/>
        </p:nvGrpSpPr>
        <p:grpSpPr bwMode="auto">
          <a:xfrm>
            <a:off x="1692275" y="2636838"/>
            <a:ext cx="1833563" cy="935037"/>
            <a:chOff x="930" y="1616"/>
            <a:chExt cx="1155" cy="589"/>
          </a:xfrm>
        </p:grpSpPr>
        <p:sp>
          <p:nvSpPr>
            <p:cNvPr id="64600" name="Line 88"/>
            <p:cNvSpPr>
              <a:spLocks noChangeShapeType="1"/>
            </p:cNvSpPr>
            <p:nvPr/>
          </p:nvSpPr>
          <p:spPr bwMode="auto">
            <a:xfrm>
              <a:off x="930" y="1616"/>
              <a:ext cx="113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601" name="Line 89"/>
            <p:cNvSpPr>
              <a:spLocks noChangeShapeType="1"/>
            </p:cNvSpPr>
            <p:nvPr/>
          </p:nvSpPr>
          <p:spPr bwMode="auto">
            <a:xfrm>
              <a:off x="2085" y="1616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4602" name="Rectangle 90"/>
          <p:cNvSpPr>
            <a:spLocks noChangeArrowheads="1"/>
          </p:cNvSpPr>
          <p:nvPr/>
        </p:nvSpPr>
        <p:spPr bwMode="auto">
          <a:xfrm>
            <a:off x="935037" y="2389188"/>
            <a:ext cx="3095625" cy="2160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808080">
                  <a:lumMod val="25000"/>
                </a:srgb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6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6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6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602" grpId="0" animBg="1"/>
      <p:bldP spid="6460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260475" y="2276475"/>
            <a:ext cx="533400" cy="5334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619250" y="2276475"/>
            <a:ext cx="533400" cy="5334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979613" y="2276475"/>
            <a:ext cx="533400" cy="5334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339975" y="2276475"/>
            <a:ext cx="533400" cy="5334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1276350" y="4987925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     宽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        高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       体积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  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1476375" y="5516563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6              2                    3                   36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627313" y="3357563"/>
            <a:ext cx="5761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表示长的数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除了表示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厘米长外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还表示出一排摆了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厘米的正方体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6414" name="AutoShape 30"/>
          <p:cNvSpPr/>
          <p:nvPr/>
        </p:nvSpPr>
        <p:spPr bwMode="auto">
          <a:xfrm rot="-5436552">
            <a:off x="2085181" y="2099469"/>
            <a:ext cx="442913" cy="2238375"/>
          </a:xfrm>
          <a:prstGeom prst="leftBrace">
            <a:avLst>
              <a:gd name="adj1" fmla="val 42115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835150" y="34290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</a:p>
        </p:txBody>
      </p:sp>
      <p:grpSp>
        <p:nvGrpSpPr>
          <p:cNvPr id="16473" name="Group 89"/>
          <p:cNvGrpSpPr/>
          <p:nvPr/>
        </p:nvGrpSpPr>
        <p:grpSpPr bwMode="auto">
          <a:xfrm>
            <a:off x="3132138" y="2781300"/>
            <a:ext cx="1152525" cy="519113"/>
            <a:chOff x="4842" y="2205"/>
            <a:chExt cx="630" cy="327"/>
          </a:xfrm>
        </p:grpSpPr>
        <p:sp>
          <p:nvSpPr>
            <p:cNvPr id="16416" name="AutoShape 32"/>
            <p:cNvSpPr/>
            <p:nvPr/>
          </p:nvSpPr>
          <p:spPr bwMode="auto">
            <a:xfrm rot="-8027625">
              <a:off x="4961" y="2125"/>
              <a:ext cx="139" cy="377"/>
            </a:xfrm>
            <a:prstGeom prst="leftBrace">
              <a:avLst>
                <a:gd name="adj1" fmla="val 22602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5040" y="2205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宽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16475" name="Group 91"/>
          <p:cNvGrpSpPr/>
          <p:nvPr/>
        </p:nvGrpSpPr>
        <p:grpSpPr bwMode="auto">
          <a:xfrm>
            <a:off x="3635375" y="1557338"/>
            <a:ext cx="898525" cy="1139825"/>
            <a:chOff x="4922" y="1253"/>
            <a:chExt cx="566" cy="718"/>
          </a:xfrm>
        </p:grpSpPr>
        <p:sp>
          <p:nvSpPr>
            <p:cNvPr id="16418" name="AutoShape 34"/>
            <p:cNvSpPr/>
            <p:nvPr/>
          </p:nvSpPr>
          <p:spPr bwMode="auto">
            <a:xfrm rot="-10625053">
              <a:off x="4922" y="1253"/>
              <a:ext cx="136" cy="718"/>
            </a:xfrm>
            <a:prstGeom prst="leftBrace">
              <a:avLst>
                <a:gd name="adj1" fmla="val 43995"/>
                <a:gd name="adj2" fmla="val 54472"/>
              </a:avLst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5057" y="1434"/>
              <a:ext cx="4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高</a:t>
              </a:r>
              <a:r>
                <a:rPr kumimoji="1"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4284663" y="2420938"/>
            <a:ext cx="4392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表示宽的数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除了表示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厘米宽外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还表示出摆了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kumimoji="1" lang="en-US" altLang="zh-CN" sz="2400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1279525" y="3983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4356100" y="1412875"/>
            <a:ext cx="43910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表示高的数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除了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厘米高外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还表示出摆了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层</a:t>
            </a:r>
            <a:r>
              <a:rPr kumimoji="1"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kumimoji="1" lang="en-US" altLang="zh-CN" sz="2400" dirty="0">
              <a:solidFill>
                <a:srgbClr val="33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468313" y="4365625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一排摆出</a:t>
            </a:r>
            <a:r>
              <a:rPr kumimoji="1"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</a:t>
            </a:r>
            <a:r>
              <a:rPr kumimoji="1"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厘米的正方体</a:t>
            </a:r>
            <a:r>
              <a:rPr kumimoji="1"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4284663" y="4365625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4716463" y="44370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一共摆了</a:t>
            </a:r>
            <a:r>
              <a:rPr kumimoji="1"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>
            <a:off x="6732588" y="4437063"/>
            <a:ext cx="442912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7315200" y="443706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一共摆</a:t>
            </a:r>
            <a:r>
              <a:rPr kumimoji="1"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层</a:t>
            </a:r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2700338" y="2276475"/>
            <a:ext cx="533400" cy="5334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3060700" y="2276475"/>
            <a:ext cx="533400" cy="5334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16442" name="Group 58"/>
          <p:cNvGrpSpPr/>
          <p:nvPr/>
        </p:nvGrpSpPr>
        <p:grpSpPr bwMode="auto">
          <a:xfrm>
            <a:off x="1116013" y="2420938"/>
            <a:ext cx="2333625" cy="533400"/>
            <a:chOff x="3334" y="1797"/>
            <a:chExt cx="1470" cy="336"/>
          </a:xfrm>
        </p:grpSpPr>
        <p:sp>
          <p:nvSpPr>
            <p:cNvPr id="16436" name="AutoShape 52"/>
            <p:cNvSpPr>
              <a:spLocks noChangeArrowheads="1"/>
            </p:cNvSpPr>
            <p:nvPr/>
          </p:nvSpPr>
          <p:spPr bwMode="auto">
            <a:xfrm>
              <a:off x="3334" y="179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37" name="AutoShape 53"/>
            <p:cNvSpPr>
              <a:spLocks noChangeArrowheads="1"/>
            </p:cNvSpPr>
            <p:nvPr/>
          </p:nvSpPr>
          <p:spPr bwMode="auto">
            <a:xfrm>
              <a:off x="3560" y="179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38" name="AutoShape 54"/>
            <p:cNvSpPr>
              <a:spLocks noChangeArrowheads="1"/>
            </p:cNvSpPr>
            <p:nvPr/>
          </p:nvSpPr>
          <p:spPr bwMode="auto">
            <a:xfrm>
              <a:off x="3787" y="179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39" name="AutoShape 55"/>
            <p:cNvSpPr>
              <a:spLocks noChangeArrowheads="1"/>
            </p:cNvSpPr>
            <p:nvPr/>
          </p:nvSpPr>
          <p:spPr bwMode="auto">
            <a:xfrm>
              <a:off x="4014" y="179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40" name="AutoShape 56"/>
            <p:cNvSpPr>
              <a:spLocks noChangeArrowheads="1"/>
            </p:cNvSpPr>
            <p:nvPr/>
          </p:nvSpPr>
          <p:spPr bwMode="auto">
            <a:xfrm>
              <a:off x="4241" y="179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41" name="AutoShape 57"/>
            <p:cNvSpPr>
              <a:spLocks noChangeArrowheads="1"/>
            </p:cNvSpPr>
            <p:nvPr/>
          </p:nvSpPr>
          <p:spPr bwMode="auto">
            <a:xfrm>
              <a:off x="4468" y="179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6457" name="Group 73"/>
          <p:cNvGrpSpPr/>
          <p:nvPr/>
        </p:nvGrpSpPr>
        <p:grpSpPr bwMode="auto">
          <a:xfrm>
            <a:off x="1116013" y="1917700"/>
            <a:ext cx="2478087" cy="677863"/>
            <a:chOff x="3061" y="1071"/>
            <a:chExt cx="1561" cy="427"/>
          </a:xfrm>
        </p:grpSpPr>
        <p:sp>
          <p:nvSpPr>
            <p:cNvPr id="16444" name="AutoShape 60"/>
            <p:cNvSpPr>
              <a:spLocks noChangeArrowheads="1"/>
            </p:cNvSpPr>
            <p:nvPr/>
          </p:nvSpPr>
          <p:spPr bwMode="auto">
            <a:xfrm>
              <a:off x="3152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45" name="AutoShape 61"/>
            <p:cNvSpPr>
              <a:spLocks noChangeArrowheads="1"/>
            </p:cNvSpPr>
            <p:nvPr/>
          </p:nvSpPr>
          <p:spPr bwMode="auto">
            <a:xfrm>
              <a:off x="3378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46" name="AutoShape 62"/>
            <p:cNvSpPr>
              <a:spLocks noChangeArrowheads="1"/>
            </p:cNvSpPr>
            <p:nvPr/>
          </p:nvSpPr>
          <p:spPr bwMode="auto">
            <a:xfrm>
              <a:off x="3605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47" name="AutoShape 63"/>
            <p:cNvSpPr>
              <a:spLocks noChangeArrowheads="1"/>
            </p:cNvSpPr>
            <p:nvPr/>
          </p:nvSpPr>
          <p:spPr bwMode="auto">
            <a:xfrm>
              <a:off x="3832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48" name="AutoShape 64"/>
            <p:cNvSpPr>
              <a:spLocks noChangeArrowheads="1"/>
            </p:cNvSpPr>
            <p:nvPr/>
          </p:nvSpPr>
          <p:spPr bwMode="auto">
            <a:xfrm>
              <a:off x="4059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49" name="AutoShape 65"/>
            <p:cNvSpPr>
              <a:spLocks noChangeArrowheads="1"/>
            </p:cNvSpPr>
            <p:nvPr/>
          </p:nvSpPr>
          <p:spPr bwMode="auto">
            <a:xfrm>
              <a:off x="4286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6450" name="Group 66"/>
            <p:cNvGrpSpPr/>
            <p:nvPr/>
          </p:nvGrpSpPr>
          <p:grpSpPr bwMode="auto">
            <a:xfrm>
              <a:off x="3061" y="1162"/>
              <a:ext cx="1470" cy="336"/>
              <a:chOff x="3334" y="1797"/>
              <a:chExt cx="1470" cy="336"/>
            </a:xfrm>
          </p:grpSpPr>
          <p:sp>
            <p:nvSpPr>
              <p:cNvPr id="16451" name="AutoShape 67"/>
              <p:cNvSpPr>
                <a:spLocks noChangeArrowheads="1"/>
              </p:cNvSpPr>
              <p:nvPr/>
            </p:nvSpPr>
            <p:spPr bwMode="auto">
              <a:xfrm>
                <a:off x="3334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52" name="AutoShape 68"/>
              <p:cNvSpPr>
                <a:spLocks noChangeArrowheads="1"/>
              </p:cNvSpPr>
              <p:nvPr/>
            </p:nvSpPr>
            <p:spPr bwMode="auto">
              <a:xfrm>
                <a:off x="3560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53" name="AutoShape 69"/>
              <p:cNvSpPr>
                <a:spLocks noChangeArrowheads="1"/>
              </p:cNvSpPr>
              <p:nvPr/>
            </p:nvSpPr>
            <p:spPr bwMode="auto">
              <a:xfrm>
                <a:off x="3787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54" name="AutoShape 70"/>
              <p:cNvSpPr>
                <a:spLocks noChangeArrowheads="1"/>
              </p:cNvSpPr>
              <p:nvPr/>
            </p:nvSpPr>
            <p:spPr bwMode="auto">
              <a:xfrm>
                <a:off x="4014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55" name="AutoShape 71"/>
              <p:cNvSpPr>
                <a:spLocks noChangeArrowheads="1"/>
              </p:cNvSpPr>
              <p:nvPr/>
            </p:nvSpPr>
            <p:spPr bwMode="auto">
              <a:xfrm>
                <a:off x="4241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56" name="AutoShape 72"/>
              <p:cNvSpPr>
                <a:spLocks noChangeArrowheads="1"/>
              </p:cNvSpPr>
              <p:nvPr/>
            </p:nvSpPr>
            <p:spPr bwMode="auto">
              <a:xfrm>
                <a:off x="4468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6458" name="Group 74"/>
          <p:cNvGrpSpPr/>
          <p:nvPr/>
        </p:nvGrpSpPr>
        <p:grpSpPr bwMode="auto">
          <a:xfrm>
            <a:off x="1116013" y="1557338"/>
            <a:ext cx="2478087" cy="677862"/>
            <a:chOff x="3061" y="1071"/>
            <a:chExt cx="1561" cy="427"/>
          </a:xfrm>
        </p:grpSpPr>
        <p:sp>
          <p:nvSpPr>
            <p:cNvPr id="16459" name="AutoShape 75"/>
            <p:cNvSpPr>
              <a:spLocks noChangeArrowheads="1"/>
            </p:cNvSpPr>
            <p:nvPr/>
          </p:nvSpPr>
          <p:spPr bwMode="auto">
            <a:xfrm>
              <a:off x="3152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60" name="AutoShape 76"/>
            <p:cNvSpPr>
              <a:spLocks noChangeArrowheads="1"/>
            </p:cNvSpPr>
            <p:nvPr/>
          </p:nvSpPr>
          <p:spPr bwMode="auto">
            <a:xfrm>
              <a:off x="3378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61" name="AutoShape 77"/>
            <p:cNvSpPr>
              <a:spLocks noChangeArrowheads="1"/>
            </p:cNvSpPr>
            <p:nvPr/>
          </p:nvSpPr>
          <p:spPr bwMode="auto">
            <a:xfrm>
              <a:off x="3605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62" name="AutoShape 78"/>
            <p:cNvSpPr>
              <a:spLocks noChangeArrowheads="1"/>
            </p:cNvSpPr>
            <p:nvPr/>
          </p:nvSpPr>
          <p:spPr bwMode="auto">
            <a:xfrm>
              <a:off x="3832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63" name="AutoShape 79"/>
            <p:cNvSpPr>
              <a:spLocks noChangeArrowheads="1"/>
            </p:cNvSpPr>
            <p:nvPr/>
          </p:nvSpPr>
          <p:spPr bwMode="auto">
            <a:xfrm>
              <a:off x="4059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64" name="AutoShape 80"/>
            <p:cNvSpPr>
              <a:spLocks noChangeArrowheads="1"/>
            </p:cNvSpPr>
            <p:nvPr/>
          </p:nvSpPr>
          <p:spPr bwMode="auto">
            <a:xfrm>
              <a:off x="4286" y="1071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6465" name="Group 81"/>
            <p:cNvGrpSpPr/>
            <p:nvPr/>
          </p:nvGrpSpPr>
          <p:grpSpPr bwMode="auto">
            <a:xfrm>
              <a:off x="3061" y="1162"/>
              <a:ext cx="1470" cy="336"/>
              <a:chOff x="3334" y="1797"/>
              <a:chExt cx="1470" cy="336"/>
            </a:xfrm>
          </p:grpSpPr>
          <p:sp>
            <p:nvSpPr>
              <p:cNvPr id="16466" name="AutoShape 82"/>
              <p:cNvSpPr>
                <a:spLocks noChangeArrowheads="1"/>
              </p:cNvSpPr>
              <p:nvPr/>
            </p:nvSpPr>
            <p:spPr bwMode="auto">
              <a:xfrm>
                <a:off x="3334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67" name="AutoShape 83"/>
              <p:cNvSpPr>
                <a:spLocks noChangeArrowheads="1"/>
              </p:cNvSpPr>
              <p:nvPr/>
            </p:nvSpPr>
            <p:spPr bwMode="auto">
              <a:xfrm>
                <a:off x="3560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68" name="AutoShape 84"/>
              <p:cNvSpPr>
                <a:spLocks noChangeArrowheads="1"/>
              </p:cNvSpPr>
              <p:nvPr/>
            </p:nvSpPr>
            <p:spPr bwMode="auto">
              <a:xfrm>
                <a:off x="3787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69" name="AutoShape 85"/>
              <p:cNvSpPr>
                <a:spLocks noChangeArrowheads="1"/>
              </p:cNvSpPr>
              <p:nvPr/>
            </p:nvSpPr>
            <p:spPr bwMode="auto">
              <a:xfrm>
                <a:off x="4014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70" name="AutoShape 86"/>
              <p:cNvSpPr>
                <a:spLocks noChangeArrowheads="1"/>
              </p:cNvSpPr>
              <p:nvPr/>
            </p:nvSpPr>
            <p:spPr bwMode="auto">
              <a:xfrm>
                <a:off x="4241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471" name="AutoShape 87"/>
              <p:cNvSpPr>
                <a:spLocks noChangeArrowheads="1"/>
              </p:cNvSpPr>
              <p:nvPr/>
            </p:nvSpPr>
            <p:spPr bwMode="auto">
              <a:xfrm>
                <a:off x="4468" y="1797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1476375" y="5516563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     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2       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3     =            36</a:t>
            </a: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250825" y="333375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方法二：用小正方体摆一摆。</a:t>
            </a:r>
          </a:p>
        </p:txBody>
      </p:sp>
      <p:pic>
        <p:nvPicPr>
          <p:cNvPr id="16478" name="Picture 94" descr="6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8950" y="0"/>
            <a:ext cx="23050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80" name="Group 96"/>
          <p:cNvGrpSpPr/>
          <p:nvPr/>
        </p:nvGrpSpPr>
        <p:grpSpPr bwMode="auto">
          <a:xfrm>
            <a:off x="3779838" y="260350"/>
            <a:ext cx="3122612" cy="1009650"/>
            <a:chOff x="2381" y="164"/>
            <a:chExt cx="1967" cy="636"/>
          </a:xfrm>
        </p:grpSpPr>
        <p:pic>
          <p:nvPicPr>
            <p:cNvPr id="16476" name="Picture 92" descr="也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1" y="164"/>
              <a:ext cx="1967" cy="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79" name="Rectangle 95"/>
            <p:cNvSpPr>
              <a:spLocks noChangeArrowheads="1"/>
            </p:cNvSpPr>
            <p:nvPr/>
          </p:nvSpPr>
          <p:spPr bwMode="auto">
            <a:xfrm>
              <a:off x="2472" y="210"/>
              <a:ext cx="680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6" grpId="0" animBg="1"/>
      <p:bldP spid="16397" grpId="0" animBg="1"/>
      <p:bldP spid="16398" grpId="0" animBg="1"/>
      <p:bldP spid="16411" grpId="0"/>
      <p:bldP spid="16412" grpId="0"/>
      <p:bldP spid="16414" grpId="0" animBg="1"/>
      <p:bldP spid="16415" grpId="0"/>
      <p:bldP spid="16420" grpId="0"/>
      <p:bldP spid="16422" grpId="0"/>
      <p:bldP spid="16423" grpId="0"/>
      <p:bldP spid="16424" grpId="0" animBg="1"/>
      <p:bldP spid="16425" grpId="0"/>
      <p:bldP spid="16426" grpId="0" animBg="1"/>
      <p:bldP spid="16427" grpId="0"/>
      <p:bldP spid="16428" grpId="0" animBg="1"/>
      <p:bldP spid="16429" grpId="0" animBg="1"/>
      <p:bldP spid="164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个排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6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0"/>
            <a:ext cx="233997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258888" y="4724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长方体的体积正好等于它的长、宽、高的乘积</a:t>
            </a:r>
            <a:r>
              <a:rPr kumimoji="1" lang="en-US" altLang="zh-CN" sz="24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.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47813" y="5300663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即</a:t>
            </a:r>
            <a:r>
              <a:rPr kumimoji="1" lang="en-US" altLang="zh-CN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:</a:t>
            </a:r>
            <a:r>
              <a:rPr kumimoji="1" lang="zh-CN" altLang="en-US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长方体的体积</a:t>
            </a:r>
            <a:r>
              <a:rPr kumimoji="1" lang="en-US" altLang="zh-CN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=</a:t>
            </a:r>
            <a:r>
              <a:rPr kumimoji="1" lang="zh-CN" altLang="en-US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长</a:t>
            </a:r>
            <a:r>
              <a:rPr kumimoji="1" lang="en-US" altLang="zh-CN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宽</a:t>
            </a:r>
            <a:r>
              <a:rPr kumimoji="1" lang="en-US" altLang="zh-CN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高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356100" y="5876925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4000" b="1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V=abh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3" grpId="0"/>
      <p:bldP spid="655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8064500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690688" y="119697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682625" y="206057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898525" y="19891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1619250" y="1773238"/>
            <a:ext cx="503238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 rot="-2088802">
            <a:off x="1906588" y="177323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1619250" y="1196975"/>
            <a:ext cx="0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1042988" y="4365625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正方体的体积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=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棱长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棱长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棱长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684213" y="3141663"/>
            <a:ext cx="7777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因为正方体是长、宽、高都相等的长方体</a:t>
            </a:r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2843213" y="5229225"/>
            <a:ext cx="44719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5400" b="1" dirty="0">
                <a:solidFill>
                  <a:srgbClr val="FF0000"/>
                </a:solidFill>
                <a:latin typeface="楷体_GB2312" pitchFamily="49" charset="-122"/>
              </a:rPr>
              <a:t>V=</a:t>
            </a:r>
            <a:r>
              <a:rPr kumimoji="1" lang="en-US" altLang="zh-CN" sz="5400" b="1" dirty="0" err="1">
                <a:solidFill>
                  <a:srgbClr val="FF0000"/>
                </a:solidFill>
                <a:latin typeface="楷体_GB2312" pitchFamily="49" charset="-122"/>
              </a:rPr>
              <a:t>a</a:t>
            </a:r>
            <a:r>
              <a:rPr kumimoji="1" lang="en-US" altLang="zh-CN" sz="5400" b="1" dirty="0" err="1">
                <a:solidFill>
                  <a:srgbClr val="FF0000"/>
                </a:solidFill>
                <a:latin typeface="Dotum"/>
              </a:rPr>
              <a:t>·</a:t>
            </a:r>
            <a:r>
              <a:rPr kumimoji="1" lang="en-US" altLang="zh-CN" sz="5400" b="1" dirty="0" err="1">
                <a:solidFill>
                  <a:srgbClr val="FF0000"/>
                </a:solidFill>
                <a:latin typeface="楷体_GB2312" pitchFamily="49" charset="-122"/>
              </a:rPr>
              <a:t>a</a:t>
            </a:r>
            <a:r>
              <a:rPr kumimoji="1" lang="en-US" altLang="zh-CN" sz="5400" b="1" dirty="0" err="1">
                <a:solidFill>
                  <a:srgbClr val="FF0000"/>
                </a:solidFill>
                <a:latin typeface="Dotum"/>
              </a:rPr>
              <a:t>·</a:t>
            </a:r>
            <a:r>
              <a:rPr kumimoji="1" lang="en-US" altLang="zh-CN" sz="5400" b="1" dirty="0" err="1">
                <a:solidFill>
                  <a:srgbClr val="FF0000"/>
                </a:solidFill>
                <a:latin typeface="楷体_GB2312" pitchFamily="49" charset="-122"/>
              </a:rPr>
              <a:t>a</a:t>
            </a:r>
            <a:r>
              <a:rPr kumimoji="1" lang="en-US" altLang="zh-CN" sz="5400" b="1" dirty="0">
                <a:solidFill>
                  <a:srgbClr val="FF0000"/>
                </a:solidFill>
                <a:latin typeface="楷体_GB2312" pitchFamily="49" charset="-122"/>
              </a:rPr>
              <a:t>=a</a:t>
            </a:r>
            <a:r>
              <a:rPr kumimoji="1" lang="en-US" altLang="zh-CN" sz="5400" b="1" dirty="0">
                <a:solidFill>
                  <a:srgbClr val="FF0000"/>
                </a:solidFill>
                <a:latin typeface="Dotum"/>
              </a:rPr>
              <a:t>³</a:t>
            </a:r>
            <a:endParaRPr kumimoji="1" lang="en-US" altLang="zh-CN" sz="5400" b="1" dirty="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3419475" y="476250"/>
            <a:ext cx="5040313" cy="2160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  <p:bldP spid="66578" grpId="0" animBg="1"/>
      <p:bldP spid="66579" grpId="0"/>
      <p:bldP spid="66582" grpId="0" animBg="1"/>
      <p:bldP spid="66583" grpId="0"/>
      <p:bldP spid="66584" grpId="0" animBg="1"/>
      <p:bldP spid="66587" grpId="0"/>
      <p:bldP spid="66588" grpId="0" autoUpdateAnimBg="0"/>
      <p:bldP spid="66589" grpId="0"/>
      <p:bldP spid="665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a的立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084763"/>
            <a:ext cx="8316912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公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835342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乘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60350"/>
            <a:ext cx="442753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发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43211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可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31686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652963"/>
            <a:ext cx="2016125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971550" y="260350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算一算箱子的体积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619250" y="908050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长方体的体积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=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长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宽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高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331913" y="371633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正方体的体积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=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棱长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棱长</a:t>
            </a:r>
            <a:r>
              <a:rPr kumimoji="1" lang="en-US" altLang="zh-CN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×</a:t>
            </a:r>
            <a:r>
              <a:rPr kumimoji="1" lang="zh-CN" altLang="en-US" sz="3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棱长</a:t>
            </a:r>
          </a:p>
        </p:txBody>
      </p:sp>
      <p:pic>
        <p:nvPicPr>
          <p:cNvPr id="74762" name="Picture 10" descr="75GU3}MB$A7}OSP(]3CSV0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581525"/>
            <a:ext cx="48260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DGW29SG3]~NHVU6WE(0)0Y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628775"/>
            <a:ext cx="5256213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6804025" y="256540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42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227763" y="5300663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0" grpId="0"/>
      <p:bldP spid="74761" grpId="0"/>
      <p:bldP spid="74764" grpId="0"/>
      <p:bldP spid="747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4429125" y="3357563"/>
            <a:ext cx="3024188" cy="792162"/>
          </a:xfrm>
          <a:prstGeom prst="parallelogram">
            <a:avLst>
              <a:gd name="adj" fmla="val 1065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CC"/>
                </a:solidFill>
              </a:rPr>
              <a:t>底面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8313" y="2565400"/>
            <a:ext cx="3240087" cy="430213"/>
          </a:xfrm>
          <a:prstGeom prst="parallelogram">
            <a:avLst>
              <a:gd name="adj" fmla="val 1281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3333CC"/>
                </a:solidFill>
              </a:rPr>
              <a:t>底面</a:t>
            </a:r>
          </a:p>
        </p:txBody>
      </p:sp>
      <p:grpSp>
        <p:nvGrpSpPr>
          <p:cNvPr id="26630" name="Group 6"/>
          <p:cNvGrpSpPr/>
          <p:nvPr/>
        </p:nvGrpSpPr>
        <p:grpSpPr bwMode="auto">
          <a:xfrm>
            <a:off x="468313" y="1484313"/>
            <a:ext cx="3200400" cy="1524000"/>
            <a:chOff x="3120" y="816"/>
            <a:chExt cx="2016" cy="960"/>
          </a:xfrm>
        </p:grpSpPr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3120" y="816"/>
              <a:ext cx="2016" cy="960"/>
            </a:xfrm>
            <a:prstGeom prst="cube">
              <a:avLst>
                <a:gd name="adj" fmla="val 31458"/>
              </a:avLst>
            </a:prstGeom>
            <a:noFill/>
            <a:ln w="28575">
              <a:solidFill>
                <a:srgbClr val="008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3424" y="845"/>
              <a:ext cx="0" cy="624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3408" y="1488"/>
              <a:ext cx="1728" cy="0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3120" y="1488"/>
              <a:ext cx="288" cy="288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6635" name="Group 11"/>
          <p:cNvGrpSpPr/>
          <p:nvPr/>
        </p:nvGrpSpPr>
        <p:grpSpPr bwMode="auto">
          <a:xfrm>
            <a:off x="4500563" y="1125538"/>
            <a:ext cx="3013075" cy="2998787"/>
            <a:chOff x="2290" y="981"/>
            <a:chExt cx="1898" cy="1889"/>
          </a:xfrm>
        </p:grpSpPr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2290" y="981"/>
              <a:ext cx="1889" cy="1889"/>
            </a:xfrm>
            <a:prstGeom prst="cube">
              <a:avLst>
                <a:gd name="adj" fmla="val 26593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>
                      <a:alpha val="67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6637" name="Group 13"/>
            <p:cNvGrpSpPr/>
            <p:nvPr/>
          </p:nvGrpSpPr>
          <p:grpSpPr bwMode="auto">
            <a:xfrm>
              <a:off x="2290" y="981"/>
              <a:ext cx="1898" cy="1889"/>
              <a:chOff x="2790" y="1661"/>
              <a:chExt cx="1898" cy="1889"/>
            </a:xfrm>
          </p:grpSpPr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>
                <a:off x="3288" y="1661"/>
                <a:ext cx="0" cy="144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 flipH="1">
                <a:off x="3243" y="3048"/>
                <a:ext cx="1445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 flipH="1">
                <a:off x="2790" y="3052"/>
                <a:ext cx="498" cy="498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68313" y="476250"/>
            <a:ext cx="8064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000000"/>
                </a:solidFill>
                <a:ea typeface="宋体" panose="02010600030101010101" pitchFamily="2" charset="-122"/>
              </a:rPr>
              <a:t>     </a:t>
            </a:r>
            <a:r>
              <a:rPr lang="zh-CN" altLang="en-US" sz="3000" b="1" dirty="0">
                <a:solidFill>
                  <a:srgbClr val="0000FF"/>
                </a:solidFill>
                <a:ea typeface="宋体" panose="02010600030101010101" pitchFamily="2" charset="-122"/>
              </a:rPr>
              <a:t>长方体和正方体，底面的面积叫做</a:t>
            </a:r>
            <a:r>
              <a:rPr lang="zh-CN" altLang="en-US" sz="3000" b="1" dirty="0">
                <a:solidFill>
                  <a:srgbClr val="FF0000"/>
                </a:solidFill>
                <a:ea typeface="宋体" panose="02010600030101010101" pitchFamily="2" charset="-122"/>
              </a:rPr>
              <a:t>底面积</a:t>
            </a:r>
            <a:r>
              <a:rPr lang="zh-CN" altLang="en-US" sz="3000" b="1" dirty="0">
                <a:solidFill>
                  <a:srgbClr val="00000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9750" y="3789363"/>
            <a:ext cx="368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长方体的</a:t>
            </a:r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底面积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=_______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924300" y="5013325"/>
            <a:ext cx="453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正方体的</a:t>
            </a:r>
            <a:r>
              <a:rPr lang="zh-CN" altLang="en-US" sz="2400">
                <a:solidFill>
                  <a:srgbClr val="FF0000"/>
                </a:solidFill>
                <a:ea typeface="宋体" panose="02010600030101010101" pitchFamily="2" charset="-122"/>
              </a:rPr>
              <a:t>底面积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=____________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900113" y="5589588"/>
            <a:ext cx="7297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ea typeface="宋体" panose="02010600030101010101" pitchFamily="2" charset="-122"/>
              </a:rPr>
              <a:t>长方体（正方体）的体积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=_______________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716463" y="6156325"/>
            <a:ext cx="1439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0000"/>
                </a:solidFill>
                <a:ea typeface="宋体" panose="02010600030101010101" pitchFamily="2" charset="-122"/>
              </a:rPr>
              <a:t>V=Sh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2892425" y="3763963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长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宽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372225" y="4927600"/>
            <a:ext cx="171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棱长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棱长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68313" y="3284538"/>
            <a:ext cx="389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ea typeface="宋体" panose="02010600030101010101" pitchFamily="2" charset="-122"/>
              </a:rPr>
              <a:t>长方体的体积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</a:rPr>
              <a:t>=__________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557463" y="3260725"/>
            <a:ext cx="1716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3333CC"/>
                </a:solidFill>
                <a:ea typeface="宋体" panose="02010600030101010101" pitchFamily="2" charset="-122"/>
              </a:rPr>
              <a:t>长</a:t>
            </a:r>
            <a:r>
              <a:rPr lang="en-US" altLang="zh-CN" sz="2400" b="1">
                <a:solidFill>
                  <a:srgbClr val="3333CC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>
                <a:solidFill>
                  <a:srgbClr val="3333CC"/>
                </a:solidFill>
                <a:ea typeface="宋体" panose="02010600030101010101" pitchFamily="2" charset="-122"/>
              </a:rPr>
              <a:t>宽</a:t>
            </a:r>
            <a:r>
              <a:rPr lang="en-US" altLang="zh-CN" sz="2400" b="1">
                <a:solidFill>
                  <a:srgbClr val="3333CC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>
                <a:solidFill>
                  <a:srgbClr val="3333CC"/>
                </a:solidFill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2557463" y="3260725"/>
            <a:ext cx="110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3300"/>
                </a:solidFill>
                <a:ea typeface="宋体" panose="02010600030101010101" pitchFamily="2" charset="-122"/>
              </a:rPr>
              <a:t>长</a:t>
            </a:r>
            <a:r>
              <a:rPr lang="en-US" altLang="zh-CN" sz="2400" b="1" dirty="0">
                <a:solidFill>
                  <a:srgbClr val="FF3300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FF3300"/>
                </a:solidFill>
                <a:ea typeface="宋体" panose="02010600030101010101" pitchFamily="2" charset="-122"/>
              </a:rPr>
              <a:t>宽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995738" y="4495800"/>
            <a:ext cx="474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ea typeface="宋体" panose="02010600030101010101" pitchFamily="2" charset="-122"/>
              </a:rPr>
              <a:t>正方体的体积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</a:rPr>
              <a:t>=_______________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6184900" y="4448175"/>
            <a:ext cx="263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3333CC"/>
                </a:solidFill>
                <a:ea typeface="宋体" panose="02010600030101010101" pitchFamily="2" charset="-122"/>
              </a:rPr>
              <a:t>棱长</a:t>
            </a:r>
            <a:r>
              <a:rPr lang="en-US" altLang="zh-CN" sz="2400" b="1">
                <a:solidFill>
                  <a:srgbClr val="3333CC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>
                <a:solidFill>
                  <a:srgbClr val="3333CC"/>
                </a:solidFill>
                <a:ea typeface="宋体" panose="02010600030101010101" pitchFamily="2" charset="-122"/>
              </a:rPr>
              <a:t>棱长</a:t>
            </a:r>
            <a:r>
              <a:rPr lang="en-US" altLang="zh-CN" sz="2400" b="1">
                <a:solidFill>
                  <a:srgbClr val="3333CC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>
                <a:solidFill>
                  <a:srgbClr val="3333CC"/>
                </a:solidFill>
                <a:ea typeface="宋体" panose="02010600030101010101" pitchFamily="2" charset="-122"/>
              </a:rPr>
              <a:t>棱长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6156325" y="4448175"/>
            <a:ext cx="171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3300"/>
                </a:solidFill>
                <a:ea typeface="宋体" panose="02010600030101010101" pitchFamily="2" charset="-122"/>
              </a:rPr>
              <a:t>棱长</a:t>
            </a:r>
            <a:r>
              <a:rPr lang="en-US" altLang="zh-CN" sz="2400" b="1">
                <a:solidFill>
                  <a:srgbClr val="FF3300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2400" b="1">
                <a:solidFill>
                  <a:srgbClr val="FF3300"/>
                </a:solidFill>
                <a:ea typeface="宋体" panose="02010600030101010101" pitchFamily="2" charset="-122"/>
              </a:rPr>
              <a:t>棱长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5724525" y="5445125"/>
            <a:ext cx="2224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ea typeface="宋体" panose="02010600030101010101" pitchFamily="2" charset="-122"/>
              </a:rPr>
              <a:t>底面积</a:t>
            </a:r>
            <a:r>
              <a:rPr lang="en-US" altLang="zh-CN" sz="3200" b="1">
                <a:solidFill>
                  <a:srgbClr val="3333CC"/>
                </a:solidFill>
                <a:ea typeface="宋体" panose="02010600030101010101" pitchFamily="2" charset="-122"/>
              </a:rPr>
              <a:t>×</a:t>
            </a:r>
            <a:r>
              <a:rPr lang="zh-CN" altLang="en-US" sz="3200" b="1">
                <a:solidFill>
                  <a:srgbClr val="3333CC"/>
                </a:solidFill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1692275" y="29908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CC"/>
                </a:solidFill>
                <a:ea typeface="宋体" panose="02010600030101010101" pitchFamily="2" charset="-122"/>
              </a:rPr>
              <a:t>长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348038" y="2701925"/>
            <a:ext cx="414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CC"/>
                </a:solidFill>
                <a:ea typeface="宋体" panose="02010600030101010101" pitchFamily="2" charset="-122"/>
              </a:rPr>
              <a:t>宽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2843213" y="2205038"/>
            <a:ext cx="414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CC"/>
                </a:solidFill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5151438" y="4078288"/>
            <a:ext cx="64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CC"/>
                </a:solidFill>
                <a:ea typeface="宋体" panose="02010600030101010101" pitchFamily="2" charset="-122"/>
              </a:rPr>
              <a:t>棱长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948488" y="3646488"/>
            <a:ext cx="644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CC"/>
                </a:solidFill>
                <a:ea typeface="宋体" panose="02010600030101010101" pitchFamily="2" charset="-122"/>
              </a:rPr>
              <a:t>棱长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084888" y="2565400"/>
            <a:ext cx="64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333CC"/>
                </a:solidFill>
                <a:ea typeface="宋体" panose="02010600030101010101" pitchFamily="2" charset="-122"/>
              </a:rPr>
              <a:t>棱长</a:t>
            </a:r>
          </a:p>
        </p:txBody>
      </p:sp>
      <p:pic>
        <p:nvPicPr>
          <p:cNvPr id="26661" name="Picture 37" descr="底面积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39243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autoUpdateAnimBg="0"/>
      <p:bldP spid="26628" grpId="0" animBg="1" autoUpdateAnimBg="0"/>
      <p:bldP spid="26641" grpId="0" autoUpdateAnimBg="0"/>
      <p:bldP spid="26642" grpId="0" autoUpdateAnimBg="0"/>
      <p:bldP spid="26643" grpId="0" autoUpdateAnimBg="0"/>
      <p:bldP spid="26644" grpId="0" autoUpdateAnimBg="0"/>
      <p:bldP spid="26645" grpId="0" autoUpdateAnimBg="0"/>
      <p:bldP spid="26646" grpId="0" autoUpdateAnimBg="0"/>
      <p:bldP spid="26647" grpId="0" autoUpdateAnimBg="0"/>
      <p:bldP spid="26648" grpId="0" autoUpdateAnimBg="0"/>
      <p:bldP spid="26649" grpId="0" autoUpdateAnimBg="0"/>
      <p:bldP spid="26650" grpId="0" autoUpdateAnimBg="0"/>
      <p:bldP spid="26651" grpId="0" autoUpdateAnimBg="0"/>
      <p:bldP spid="26652" grpId="0" autoUpdateAnimBg="0"/>
      <p:bldP spid="26653" grpId="0" autoUpdateAnimBg="0"/>
      <p:bldP spid="26654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2012版中考一轮复习化学精品课件（含2011中考真题）第15课时粒子构成物质（19pp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版中考一轮复习化学精品课件（含2011中考真题）第15课时粒子构成物质（19ppt)">
      <a:majorFont>
        <a:latin typeface="Arial"/>
        <a:ea typeface="黑体"/>
        <a:cs typeface="宋体"/>
      </a:majorFont>
      <a:minorFont>
        <a:latin typeface="Arial"/>
        <a:ea typeface="楷体_GB2312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版中考一轮复习化学精品课件（含2011中考真题）第15课时粒子构成物质（19pp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版中考一轮复习化学精品课件（含2011中考真题）第15课时粒子构成物质（19pp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全屏显示(4:3)</PresentationFormat>
  <Paragraphs>111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Dotum</vt:lpstr>
      <vt:lpstr>仿宋_GB2312</vt:lpstr>
      <vt:lpstr>汉仪中宋简</vt:lpstr>
      <vt:lpstr>黑体</vt:lpstr>
      <vt:lpstr>华康海报体W12(P)</vt:lpstr>
      <vt:lpstr>华文彩云</vt:lpstr>
      <vt:lpstr>华文新魏</vt:lpstr>
      <vt:lpstr>经典特黑简</vt:lpstr>
      <vt:lpstr>楷体_GB2312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2017-08-13T02:57:00Z</dcterms:created>
  <dcterms:modified xsi:type="dcterms:W3CDTF">2023-01-16T15:22:29Z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153A14B7144640F8AE0AAAC6B09E304C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