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73" r:id="rId5"/>
    <p:sldId id="274" r:id="rId6"/>
    <p:sldId id="265" r:id="rId7"/>
    <p:sldId id="275" r:id="rId8"/>
    <p:sldId id="266" r:id="rId9"/>
    <p:sldId id="267" r:id="rId10"/>
    <p:sldId id="276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0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FF6C0AD-CB59-4A99-8CE3-391839EFCB5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102A23B-663B-450E-8B31-B5E73C64AE8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062EF32-D515-4F1A-B16B-34C6401FC81A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EA301E3-CFCF-4E87-A026-CBD373BFE96B}" type="slidenum">
              <a:rPr lang="zh-CN" altLang="en-US" smtClean="0"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37EB9BD-50F1-4367-ACAB-DD22355118EC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74F4446-3289-4561-9A01-5CB5A4EBF17D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E0EEF98-03A6-4C06-A3F2-E9D85D02A6F9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2E7F82E-3B60-42FE-B139-6853A0028B2F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39C73D7-6C6B-471F-B950-E917D5B6C891}" type="slidenum">
              <a:rPr lang="zh-CN" altLang="en-US" smtClean="0"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55BD43A-C992-48FD-8D6B-558A88055D96}" type="slidenum">
              <a:rPr lang="zh-CN" altLang="en-US" smtClean="0"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27B7BA4-6AA5-4D8E-8489-C3D4A15D842E}" type="slidenum">
              <a:rPr lang="zh-CN" altLang="en-US" smtClean="0"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E882D72-EA92-4D09-8161-D8A1BF1867AA}" type="slidenum">
              <a:rPr lang="zh-CN" altLang="en-US" smtClean="0"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553789-DFE4-4BF0-8629-C78653CA0B2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8DEBB-F255-4D98-AECC-21870B62A1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B1336-02FF-41D6-9B6E-404DBFAB9B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36270-0464-4DAA-99BB-03F43929C7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56EA6-DC23-4BEE-BFC2-5E265BA42F2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7DABF-14D5-4869-B4B6-2FB9D41D6B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BEE9BF-E7F9-4348-B9F5-BF30CD8EB75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AF98F-C246-4D08-A5F0-6434456F23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23AEE-142B-4FC1-BBF5-F45684EBCF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63F6B-8743-450B-9B90-136DB897621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1DF15-3914-4959-A2BD-87D7F73AB9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5BB04-58EC-47E7-AF91-761B17A1BD5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D008B-C489-4450-9521-039D9C4D8C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94065E-149E-4510-AC9E-82E08C001F9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64A0-3815-4F61-861B-6B5AE65D45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FC7B8-AE13-488B-919E-E8406143198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FA27D-CE3F-4789-9382-1D2145E70B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3408EC-7CBD-4DAF-B587-29ED9CDCA61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9787C-A9C4-4074-86D4-5858FFC844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577748-17A4-44F1-ACF1-622EE3FE10A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D59C8-B14A-4EC7-85F0-BC82AA20D1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D6914CE-F986-47FB-8442-B9FBF3E0CBA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EE2B895-1093-439E-AC81-8C405A491F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458199" y="1052783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冀教版小学数学五年级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764338" y="2406115"/>
            <a:ext cx="77454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组合图形面积</a:t>
            </a:r>
          </a:p>
        </p:txBody>
      </p:sp>
      <p:sp>
        <p:nvSpPr>
          <p:cNvPr id="5" name="矩形 4"/>
          <p:cNvSpPr/>
          <p:nvPr/>
        </p:nvSpPr>
        <p:spPr>
          <a:xfrm>
            <a:off x="2753821" y="546661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1263650"/>
            <a:ext cx="259238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285750" y="787400"/>
            <a:ext cx="8643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  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一块稻田，中间有一条水渠通过。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395288" y="3132138"/>
            <a:ext cx="86439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）如果没平方米稻田产水稻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1.2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千克，那么这块稻田共产水稻多少千克？</a:t>
            </a:r>
          </a:p>
        </p:txBody>
      </p:sp>
      <p:sp>
        <p:nvSpPr>
          <p:cNvPr id="15" name="TextBox 8"/>
          <p:cNvSpPr>
            <a:spLocks noChangeArrowheads="1"/>
          </p:cNvSpPr>
          <p:nvPr/>
        </p:nvSpPr>
        <p:spPr bwMode="auto">
          <a:xfrm>
            <a:off x="1227138" y="4429125"/>
            <a:ext cx="7416800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934.5×1.2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1121.4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（千克）</a:t>
            </a:r>
          </a:p>
        </p:txBody>
      </p:sp>
      <p:sp>
        <p:nvSpPr>
          <p:cNvPr id="16" name="TextBox 8"/>
          <p:cNvSpPr>
            <a:spLocks noChangeArrowheads="1"/>
          </p:cNvSpPr>
          <p:nvPr/>
        </p:nvSpPr>
        <p:spPr bwMode="auto">
          <a:xfrm>
            <a:off x="652463" y="5300663"/>
            <a:ext cx="7777162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答：这块稻田共产水稻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1121.4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千克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。 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2971800" y="476672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395536" y="1348915"/>
            <a:ext cx="8553450" cy="5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经历尝试计算组合图形面积、交流不同计算方法的过程。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能运用学过的面积公式计算组合图形面积，体验算法的多样化。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能够探索出计算组合图形面积的有效方法，并试图寻找其它方法，获得运用数学知识解决问题的成功体验。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098" name="Text Box 14"/>
          <p:cNvSpPr txBox="1">
            <a:spLocks noChangeArrowheads="1"/>
          </p:cNvSpPr>
          <p:nvPr/>
        </p:nvSpPr>
        <p:spPr bwMode="auto">
          <a:xfrm>
            <a:off x="742950" y="827088"/>
            <a:ext cx="81153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临街处要建一座拐角楼房（地基如图），求地基的面积。（单位：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m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en-US" altLang="zh-CN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908050"/>
            <a:ext cx="542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 bwMode="auto">
          <a:xfrm>
            <a:off x="4859338" y="3948113"/>
            <a:ext cx="29527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 bwMode="auto">
          <a:xfrm>
            <a:off x="4859338" y="2147888"/>
            <a:ext cx="8651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 bwMode="auto">
          <a:xfrm>
            <a:off x="5724525" y="3106738"/>
            <a:ext cx="20875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 bwMode="auto">
          <a:xfrm>
            <a:off x="4859338" y="2147888"/>
            <a:ext cx="0" cy="18002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 bwMode="auto">
          <a:xfrm>
            <a:off x="5724525" y="2159000"/>
            <a:ext cx="0" cy="9366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 bwMode="auto">
          <a:xfrm>
            <a:off x="7812088" y="3095625"/>
            <a:ext cx="0" cy="8524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07" name="TextBox 8"/>
          <p:cNvSpPr>
            <a:spLocks noChangeArrowheads="1"/>
          </p:cNvSpPr>
          <p:nvPr/>
        </p:nvSpPr>
        <p:spPr bwMode="auto">
          <a:xfrm>
            <a:off x="4960938" y="1703388"/>
            <a:ext cx="825500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18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4108" name="TextBox 8"/>
          <p:cNvSpPr>
            <a:spLocks noChangeArrowheads="1"/>
          </p:cNvSpPr>
          <p:nvPr/>
        </p:nvSpPr>
        <p:spPr bwMode="auto">
          <a:xfrm>
            <a:off x="4283075" y="2868613"/>
            <a:ext cx="1296988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40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4109" name="TextBox 8"/>
          <p:cNvSpPr>
            <a:spLocks noChangeArrowheads="1"/>
          </p:cNvSpPr>
          <p:nvPr/>
        </p:nvSpPr>
        <p:spPr bwMode="auto">
          <a:xfrm>
            <a:off x="7812088" y="3314700"/>
            <a:ext cx="1296987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18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4110" name="TextBox 8"/>
          <p:cNvSpPr>
            <a:spLocks noChangeArrowheads="1"/>
          </p:cNvSpPr>
          <p:nvPr/>
        </p:nvSpPr>
        <p:spPr bwMode="auto">
          <a:xfrm>
            <a:off x="5867400" y="3948113"/>
            <a:ext cx="1296988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60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883150" y="2178050"/>
            <a:ext cx="841375" cy="1766888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7" name="直接连接符 26"/>
          <p:cNvCxnSpPr/>
          <p:nvPr/>
        </p:nvCxnSpPr>
        <p:spPr bwMode="auto">
          <a:xfrm>
            <a:off x="5724525" y="3155950"/>
            <a:ext cx="0" cy="720725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" name="组合 58"/>
          <p:cNvGrpSpPr/>
          <p:nvPr/>
        </p:nvGrpSpPr>
        <p:grpSpPr bwMode="auto">
          <a:xfrm>
            <a:off x="250825" y="2276475"/>
            <a:ext cx="3960813" cy="1704975"/>
            <a:chOff x="1115605" y="2780928"/>
            <a:chExt cx="3959237" cy="1704975"/>
          </a:xfrm>
        </p:grpSpPr>
        <p:pic>
          <p:nvPicPr>
            <p:cNvPr id="4119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15605" y="2780928"/>
              <a:ext cx="1323975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圆角矩形标注 30"/>
            <p:cNvSpPr/>
            <p:nvPr/>
          </p:nvSpPr>
          <p:spPr>
            <a:xfrm>
              <a:off x="2554895" y="2925391"/>
              <a:ext cx="2519947" cy="1008062"/>
            </a:xfrm>
            <a:prstGeom prst="wedgeRoundRectCallout">
              <a:avLst>
                <a:gd name="adj1" fmla="val -58043"/>
                <a:gd name="adj2" fmla="val 31863"/>
                <a:gd name="adj3" fmla="val 166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rPr>
                <a:t>可以把地基分成两个长方形。</a:t>
              </a:r>
            </a:p>
          </p:txBody>
        </p:sp>
      </p:grpSp>
      <p:sp>
        <p:nvSpPr>
          <p:cNvPr id="32" name="矩形 31"/>
          <p:cNvSpPr/>
          <p:nvPr/>
        </p:nvSpPr>
        <p:spPr bwMode="auto">
          <a:xfrm>
            <a:off x="5740400" y="3136900"/>
            <a:ext cx="2060575" cy="808038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Box 8"/>
          <p:cNvSpPr>
            <a:spLocks noChangeArrowheads="1"/>
          </p:cNvSpPr>
          <p:nvPr/>
        </p:nvSpPr>
        <p:spPr bwMode="auto">
          <a:xfrm>
            <a:off x="1908175" y="4437063"/>
            <a:ext cx="5400675" cy="639762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18×40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720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34" name="TextBox 8"/>
          <p:cNvSpPr>
            <a:spLocks noChangeArrowheads="1"/>
          </p:cNvSpPr>
          <p:nvPr/>
        </p:nvSpPr>
        <p:spPr bwMode="auto">
          <a:xfrm>
            <a:off x="1908175" y="4949825"/>
            <a:ext cx="5400675" cy="639763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18×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756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35" name="TextBox 8"/>
          <p:cNvSpPr>
            <a:spLocks noChangeArrowheads="1"/>
          </p:cNvSpPr>
          <p:nvPr/>
        </p:nvSpPr>
        <p:spPr bwMode="auto">
          <a:xfrm>
            <a:off x="1908175" y="5453063"/>
            <a:ext cx="5400675" cy="639762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720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756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1476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36" name="TextBox 8"/>
          <p:cNvSpPr>
            <a:spLocks noChangeArrowheads="1"/>
          </p:cNvSpPr>
          <p:nvPr/>
        </p:nvSpPr>
        <p:spPr bwMode="auto">
          <a:xfrm>
            <a:off x="1619250" y="6029325"/>
            <a:ext cx="5400675" cy="639763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答：地基的面积是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1476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2" grpId="0" animBg="1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2" name="组合 37"/>
          <p:cNvGrpSpPr/>
          <p:nvPr/>
        </p:nvGrpSpPr>
        <p:grpSpPr bwMode="auto">
          <a:xfrm>
            <a:off x="4883150" y="2166938"/>
            <a:ext cx="863600" cy="1754187"/>
            <a:chOff x="4882610" y="2166724"/>
            <a:chExt cx="864096" cy="1755043"/>
          </a:xfrm>
        </p:grpSpPr>
        <p:sp>
          <p:nvSpPr>
            <p:cNvPr id="26" name="矩形 25"/>
            <p:cNvSpPr/>
            <p:nvPr/>
          </p:nvSpPr>
          <p:spPr bwMode="auto">
            <a:xfrm>
              <a:off x="4882610" y="2166724"/>
              <a:ext cx="841858" cy="962494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rot="5400000">
              <a:off x="4918384" y="3093445"/>
              <a:ext cx="792549" cy="864096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3" name="组合 39"/>
          <p:cNvGrpSpPr/>
          <p:nvPr/>
        </p:nvGrpSpPr>
        <p:grpSpPr bwMode="auto">
          <a:xfrm>
            <a:off x="4859338" y="3136900"/>
            <a:ext cx="2925762" cy="808038"/>
            <a:chOff x="4860032" y="3136694"/>
            <a:chExt cx="2925476" cy="807652"/>
          </a:xfrm>
        </p:grpSpPr>
        <p:sp>
          <p:nvSpPr>
            <p:cNvPr id="32" name="矩形 31"/>
            <p:cNvSpPr/>
            <p:nvPr/>
          </p:nvSpPr>
          <p:spPr bwMode="auto">
            <a:xfrm>
              <a:off x="5723548" y="3136694"/>
              <a:ext cx="2061960" cy="807652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9" name="直角三角形 38"/>
            <p:cNvSpPr/>
            <p:nvPr/>
          </p:nvSpPr>
          <p:spPr>
            <a:xfrm rot="16200000">
              <a:off x="4895897" y="3116696"/>
              <a:ext cx="791785" cy="863516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742950" y="827088"/>
            <a:ext cx="81153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临街处要建一座拐角楼房（地基如图），求地基的面积。（单位：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m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908050"/>
            <a:ext cx="542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 bwMode="auto">
          <a:xfrm>
            <a:off x="4859338" y="3948113"/>
            <a:ext cx="29527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 bwMode="auto">
          <a:xfrm>
            <a:off x="4859338" y="2147888"/>
            <a:ext cx="8651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 bwMode="auto">
          <a:xfrm>
            <a:off x="5724525" y="3106738"/>
            <a:ext cx="20875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 bwMode="auto">
          <a:xfrm>
            <a:off x="4859338" y="2147888"/>
            <a:ext cx="0" cy="18002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 bwMode="auto">
          <a:xfrm>
            <a:off x="5724525" y="2159000"/>
            <a:ext cx="0" cy="9366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 bwMode="auto">
          <a:xfrm>
            <a:off x="7812088" y="3095625"/>
            <a:ext cx="0" cy="8524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33" name="TextBox 8"/>
          <p:cNvSpPr>
            <a:spLocks noChangeArrowheads="1"/>
          </p:cNvSpPr>
          <p:nvPr/>
        </p:nvSpPr>
        <p:spPr bwMode="auto">
          <a:xfrm>
            <a:off x="4859338" y="1658938"/>
            <a:ext cx="1296987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18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5134" name="TextBox 8"/>
          <p:cNvSpPr>
            <a:spLocks noChangeArrowheads="1"/>
          </p:cNvSpPr>
          <p:nvPr/>
        </p:nvSpPr>
        <p:spPr bwMode="auto">
          <a:xfrm>
            <a:off x="4283075" y="2868613"/>
            <a:ext cx="1296988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40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5135" name="TextBox 8"/>
          <p:cNvSpPr>
            <a:spLocks noChangeArrowheads="1"/>
          </p:cNvSpPr>
          <p:nvPr/>
        </p:nvSpPr>
        <p:spPr bwMode="auto">
          <a:xfrm>
            <a:off x="7812088" y="3314700"/>
            <a:ext cx="1296987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18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5136" name="TextBox 8"/>
          <p:cNvSpPr>
            <a:spLocks noChangeArrowheads="1"/>
          </p:cNvSpPr>
          <p:nvPr/>
        </p:nvSpPr>
        <p:spPr bwMode="auto">
          <a:xfrm>
            <a:off x="5867400" y="3948113"/>
            <a:ext cx="1296988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60</a:t>
            </a:r>
            <a:endParaRPr lang="zh-CN" altLang="en-US" sz="2000" b="1">
              <a:latin typeface="楷体_GB2312" pitchFamily="49" charset="-122"/>
            </a:endParaRPr>
          </a:p>
        </p:txBody>
      </p:sp>
      <p:cxnSp>
        <p:nvCxnSpPr>
          <p:cNvPr id="27" name="直接连接符 26"/>
          <p:cNvCxnSpPr/>
          <p:nvPr/>
        </p:nvCxnSpPr>
        <p:spPr bwMode="auto">
          <a:xfrm flipH="1">
            <a:off x="4859338" y="3155950"/>
            <a:ext cx="865187" cy="777875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" name="组合 27"/>
          <p:cNvGrpSpPr/>
          <p:nvPr/>
        </p:nvGrpSpPr>
        <p:grpSpPr bwMode="auto">
          <a:xfrm>
            <a:off x="250825" y="2420938"/>
            <a:ext cx="3960813" cy="1509712"/>
            <a:chOff x="251519" y="2420888"/>
            <a:chExt cx="3959846" cy="1510283"/>
          </a:xfrm>
        </p:grpSpPr>
        <p:pic>
          <p:nvPicPr>
            <p:cNvPr id="5143" name="Picture 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251519" y="2492896"/>
              <a:ext cx="1296144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圆角矩形标注 30"/>
            <p:cNvSpPr/>
            <p:nvPr/>
          </p:nvSpPr>
          <p:spPr bwMode="auto">
            <a:xfrm>
              <a:off x="1691030" y="2420888"/>
              <a:ext cx="2520335" cy="1008443"/>
            </a:xfrm>
            <a:prstGeom prst="wedgeRoundRectCallout">
              <a:avLst>
                <a:gd name="adj1" fmla="val -58043"/>
                <a:gd name="adj2" fmla="val 31863"/>
                <a:gd name="adj3" fmla="val 166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rPr>
                <a:t>还可以把地基分成两个梯形。</a:t>
              </a:r>
            </a:p>
          </p:txBody>
        </p:sp>
      </p:grpSp>
      <p:sp>
        <p:nvSpPr>
          <p:cNvPr id="33" name="TextBox 8"/>
          <p:cNvSpPr>
            <a:spLocks noChangeArrowheads="1"/>
          </p:cNvSpPr>
          <p:nvPr/>
        </p:nvSpPr>
        <p:spPr bwMode="auto">
          <a:xfrm>
            <a:off x="1217613" y="4437063"/>
            <a:ext cx="7416800" cy="639762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×18÷2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558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34" name="TextBox 8"/>
          <p:cNvSpPr>
            <a:spLocks noChangeArrowheads="1"/>
          </p:cNvSpPr>
          <p:nvPr/>
        </p:nvSpPr>
        <p:spPr bwMode="auto">
          <a:xfrm>
            <a:off x="1217613" y="4949825"/>
            <a:ext cx="7632700" cy="639763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18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16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×18÷2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918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35" name="TextBox 8"/>
          <p:cNvSpPr>
            <a:spLocks noChangeArrowheads="1"/>
          </p:cNvSpPr>
          <p:nvPr/>
        </p:nvSpPr>
        <p:spPr bwMode="auto">
          <a:xfrm>
            <a:off x="1217613" y="5453063"/>
            <a:ext cx="5400675" cy="639762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558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918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1476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36" name="TextBox 8"/>
          <p:cNvSpPr>
            <a:spLocks noChangeArrowheads="1"/>
          </p:cNvSpPr>
          <p:nvPr/>
        </p:nvSpPr>
        <p:spPr bwMode="auto">
          <a:xfrm>
            <a:off x="928688" y="6029325"/>
            <a:ext cx="5400675" cy="639763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答：地基的面积是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1476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2" name="组合 29"/>
          <p:cNvGrpSpPr/>
          <p:nvPr/>
        </p:nvGrpSpPr>
        <p:grpSpPr bwMode="auto">
          <a:xfrm>
            <a:off x="1547813" y="4365625"/>
            <a:ext cx="4662487" cy="1822450"/>
            <a:chOff x="2195736" y="2420888"/>
            <a:chExt cx="4662835" cy="1822500"/>
          </a:xfrm>
        </p:grpSpPr>
        <p:pic>
          <p:nvPicPr>
            <p:cNvPr id="616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9446" y="2614613"/>
              <a:ext cx="4429125" cy="162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5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95736" y="2420888"/>
              <a:ext cx="1800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7" name="Text Box 14"/>
          <p:cNvSpPr txBox="1">
            <a:spLocks noChangeArrowheads="1"/>
          </p:cNvSpPr>
          <p:nvPr/>
        </p:nvSpPr>
        <p:spPr bwMode="auto">
          <a:xfrm>
            <a:off x="742950" y="827088"/>
            <a:ext cx="81153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临街处要建一座拐角楼房（地基如图），求地基的面积。（单位：</a:t>
            </a:r>
            <a:r>
              <a:rPr lang="en-US" altLang="zh-CN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m</a:t>
            </a:r>
            <a:r>
              <a:rPr lang="zh-CN" altLang="en-US" sz="32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en-US" altLang="zh-CN" sz="32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908050"/>
            <a:ext cx="542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 bwMode="auto">
          <a:xfrm>
            <a:off x="4859338" y="3948113"/>
            <a:ext cx="29527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 bwMode="auto">
          <a:xfrm>
            <a:off x="4859338" y="2147888"/>
            <a:ext cx="8651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 bwMode="auto">
          <a:xfrm>
            <a:off x="5724525" y="3106738"/>
            <a:ext cx="20875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 bwMode="auto">
          <a:xfrm>
            <a:off x="4859338" y="2147888"/>
            <a:ext cx="0" cy="18002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 bwMode="auto">
          <a:xfrm>
            <a:off x="5724525" y="2159000"/>
            <a:ext cx="0" cy="9366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 bwMode="auto">
          <a:xfrm>
            <a:off x="7812088" y="3095625"/>
            <a:ext cx="0" cy="8524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6" name="TextBox 8"/>
          <p:cNvSpPr>
            <a:spLocks noChangeArrowheads="1"/>
          </p:cNvSpPr>
          <p:nvPr/>
        </p:nvSpPr>
        <p:spPr bwMode="auto">
          <a:xfrm>
            <a:off x="4859338" y="1658938"/>
            <a:ext cx="1296987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18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6157" name="TextBox 8"/>
          <p:cNvSpPr>
            <a:spLocks noChangeArrowheads="1"/>
          </p:cNvSpPr>
          <p:nvPr/>
        </p:nvSpPr>
        <p:spPr bwMode="auto">
          <a:xfrm>
            <a:off x="4283075" y="2868613"/>
            <a:ext cx="1296988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40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6158" name="TextBox 8"/>
          <p:cNvSpPr>
            <a:spLocks noChangeArrowheads="1"/>
          </p:cNvSpPr>
          <p:nvPr/>
        </p:nvSpPr>
        <p:spPr bwMode="auto">
          <a:xfrm>
            <a:off x="7812088" y="3314700"/>
            <a:ext cx="1296987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18</a:t>
            </a:r>
            <a:endParaRPr lang="zh-CN" altLang="en-US" sz="2000" b="1">
              <a:latin typeface="楷体_GB2312" pitchFamily="49" charset="-122"/>
            </a:endParaRPr>
          </a:p>
        </p:txBody>
      </p:sp>
      <p:sp>
        <p:nvSpPr>
          <p:cNvPr id="6159" name="TextBox 8"/>
          <p:cNvSpPr>
            <a:spLocks noChangeArrowheads="1"/>
          </p:cNvSpPr>
          <p:nvPr/>
        </p:nvSpPr>
        <p:spPr bwMode="auto">
          <a:xfrm>
            <a:off x="5867400" y="3948113"/>
            <a:ext cx="1296988" cy="488950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latin typeface="楷体_GB2312" pitchFamily="49" charset="-122"/>
              </a:rPr>
              <a:t>60</a:t>
            </a:r>
            <a:endParaRPr lang="zh-CN" altLang="en-US" sz="2000" b="1">
              <a:latin typeface="楷体_GB2312" pitchFamily="49" charset="-122"/>
            </a:endParaRPr>
          </a:p>
        </p:txBody>
      </p:sp>
      <p:cxnSp>
        <p:nvCxnSpPr>
          <p:cNvPr id="27" name="直接连接符 26"/>
          <p:cNvCxnSpPr/>
          <p:nvPr/>
        </p:nvCxnSpPr>
        <p:spPr bwMode="auto">
          <a:xfrm flipH="1">
            <a:off x="4959350" y="3117850"/>
            <a:ext cx="719138" cy="0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" name="组合 46"/>
          <p:cNvGrpSpPr/>
          <p:nvPr/>
        </p:nvGrpSpPr>
        <p:grpSpPr bwMode="auto">
          <a:xfrm>
            <a:off x="5724525" y="2144713"/>
            <a:ext cx="2087563" cy="939800"/>
            <a:chOff x="5724128" y="2144145"/>
            <a:chExt cx="2088257" cy="940378"/>
          </a:xfrm>
        </p:grpSpPr>
        <p:cxnSp>
          <p:nvCxnSpPr>
            <p:cNvPr id="45" name="直接连接符 44"/>
            <p:cNvCxnSpPr/>
            <p:nvPr/>
          </p:nvCxnSpPr>
          <p:spPr bwMode="auto">
            <a:xfrm>
              <a:off x="5724128" y="2144145"/>
              <a:ext cx="2088257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 bwMode="auto">
            <a:xfrm>
              <a:off x="7807620" y="2148910"/>
              <a:ext cx="0" cy="935613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170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325" y="800100"/>
            <a:ext cx="22606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14"/>
          <p:cNvSpPr txBox="1">
            <a:spLocks noChangeArrowheads="1"/>
          </p:cNvSpPr>
          <p:nvPr/>
        </p:nvSpPr>
        <p:spPr bwMode="auto">
          <a:xfrm>
            <a:off x="285750" y="2208213"/>
            <a:ext cx="8643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  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计算下面组合图形的面积。（单位：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cm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2987675"/>
            <a:ext cx="1944688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8"/>
          <p:cNvSpPr>
            <a:spLocks noChangeArrowheads="1"/>
          </p:cNvSpPr>
          <p:nvPr/>
        </p:nvSpPr>
        <p:spPr bwMode="auto">
          <a:xfrm>
            <a:off x="785813" y="4786313"/>
            <a:ext cx="8315325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16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×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16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÷2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（平方厘米）</a:t>
            </a:r>
          </a:p>
        </p:txBody>
      </p:sp>
      <p:sp>
        <p:nvSpPr>
          <p:cNvPr id="12" name="TextBox 8"/>
          <p:cNvSpPr>
            <a:spLocks noChangeArrowheads="1"/>
          </p:cNvSpPr>
          <p:nvPr/>
        </p:nvSpPr>
        <p:spPr bwMode="auto">
          <a:xfrm>
            <a:off x="1042988" y="5429250"/>
            <a:ext cx="6315075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9×16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144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（平方厘米）</a:t>
            </a:r>
          </a:p>
        </p:txBody>
      </p:sp>
      <p:sp>
        <p:nvSpPr>
          <p:cNvPr id="13" name="TextBox 8"/>
          <p:cNvSpPr>
            <a:spLocks noChangeArrowheads="1"/>
          </p:cNvSpPr>
          <p:nvPr/>
        </p:nvSpPr>
        <p:spPr bwMode="auto">
          <a:xfrm>
            <a:off x="1000125" y="6072188"/>
            <a:ext cx="5400675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84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144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228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（平方厘米）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 flipH="1">
            <a:off x="3132138" y="3933825"/>
            <a:ext cx="1152525" cy="0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194" name="Text Box 14"/>
          <p:cNvSpPr txBox="1">
            <a:spLocks noChangeArrowheads="1"/>
          </p:cNvSpPr>
          <p:nvPr/>
        </p:nvSpPr>
        <p:spPr bwMode="auto">
          <a:xfrm>
            <a:off x="285750" y="1041400"/>
            <a:ext cx="8643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  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计算下面组合图形的面积。（单位：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cm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sp>
        <p:nvSpPr>
          <p:cNvPr id="11" name="TextBox 8"/>
          <p:cNvSpPr>
            <a:spLocks noChangeArrowheads="1"/>
          </p:cNvSpPr>
          <p:nvPr/>
        </p:nvSpPr>
        <p:spPr bwMode="auto">
          <a:xfrm>
            <a:off x="428625" y="3844925"/>
            <a:ext cx="9101138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15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×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25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15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÷2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25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（平方厘米）</a:t>
            </a:r>
          </a:p>
        </p:txBody>
      </p:sp>
      <p:sp>
        <p:nvSpPr>
          <p:cNvPr id="12" name="TextBox 8"/>
          <p:cNvSpPr>
            <a:spLocks noChangeArrowheads="1"/>
          </p:cNvSpPr>
          <p:nvPr/>
        </p:nvSpPr>
        <p:spPr bwMode="auto">
          <a:xfrm>
            <a:off x="539750" y="4643438"/>
            <a:ext cx="7632700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15×25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375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（平方厘米）</a:t>
            </a:r>
          </a:p>
        </p:txBody>
      </p:sp>
      <p:sp>
        <p:nvSpPr>
          <p:cNvPr id="13" name="TextBox 8"/>
          <p:cNvSpPr>
            <a:spLocks noChangeArrowheads="1"/>
          </p:cNvSpPr>
          <p:nvPr/>
        </p:nvSpPr>
        <p:spPr bwMode="auto">
          <a:xfrm>
            <a:off x="539750" y="5357813"/>
            <a:ext cx="5400675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375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400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（平方厘米）</a:t>
            </a:r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4438" y="1555750"/>
            <a:ext cx="352742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接连接符 9"/>
          <p:cNvCxnSpPr/>
          <p:nvPr/>
        </p:nvCxnSpPr>
        <p:spPr bwMode="auto">
          <a:xfrm flipH="1">
            <a:off x="2927350" y="2106613"/>
            <a:ext cx="863600" cy="0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 Box 14"/>
          <p:cNvSpPr txBox="1">
            <a:spLocks noChangeArrowheads="1"/>
          </p:cNvSpPr>
          <p:nvPr/>
        </p:nvSpPr>
        <p:spPr bwMode="auto">
          <a:xfrm>
            <a:off x="250825" y="787400"/>
            <a:ext cx="90392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  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一块菜地（如下图），求它的面积。（单位：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m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557338"/>
            <a:ext cx="49911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8"/>
          <p:cNvSpPr>
            <a:spLocks noChangeArrowheads="1"/>
          </p:cNvSpPr>
          <p:nvPr/>
        </p:nvSpPr>
        <p:spPr bwMode="auto">
          <a:xfrm>
            <a:off x="1071563" y="3857625"/>
            <a:ext cx="6929437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18×18÷2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162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11" name="TextBox 8"/>
          <p:cNvSpPr>
            <a:spLocks noChangeArrowheads="1"/>
          </p:cNvSpPr>
          <p:nvPr/>
        </p:nvSpPr>
        <p:spPr bwMode="auto">
          <a:xfrm>
            <a:off x="857250" y="4518025"/>
            <a:ext cx="7632700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18×12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×22÷2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330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12" name="TextBox 8"/>
          <p:cNvSpPr>
            <a:spLocks noChangeArrowheads="1"/>
          </p:cNvSpPr>
          <p:nvPr/>
        </p:nvSpPr>
        <p:spPr bwMode="auto">
          <a:xfrm>
            <a:off x="1042988" y="5146675"/>
            <a:ext cx="5400675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162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330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492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13" name="TextBox 8"/>
          <p:cNvSpPr>
            <a:spLocks noChangeArrowheads="1"/>
          </p:cNvSpPr>
          <p:nvPr/>
        </p:nvSpPr>
        <p:spPr bwMode="auto">
          <a:xfrm>
            <a:off x="1071563" y="5857875"/>
            <a:ext cx="6286500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答：它的面积是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492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1263650"/>
            <a:ext cx="259238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285750" y="787400"/>
            <a:ext cx="8643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  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一块稻田，中间有一条水渠通过。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395288" y="3132138"/>
            <a:ext cx="8643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）实际种水稻的面积是多少平方米？</a:t>
            </a:r>
          </a:p>
        </p:txBody>
      </p:sp>
      <p:sp>
        <p:nvSpPr>
          <p:cNvPr id="10" name="TextBox 8"/>
          <p:cNvSpPr>
            <a:spLocks noChangeArrowheads="1"/>
          </p:cNvSpPr>
          <p:nvPr/>
        </p:nvSpPr>
        <p:spPr bwMode="auto">
          <a:xfrm>
            <a:off x="785813" y="3643313"/>
            <a:ext cx="7416800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48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44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×21÷2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42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11" name="TextBox 8"/>
          <p:cNvSpPr>
            <a:spLocks noChangeArrowheads="1"/>
          </p:cNvSpPr>
          <p:nvPr/>
        </p:nvSpPr>
        <p:spPr bwMode="auto">
          <a:xfrm>
            <a:off x="1042988" y="4214813"/>
            <a:ext cx="7416800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44×21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924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12" name="TextBox 8"/>
          <p:cNvSpPr>
            <a:spLocks noChangeArrowheads="1"/>
          </p:cNvSpPr>
          <p:nvPr/>
        </p:nvSpPr>
        <p:spPr bwMode="auto">
          <a:xfrm>
            <a:off x="1000125" y="4786313"/>
            <a:ext cx="7416800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1.5×21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31.5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13" name="TextBox 8"/>
          <p:cNvSpPr>
            <a:spLocks noChangeArrowheads="1"/>
          </p:cNvSpPr>
          <p:nvPr/>
        </p:nvSpPr>
        <p:spPr bwMode="auto">
          <a:xfrm>
            <a:off x="1000125" y="5429250"/>
            <a:ext cx="7416800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42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924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31.5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934.5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（平方米）</a:t>
            </a:r>
          </a:p>
        </p:txBody>
      </p:sp>
      <p:sp>
        <p:nvSpPr>
          <p:cNvPr id="14" name="TextBox 8"/>
          <p:cNvSpPr>
            <a:spLocks noChangeArrowheads="1"/>
          </p:cNvSpPr>
          <p:nvPr/>
        </p:nvSpPr>
        <p:spPr bwMode="auto">
          <a:xfrm>
            <a:off x="928688" y="6072188"/>
            <a:ext cx="7777162" cy="714375"/>
          </a:xfrm>
          <a:prstGeom prst="roundRect">
            <a:avLst>
              <a:gd name="adj" fmla="val 317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答：实际种水稻的面积是</a:t>
            </a:r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934.5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539</Words>
  <Application>Microsoft Office PowerPoint</Application>
  <PresentationFormat>全屏显示(4:3)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华文楷体</vt:lpstr>
      <vt:lpstr>楷体</vt:lpstr>
      <vt:lpstr>楷体_GB2312</vt:lpstr>
      <vt:lpstr>宋体</vt:lpstr>
      <vt:lpstr>微软雅黑</vt:lpstr>
      <vt:lpstr>Arial</vt:lpstr>
      <vt:lpstr>Calibri</vt:lpstr>
      <vt:lpstr>Verdana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2014-11-19T07:52:00Z</dcterms:created>
  <dcterms:modified xsi:type="dcterms:W3CDTF">2023-01-16T15:22:35Z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FF7C16775DCD43B980231AABDE5D4786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