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0" r:id="rId3"/>
    <p:sldId id="263" r:id="rId4"/>
    <p:sldId id="264" r:id="rId5"/>
    <p:sldId id="325" r:id="rId6"/>
    <p:sldId id="306" r:id="rId7"/>
    <p:sldId id="326" r:id="rId8"/>
    <p:sldId id="308" r:id="rId9"/>
    <p:sldId id="327" r:id="rId10"/>
    <p:sldId id="328" r:id="rId11"/>
    <p:sldId id="329" r:id="rId12"/>
    <p:sldId id="330" r:id="rId13"/>
    <p:sldId id="283" r:id="rId14"/>
    <p:sldId id="270" r:id="rId15"/>
    <p:sldId id="323" r:id="rId16"/>
    <p:sldId id="331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8" autoAdjust="0"/>
    <p:restoredTop sz="94660"/>
  </p:normalViewPr>
  <p:slideViewPr>
    <p:cSldViewPr snapToGrid="0">
      <p:cViewPr>
        <p:scale>
          <a:sx n="100" d="100"/>
          <a:sy n="100" d="100"/>
        </p:scale>
        <p:origin x="-57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91F28-424F-4DD8-A701-B1EE95CA150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D02C-57AE-4202-8C3C-355DE5A589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4343400"/>
            <a:ext cx="7772400" cy="1009650"/>
          </a:xfrm>
        </p:spPr>
        <p:txBody>
          <a:bodyPr/>
          <a:lstStyle>
            <a:lvl1pPr algn="r"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562600"/>
            <a:ext cx="6400800" cy="7620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0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3988"/>
            <a:ext cx="2057400" cy="5972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3988"/>
            <a:ext cx="6019800" cy="5972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3988"/>
            <a:ext cx="822960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•"/>
        <a:defRPr sz="16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4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0" y="2444171"/>
            <a:ext cx="9144000" cy="90691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</a:p>
        </p:txBody>
      </p:sp>
      <p:sp>
        <p:nvSpPr>
          <p:cNvPr id="12" name="文本框 5"/>
          <p:cNvSpPr txBox="1"/>
          <p:nvPr/>
        </p:nvSpPr>
        <p:spPr>
          <a:xfrm>
            <a:off x="554695" y="175906"/>
            <a:ext cx="5737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Unit 8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Summer Holiday Is Coming!</a:t>
            </a:r>
            <a:endParaRPr lang="zh-CN" altLang="en-US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24754" y="5406161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4896" y="1743919"/>
            <a:ext cx="8186024" cy="224240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kumimoji="0" lang="en-US" altLang="zh-CN" sz="24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>
                <a:solidFill>
                  <a:srgbClr val="FFC000"/>
                </a:solidFill>
              </a:rPr>
              <a:t> </a:t>
            </a:r>
            <a:r>
              <a:rPr lang="en-US" altLang="zh-CN" sz="2400" dirty="0" smtClean="0"/>
              <a:t>(1)wish</a:t>
            </a:r>
            <a:r>
              <a:rPr lang="zh-CN" altLang="en-US" sz="2400" dirty="0" smtClean="0"/>
              <a:t>可用作及物动词，意为“希望”，常用短语</a:t>
            </a:r>
            <a:r>
              <a:rPr lang="en-US" altLang="zh-CN" sz="2400" dirty="0" smtClean="0"/>
              <a:t>wish sb.…</a:t>
            </a:r>
            <a:r>
              <a:rPr lang="zh-CN" altLang="en-US" sz="2400" dirty="0" smtClean="0"/>
              <a:t>，意为“</a:t>
            </a:r>
            <a:r>
              <a:rPr lang="en-US" altLang="zh-CN" sz="2400" dirty="0" smtClean="0"/>
              <a:t>____________”</a:t>
            </a:r>
            <a:r>
              <a:rPr lang="zh-CN" altLang="en-US" sz="2400" dirty="0" smtClean="0"/>
              <a:t>；</a:t>
            </a:r>
            <a:r>
              <a:rPr lang="en-US" altLang="zh-CN" sz="2400" dirty="0" smtClean="0"/>
              <a:t>wish</a:t>
            </a:r>
            <a:r>
              <a:rPr lang="zh-CN" altLang="en-US" sz="2400" dirty="0" smtClean="0"/>
              <a:t>后还可跟</a:t>
            </a:r>
            <a:r>
              <a:rPr lang="en-US" altLang="zh-CN" sz="2400" dirty="0" smtClean="0"/>
              <a:t>__________ (</a:t>
            </a:r>
            <a:r>
              <a:rPr lang="zh-CN" altLang="en-US" sz="2400" dirty="0" smtClean="0"/>
              <a:t>动词不定式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动名词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或“宾语＋</a:t>
            </a:r>
            <a:r>
              <a:rPr lang="en-US" altLang="zh-CN" sz="2400" dirty="0" smtClean="0"/>
              <a:t>__________ (</a:t>
            </a:r>
            <a:r>
              <a:rPr lang="zh-CN" altLang="en-US" sz="2400" dirty="0" smtClean="0"/>
              <a:t>动词不定式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动名词</a:t>
            </a:r>
            <a:r>
              <a:rPr lang="en-US" altLang="zh-CN" sz="2400" dirty="0" smtClean="0"/>
              <a:t>)”</a:t>
            </a:r>
            <a:r>
              <a:rPr lang="zh-CN" altLang="en-US" sz="2400" dirty="0" smtClean="0"/>
              <a:t>结构，也可接</a:t>
            </a:r>
            <a:r>
              <a:rPr lang="en-US" altLang="zh-CN" sz="2400" dirty="0" smtClean="0"/>
              <a:t>that</a:t>
            </a:r>
            <a:r>
              <a:rPr lang="zh-CN" altLang="en-US" sz="2400" dirty="0" smtClean="0"/>
              <a:t>从句。</a:t>
            </a:r>
          </a:p>
        </p:txBody>
      </p:sp>
      <p:sp>
        <p:nvSpPr>
          <p:cNvPr id="5" name="矩形 4"/>
          <p:cNvSpPr/>
          <p:nvPr/>
        </p:nvSpPr>
        <p:spPr>
          <a:xfrm>
            <a:off x="3332908" y="2356009"/>
            <a:ext cx="2037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祝愿某人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</a:t>
            </a:r>
            <a:endParaRPr lang="zh-CN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2956" y="2871358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动词不定式</a:t>
            </a:r>
          </a:p>
        </p:txBody>
      </p:sp>
      <p:sp>
        <p:nvSpPr>
          <p:cNvPr id="7" name="矩形 6"/>
          <p:cNvSpPr/>
          <p:nvPr/>
        </p:nvSpPr>
        <p:spPr>
          <a:xfrm>
            <a:off x="6540133" y="2864856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动词不定式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37254" y="1694888"/>
            <a:ext cx="7858478" cy="335040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/>
              <a:t>(2)wish</a:t>
            </a:r>
            <a:r>
              <a:rPr lang="zh-CN" altLang="en-US" sz="2400" dirty="0" smtClean="0"/>
              <a:t>还可作名词， 意为“希望，祝愿”。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/>
              <a:t>Best wishes to you!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 smtClean="0"/>
              <a:t>最美好的祝愿送给你！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/>
              <a:t>Wish you good luck. </a:t>
            </a:r>
            <a:r>
              <a:rPr lang="zh-CN" altLang="en-US" sz="2400" dirty="0" smtClean="0"/>
              <a:t>祝你好运。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/>
              <a:t>He wishes his son to be a teacher.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 smtClean="0"/>
              <a:t>他希望他的儿子成为一名教师。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4661" y="1190537"/>
            <a:ext cx="8312834" cy="66184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辨析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dirty="0" smtClean="0"/>
              <a:t>wish</a:t>
            </a:r>
            <a:r>
              <a:rPr lang="zh-CN" altLang="en-US" sz="2800" b="1" dirty="0" smtClean="0"/>
              <a:t>与</a:t>
            </a:r>
            <a:r>
              <a:rPr lang="en-US" altLang="en-US" sz="2800" b="1" dirty="0" smtClean="0"/>
              <a:t>hope</a:t>
            </a:r>
            <a:endParaRPr lang="zh-CN" altLang="en-US" sz="2800" b="1" dirty="0" smtClean="0"/>
          </a:p>
        </p:txBody>
      </p:sp>
      <p:sp>
        <p:nvSpPr>
          <p:cNvPr id="3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68490" y="2243691"/>
          <a:ext cx="8469005" cy="2560320"/>
        </p:xfrm>
        <a:graphic>
          <a:graphicData uri="http://schemas.openxmlformats.org/drawingml/2006/table">
            <a:tbl>
              <a:tblPr/>
              <a:tblGrid>
                <a:gridCol w="2371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希望做某事</a:t>
                      </a:r>
                      <a:endParaRPr lang="zh-CN" altLang="en-US" sz="2400" b="1" kern="100" dirty="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wish to do sth.( </a:t>
                      </a:r>
                      <a:r>
                        <a:rPr lang="en-US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√</a:t>
                      </a: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) hope to do sth.( </a:t>
                      </a:r>
                      <a:r>
                        <a:rPr lang="en-US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√</a:t>
                      </a: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)</a:t>
                      </a:r>
                      <a:endParaRPr lang="en-US" sz="2400" b="1" kern="10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希望</a:t>
                      </a:r>
                      <a:r>
                        <a:rPr lang="en-US" altLang="zh-CN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endParaRPr lang="zh-CN" altLang="en-US" sz="2400" b="1" kern="10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wish＋that</a:t>
                      </a: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从句</a:t>
                      </a:r>
                      <a:r>
                        <a:rPr lang="en-US" altLang="zh-CN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( </a:t>
                      </a:r>
                      <a:r>
                        <a:rPr lang="zh-CN" altLang="en-US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√</a:t>
                      </a: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</a:t>
                      </a:r>
                      <a:r>
                        <a:rPr lang="en-US" altLang="zh-CN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) </a:t>
                      </a: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hope＋that</a:t>
                      </a: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从句</a:t>
                      </a:r>
                      <a:r>
                        <a:rPr lang="en-US" altLang="zh-CN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( </a:t>
                      </a:r>
                      <a:r>
                        <a:rPr lang="zh-CN" altLang="en-US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√</a:t>
                      </a: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</a:t>
                      </a:r>
                      <a:r>
                        <a:rPr lang="en-US" altLang="zh-CN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)</a:t>
                      </a:r>
                      <a:endParaRPr lang="zh-CN" altLang="en-US" sz="2400" b="1" kern="10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希望某人做某事</a:t>
                      </a:r>
                      <a:endParaRPr lang="zh-CN" altLang="en-US" sz="2400" b="1" kern="10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wish sb. to do sth.( </a:t>
                      </a:r>
                      <a:r>
                        <a:rPr lang="en-US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√</a:t>
                      </a: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) hope sb. to do sth.( </a:t>
                      </a:r>
                      <a:r>
                        <a:rPr lang="en-US" sz="2400" b="1" kern="100">
                          <a:latin typeface="宋体" panose="02010600030101010101" pitchFamily="2" charset="-122"/>
                          <a:cs typeface="Times New Roman" panose="02020603050405020304"/>
                        </a:rPr>
                        <a:t>×</a:t>
                      </a:r>
                      <a:r>
                        <a:rPr 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)</a:t>
                      </a:r>
                      <a:endParaRPr lang="en-US" sz="2400" b="1" kern="10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kern="10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我希望如此</a:t>
                      </a:r>
                      <a:endParaRPr lang="zh-CN" altLang="en-US" sz="2400" b="1" kern="10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I wish so.( </a:t>
                      </a:r>
                      <a:r>
                        <a:rPr lang="en-US" sz="2400" b="1" kern="100" dirty="0">
                          <a:latin typeface="宋体" panose="02010600030101010101" pitchFamily="2" charset="-122"/>
                          <a:cs typeface="Times New Roman" panose="02020603050405020304"/>
                        </a:rPr>
                        <a:t>×</a:t>
                      </a:r>
                      <a:r>
                        <a:rPr lang="en-US" sz="24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) I hope so.( </a:t>
                      </a:r>
                      <a:r>
                        <a:rPr lang="en-US" sz="2400" b="1" kern="100" dirty="0">
                          <a:latin typeface="宋体" panose="02010600030101010101" pitchFamily="2" charset="-122"/>
                          <a:cs typeface="Times New Roman" panose="02020603050405020304"/>
                        </a:rPr>
                        <a:t>√</a:t>
                      </a:r>
                      <a:r>
                        <a:rPr lang="en-US" sz="24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Courier New" panose="02070309020205020404"/>
                        </a:rPr>
                        <a:t> )</a:t>
                      </a:r>
                      <a:endParaRPr lang="en-US" sz="2400" b="1" kern="100" dirty="0"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7314" y="1696432"/>
            <a:ext cx="7693466" cy="3350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(1)</a:t>
            </a:r>
            <a:r>
              <a:rPr lang="zh-CN" altLang="en-US" sz="2400" dirty="0" smtClean="0"/>
              <a:t>用括号内所给单词的适当形式填空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I wish________ (see) you again.</a:t>
            </a:r>
            <a:r>
              <a:rPr lang="zh-CN" altLang="en-US" sz="2400" dirty="0" smtClean="0"/>
              <a:t> 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(2)</a:t>
            </a:r>
            <a:r>
              <a:rPr lang="zh-CN" altLang="en-US" sz="2400" dirty="0" smtClean="0"/>
              <a:t>单项选择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I ________ Ann to go shopping with me.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A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wish</a:t>
            </a:r>
            <a:r>
              <a:rPr lang="zh-CN" altLang="en-US" sz="2400" dirty="0" smtClean="0"/>
              <a:t>　　　</a:t>
            </a:r>
            <a:r>
              <a:rPr lang="en-US" altLang="zh-CN" sz="2400" dirty="0" smtClean="0"/>
              <a:t>B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hope</a:t>
            </a:r>
            <a:r>
              <a:rPr lang="zh-CN" altLang="en-US" sz="2400" dirty="0" smtClean="0"/>
              <a:t>　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C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make          D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keep</a:t>
            </a:r>
          </a:p>
        </p:txBody>
      </p:sp>
      <p:sp>
        <p:nvSpPr>
          <p:cNvPr id="5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15648" y="2123999"/>
            <a:ext cx="91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to see</a:t>
            </a:r>
          </a:p>
        </p:txBody>
      </p:sp>
      <p:sp>
        <p:nvSpPr>
          <p:cNvPr id="8" name="矩形 7"/>
          <p:cNvSpPr/>
          <p:nvPr/>
        </p:nvSpPr>
        <p:spPr>
          <a:xfrm>
            <a:off x="1326686" y="348877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62455" y="1123835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/>
        </p:nvSpPr>
        <p:spPr>
          <a:xfrm>
            <a:off x="833322" y="998362"/>
            <a:ext cx="1422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A6AD"/>
                </a:solidFill>
              </a:rPr>
              <a:t>句型透视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641" y="1640124"/>
            <a:ext cx="83602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Danny had a big smile on his face.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丹尼脸上露出灿烂的笑容。</a:t>
            </a:r>
            <a:endParaRPr lang="zh-CN" altLang="en-US" sz="3000" b="1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6905" y="3476535"/>
            <a:ext cx="8312834" cy="224240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zh-CN" altLang="en-US" sz="24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kumimoji="0" lang="en-US" altLang="zh-CN" sz="24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>
                <a:solidFill>
                  <a:srgbClr val="FFC000"/>
                </a:solidFill>
              </a:rPr>
              <a:t> </a:t>
            </a:r>
            <a:r>
              <a:rPr lang="en-US" altLang="zh-CN" sz="2400" dirty="0" smtClean="0"/>
              <a:t>(1)a big smile</a:t>
            </a:r>
            <a:r>
              <a:rPr lang="zh-CN" altLang="en-US" sz="2400" dirty="0" smtClean="0"/>
              <a:t>意为“开心、灿烂的笑容”，</a:t>
            </a:r>
            <a:r>
              <a:rPr lang="en-US" altLang="zh-CN" sz="2400" dirty="0" smtClean="0"/>
              <a:t>smile</a:t>
            </a:r>
            <a:r>
              <a:rPr lang="zh-CN" altLang="en-US" sz="2400" dirty="0" smtClean="0"/>
              <a:t>此处用作</a:t>
            </a:r>
            <a:r>
              <a:rPr lang="en-US" altLang="zh-CN" sz="2400" dirty="0" smtClean="0"/>
              <a:t>________</a:t>
            </a:r>
            <a:r>
              <a:rPr lang="zh-CN" altLang="en-US" sz="2400" dirty="0" smtClean="0"/>
              <a:t>词，意为“笑容，微笑”。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/>
              <a:t>(2)on one's face</a:t>
            </a:r>
            <a:r>
              <a:rPr lang="zh-CN" altLang="en-US" sz="2400" dirty="0" smtClean="0"/>
              <a:t>意为“在</a:t>
            </a:r>
            <a:r>
              <a:rPr lang="en-US" altLang="zh-CN" sz="2400" dirty="0" smtClean="0"/>
              <a:t>(</a:t>
            </a:r>
            <a:r>
              <a:rPr lang="zh-CN" altLang="en-US" sz="2400" dirty="0" smtClean="0"/>
              <a:t>某人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脸上”。该句可以表达为“</a:t>
            </a:r>
            <a:r>
              <a:rPr lang="en-US" altLang="zh-CN" sz="2400" dirty="0" smtClean="0"/>
              <a:t>There was a big smile on Danny's face.”</a:t>
            </a:r>
            <a:r>
              <a:rPr lang="zh-CN" altLang="en-US" sz="2400" dirty="0" smtClean="0"/>
              <a:t>。</a:t>
            </a:r>
          </a:p>
        </p:txBody>
      </p:sp>
      <p:sp>
        <p:nvSpPr>
          <p:cNvPr id="8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11332" y="4102925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3846" y="1094562"/>
            <a:ext cx="14991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rgbClr val="00A6AD"/>
                </a:solidFill>
              </a:rPr>
              <a:t>活学活用 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228" y="1252036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3393556" y="3618506"/>
            <a:ext cx="9348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0787" y="2045706"/>
            <a:ext cx="78054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/>
              <a:t>吉姆脸上总是带着微笑。</a:t>
            </a:r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Jim always has ______ _______ _______ his face. </a:t>
            </a:r>
            <a:endParaRPr lang="zh-CN" altLang="en-US" sz="2800" dirty="0"/>
          </a:p>
        </p:txBody>
      </p:sp>
      <p:sp>
        <p:nvSpPr>
          <p:cNvPr id="7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93556" y="2734276"/>
            <a:ext cx="3727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               smile           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723900" y="92332"/>
            <a:ext cx="680966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3846" y="835251"/>
            <a:ext cx="1422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smtClean="0">
                <a:solidFill>
                  <a:srgbClr val="00A6AD"/>
                </a:solidFill>
              </a:rPr>
              <a:t>课文回顾</a:t>
            </a:r>
            <a:endParaRPr lang="zh-CN" altLang="en-US" sz="2400" b="1" dirty="0" smtClean="0">
              <a:solidFill>
                <a:srgbClr val="00A6AD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228" y="992724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Picture 2" descr="DTD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38" y="1433025"/>
            <a:ext cx="6290590" cy="525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矩形 18"/>
          <p:cNvSpPr/>
          <p:nvPr/>
        </p:nvSpPr>
        <p:spPr>
          <a:xfrm>
            <a:off x="4518338" y="1693950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baseball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369819" y="2521061"/>
            <a:ext cx="902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party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322663" y="2893674"/>
            <a:ext cx="145745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b="1" dirty="0" smtClean="0">
                <a:solidFill>
                  <a:srgbClr val="FF0000"/>
                </a:solidFill>
              </a:rPr>
              <a:t>hamburgers</a:t>
            </a:r>
          </a:p>
        </p:txBody>
      </p:sp>
      <p:sp>
        <p:nvSpPr>
          <p:cNvPr id="34" name="矩形 33"/>
          <p:cNvSpPr/>
          <p:nvPr/>
        </p:nvSpPr>
        <p:spPr>
          <a:xfrm>
            <a:off x="4870622" y="3798550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national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24660" y="4143868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walk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199146" y="4157515"/>
            <a:ext cx="663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fish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505012" y="4502832"/>
            <a:ext cx="885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listen</a:t>
            </a:r>
          </a:p>
        </p:txBody>
      </p:sp>
      <p:sp>
        <p:nvSpPr>
          <p:cNvPr id="38" name="矩形 37"/>
          <p:cNvSpPr/>
          <p:nvPr/>
        </p:nvSpPr>
        <p:spPr>
          <a:xfrm>
            <a:off x="5703561" y="4498709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998232" y="4856395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learn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386464" y="4852272"/>
            <a:ext cx="141256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Canadian</a:t>
            </a:r>
            <a:endParaRPr lang="zh-CN" altLang="en-US" sz="2300" b="1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75426" y="5807616"/>
            <a:ext cx="954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beach</a:t>
            </a:r>
          </a:p>
        </p:txBody>
      </p:sp>
      <p:sp>
        <p:nvSpPr>
          <p:cNvPr id="42" name="矩形 41"/>
          <p:cNvSpPr/>
          <p:nvPr/>
        </p:nvSpPr>
        <p:spPr>
          <a:xfrm>
            <a:off x="5174391" y="608881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place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标-0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2574" y="1045211"/>
            <a:ext cx="2708800" cy="6750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4156" y="1122045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rPr>
              <a:t>课前自主预习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52665" y="2202729"/>
          <a:ext cx="6744672" cy="2815527"/>
        </p:xfrm>
        <a:graphic>
          <a:graphicData uri="http://schemas.openxmlformats.org/drawingml/2006/table">
            <a:tbl>
              <a:tblPr/>
              <a:tblGrid>
                <a:gridCol w="539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5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29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0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单词闯关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1.   </a:t>
                      </a:r>
                      <a:r>
                        <a:rPr lang="zh-CN" alt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中午 </a:t>
                      </a:r>
                      <a:r>
                        <a:rPr lang="en-US" altLang="zh-CN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[</a:t>
                      </a:r>
                      <a:r>
                        <a:rPr lang="en-US" sz="2400" b="0" kern="1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nuːn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] n．________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2．</a:t>
                      </a:r>
                      <a:r>
                        <a:rPr lang="zh-CN" alt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汉堡包 </a:t>
                      </a:r>
                      <a:r>
                        <a:rPr lang="en-US" altLang="zh-CN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['</a:t>
                      </a:r>
                      <a:r>
                        <a:rPr lang="en-US" sz="2400" b="0" kern="1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hæmbɜːɡə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] n．________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3．</a:t>
                      </a:r>
                      <a:r>
                        <a:rPr lang="zh-CN" alt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大自然 </a:t>
                      </a:r>
                      <a:r>
                        <a:rPr lang="en-US" altLang="zh-CN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['</a:t>
                      </a:r>
                      <a:r>
                        <a:rPr lang="en-US" sz="2400" b="0" kern="1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neɪtʃə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] n．________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4．hope  </a:t>
                      </a:r>
                      <a:r>
                        <a:rPr lang="en-US" sz="2400" b="0" kern="1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v．&amp;n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.→</a:t>
                      </a:r>
                      <a:r>
                        <a:rPr lang="zh-CN" altLang="en-US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同义词</a:t>
                      </a:r>
                      <a:r>
                        <a:rPr lang="en-US" altLang="zh-CN" sz="2400" b="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/>
                        </a:rPr>
                        <a:t>________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_</a:t>
                      </a:r>
                      <a:endParaRPr lang="zh-CN" sz="2400" b="0" kern="100" dirty="0" smtClean="0">
                        <a:solidFill>
                          <a:schemeClr val="tx1"/>
                        </a:solidFill>
                        <a:latin typeface="Times New Roman" panose="02020603050405020304"/>
                        <a:ea typeface="+mn-ea"/>
                        <a:cs typeface="Times New Roman" panose="020206030504050203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4069887" y="2478842"/>
            <a:ext cx="912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noon </a:t>
            </a:r>
          </a:p>
        </p:txBody>
      </p:sp>
      <p:sp>
        <p:nvSpPr>
          <p:cNvPr id="12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79712" y="1083311"/>
            <a:ext cx="2708800" cy="675005"/>
            <a:chOff x="696765" y="1083310"/>
            <a:chExt cx="3611733" cy="675005"/>
          </a:xfrm>
        </p:grpSpPr>
        <p:pic>
          <p:nvPicPr>
            <p:cNvPr id="8" name="图片 7" descr="图标-02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696765" y="1083310"/>
              <a:ext cx="3611733" cy="675005"/>
            </a:xfrm>
            <a:prstGeom prst="rect">
              <a:avLst/>
            </a:prstGeom>
          </p:spPr>
        </p:pic>
        <p:sp>
          <p:nvSpPr>
            <p:cNvPr id="10" name="文本框 3"/>
            <p:cNvSpPr txBox="1"/>
            <p:nvPr/>
          </p:nvSpPr>
          <p:spPr>
            <a:xfrm>
              <a:off x="965541" y="1160145"/>
              <a:ext cx="31188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课前自主预习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4878516" y="3120286"/>
            <a:ext cx="1672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hamburger</a:t>
            </a:r>
          </a:p>
        </p:txBody>
      </p:sp>
      <p:sp>
        <p:nvSpPr>
          <p:cNvPr id="14" name="矩形 13"/>
          <p:cNvSpPr/>
          <p:nvPr/>
        </p:nvSpPr>
        <p:spPr>
          <a:xfrm>
            <a:off x="4540735" y="3843618"/>
            <a:ext cx="1128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nature </a:t>
            </a:r>
          </a:p>
        </p:txBody>
      </p:sp>
      <p:sp>
        <p:nvSpPr>
          <p:cNvPr id="15" name="矩形 14"/>
          <p:cNvSpPr/>
          <p:nvPr/>
        </p:nvSpPr>
        <p:spPr>
          <a:xfrm>
            <a:off x="5021818" y="4539654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wish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881953" y="1678676"/>
          <a:ext cx="6723263" cy="2815527"/>
        </p:xfrm>
        <a:graphic>
          <a:graphicData uri="http://schemas.openxmlformats.org/drawingml/2006/table">
            <a:tbl>
              <a:tblPr/>
              <a:tblGrid>
                <a:gridCol w="45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8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984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0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短语</a:t>
                      </a:r>
                      <a:endParaRPr lang="en-US" altLang="zh-CN" sz="2400" b="0" kern="10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0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互</a:t>
                      </a:r>
                      <a:r>
                        <a:rPr lang="zh-CN" sz="2400" b="0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译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  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在中午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________________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．举办聚会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  </a:t>
                      </a: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national park________________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4．be ready for________________</a:t>
                      </a:r>
                      <a:endParaRPr lang="en-US" altLang="zh-CN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84087" y="1932931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at noon </a:t>
            </a:r>
          </a:p>
        </p:txBody>
      </p:sp>
      <p:sp>
        <p:nvSpPr>
          <p:cNvPr id="6" name="矩形 5"/>
          <p:cNvSpPr/>
          <p:nvPr/>
        </p:nvSpPr>
        <p:spPr>
          <a:xfrm>
            <a:off x="3486445" y="2601671"/>
            <a:ext cx="1826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have a party</a:t>
            </a:r>
          </a:p>
        </p:txBody>
      </p:sp>
      <p:sp>
        <p:nvSpPr>
          <p:cNvPr id="7" name="矩形 6"/>
          <p:cNvSpPr/>
          <p:nvPr/>
        </p:nvSpPr>
        <p:spPr>
          <a:xfrm>
            <a:off x="4192717" y="3297707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</a:rPr>
              <a:t>国家公园</a:t>
            </a:r>
          </a:p>
        </p:txBody>
      </p:sp>
      <p:sp>
        <p:nvSpPr>
          <p:cNvPr id="9" name="矩形 8"/>
          <p:cNvSpPr/>
          <p:nvPr/>
        </p:nvSpPr>
        <p:spPr>
          <a:xfrm>
            <a:off x="3629748" y="3980095"/>
            <a:ext cx="2037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</a:rPr>
              <a:t>为</a:t>
            </a:r>
            <a:r>
              <a:rPr lang="en-US" altLang="zh-CN" sz="2400" b="1" smtClean="0">
                <a:solidFill>
                  <a:srgbClr val="FF0000"/>
                </a:solidFill>
              </a:rPr>
              <a:t>……</a:t>
            </a:r>
            <a:r>
              <a:rPr lang="zh-CN" altLang="en-US" sz="2400" b="1" smtClean="0">
                <a:solidFill>
                  <a:srgbClr val="FF0000"/>
                </a:solidFill>
              </a:rPr>
              <a:t>准备好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36432" y="1591544"/>
          <a:ext cx="8152725" cy="4275582"/>
        </p:xfrm>
        <a:graphic>
          <a:graphicData uri="http://schemas.openxmlformats.org/drawingml/2006/table">
            <a:tbl>
              <a:tblPr/>
              <a:tblGrid>
                <a:gridCol w="502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240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0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句型在线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  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丹尼脸上露出灿烂的笑容。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Danny had a ________ ________ _______ his face.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2．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祝你度过一个快乐的暑假！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 _______ </a:t>
                      </a: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great summer holiday！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  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现在我已经为我的暑假做好准备了。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 I _______  _______  ______ my summer holiday.</a:t>
                      </a:r>
                      <a:endParaRPr lang="en-US" altLang="zh-CN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69134" y="2542029"/>
            <a:ext cx="3676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big           smile           on</a:t>
            </a:r>
          </a:p>
        </p:txBody>
      </p:sp>
      <p:sp>
        <p:nvSpPr>
          <p:cNvPr id="6" name="矩形 5"/>
          <p:cNvSpPr/>
          <p:nvPr/>
        </p:nvSpPr>
        <p:spPr>
          <a:xfrm>
            <a:off x="1333510" y="3952798"/>
            <a:ext cx="2397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Wish          you</a:t>
            </a:r>
          </a:p>
        </p:txBody>
      </p:sp>
      <p:sp>
        <p:nvSpPr>
          <p:cNvPr id="7" name="矩形 6"/>
          <p:cNvSpPr/>
          <p:nvPr/>
        </p:nvSpPr>
        <p:spPr>
          <a:xfrm>
            <a:off x="2288855" y="5344872"/>
            <a:ext cx="3392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am           ready      for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05726" y="1569493"/>
          <a:ext cx="8210728" cy="3643952"/>
        </p:xfrm>
        <a:graphic>
          <a:graphicData uri="http://schemas.openxmlformats.org/drawingml/2006/table">
            <a:tbl>
              <a:tblPr/>
              <a:tblGrid>
                <a:gridCol w="505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395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400" b="0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课文初探</a:t>
                      </a:r>
                      <a:endParaRPr lang="zh-CN" sz="2400" b="0" kern="1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根据课文内容，判断正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(T)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误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(F)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)1.At noon, Jenny had some sandwiches.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)2.Jenny did well in her exams.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)3.Jenny will spend the summer holiday in Canada.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CN" alt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lang="en-US" altLang="zh-CN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)4.The beach is near Jenny's home.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8573" y="2533432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F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98337" y="324311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00044" y="392777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00043" y="4623814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F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9220"/>
            <a:ext cx="255198" cy="2616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559832" y="1901826"/>
            <a:ext cx="1499128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</a:rPr>
              <a:t>词汇点睛</a:t>
            </a:r>
            <a:r>
              <a:rPr lang="zh-CN" altLang="en-US" sz="2400" b="1" dirty="0" smtClean="0">
                <a:solidFill>
                  <a:srgbClr val="FF6600"/>
                </a:solidFill>
              </a:rPr>
              <a:t> </a:t>
            </a:r>
            <a:endParaRPr lang="zh-CN" altLang="en-US" sz="2400" b="1" dirty="0">
              <a:solidFill>
                <a:srgbClr val="FF6600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9548" y="1008381"/>
            <a:ext cx="2619782" cy="677544"/>
            <a:chOff x="86996" y="913131"/>
            <a:chExt cx="3493043" cy="677544"/>
          </a:xfrm>
        </p:grpSpPr>
        <p:pic>
          <p:nvPicPr>
            <p:cNvPr id="5" name="图片 4" descr="图标-03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6996" y="913131"/>
              <a:ext cx="3493043" cy="677544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374375" y="1007211"/>
              <a:ext cx="320566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课堂互动探究</a:t>
              </a:r>
            </a:p>
          </p:txBody>
        </p:sp>
      </p:grp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7546" y="2321973"/>
            <a:ext cx="453970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4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4819" y="2036445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359229" y="2467430"/>
            <a:ext cx="83275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●1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noon 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在中午</a:t>
            </a:r>
            <a:endParaRPr lang="zh-CN" altLang="en-US" sz="32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70115" y="3234874"/>
            <a:ext cx="8186057" cy="113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</a:t>
            </a:r>
            <a:r>
              <a:rPr lang="en-US" altLang="zh-CN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At noon, we had a party.</a:t>
            </a:r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在中午，我们举办了一个聚会。</a:t>
            </a:r>
            <a:endParaRPr lang="zh-CN" altLang="zh-CN" sz="2400" dirty="0"/>
          </a:p>
        </p:txBody>
      </p:sp>
      <p:sp>
        <p:nvSpPr>
          <p:cNvPr id="13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1830" y="4851852"/>
            <a:ext cx="7858478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kumimoji="0" lang="en-US" altLang="zh-CN" sz="240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>
                <a:solidFill>
                  <a:srgbClr val="FFC000"/>
                </a:solidFill>
              </a:rPr>
              <a:t> </a:t>
            </a:r>
            <a:r>
              <a:rPr lang="en-US" altLang="zh-CN" sz="2400" dirty="0" smtClean="0"/>
              <a:t>noon</a:t>
            </a:r>
            <a:r>
              <a:rPr lang="zh-CN" altLang="en-US" sz="2400" dirty="0" smtClean="0"/>
              <a:t>作名词，意为“中午”，指中午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点，常与介词</a:t>
            </a:r>
            <a:r>
              <a:rPr lang="en-US" altLang="zh-CN" sz="2400" dirty="0" smtClean="0"/>
              <a:t>______ </a:t>
            </a:r>
            <a:r>
              <a:rPr lang="zh-CN" altLang="en-US" sz="2400" dirty="0" smtClean="0"/>
              <a:t>搭配使用。</a:t>
            </a:r>
            <a:r>
              <a:rPr lang="en-US" altLang="zh-CN" sz="2400" dirty="0" smtClean="0"/>
              <a:t>at noon</a:t>
            </a:r>
            <a:r>
              <a:rPr lang="zh-CN" altLang="en-US" sz="2400" dirty="0" smtClean="0"/>
              <a:t>意为“在中午”。</a:t>
            </a:r>
          </a:p>
        </p:txBody>
      </p:sp>
      <p:sp>
        <p:nvSpPr>
          <p:cNvPr id="17" name="矩形 16"/>
          <p:cNvSpPr/>
          <p:nvPr/>
        </p:nvSpPr>
        <p:spPr>
          <a:xfrm>
            <a:off x="1376632" y="545201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2538" y="985817"/>
            <a:ext cx="8312834" cy="66184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8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辨析</a:t>
            </a:r>
            <a:r>
              <a:rPr kumimoji="0" lang="en-US" altLang="zh-CN" sz="28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800" dirty="0" smtClean="0">
                <a:solidFill>
                  <a:srgbClr val="FFC000"/>
                </a:solidFill>
              </a:rPr>
              <a:t> </a:t>
            </a:r>
            <a:r>
              <a:rPr lang="zh-CN" altLang="en-US" sz="2800" dirty="0" smtClean="0"/>
              <a:t>时间介词</a:t>
            </a:r>
            <a:r>
              <a:rPr lang="en-US" altLang="zh-CN" sz="2800" dirty="0" smtClean="0"/>
              <a:t>at, on</a:t>
            </a:r>
            <a:r>
              <a:rPr lang="zh-CN" altLang="en-US" sz="2800" dirty="0" smtClean="0"/>
              <a:t>与</a:t>
            </a:r>
            <a:r>
              <a:rPr lang="en-US" altLang="zh-CN" sz="2800" dirty="0" smtClean="0"/>
              <a:t>in</a:t>
            </a:r>
            <a:endParaRPr lang="zh-CN" altLang="en-US" sz="2800" dirty="0" smtClean="0"/>
          </a:p>
        </p:txBody>
      </p:sp>
      <p:sp>
        <p:nvSpPr>
          <p:cNvPr id="3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2261" y="1774208"/>
          <a:ext cx="8420669" cy="4612940"/>
        </p:xfrm>
        <a:graphic>
          <a:graphicData uri="http://schemas.openxmlformats.org/drawingml/2006/table">
            <a:tbl>
              <a:tblPr/>
              <a:tblGrid>
                <a:gridCol w="866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25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baseline="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at</a:t>
                      </a:r>
                      <a:endParaRPr lang="en-US" sz="2000" b="1" kern="100" baseline="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后跟具体的时间点。如：</a:t>
                      </a:r>
                      <a:r>
                        <a:rPr lang="en-US" altLang="zh-CN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at eight</a:t>
                      </a:r>
                      <a:r>
                        <a:rPr lang="zh-CN" altLang="en-US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在</a:t>
                      </a:r>
                      <a:r>
                        <a:rPr lang="en-US" altLang="zh-CN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8</a:t>
                      </a:r>
                      <a:r>
                        <a:rPr lang="zh-CN" altLang="en-US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点</a:t>
                      </a: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25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固定短语：</a:t>
                      </a:r>
                      <a:r>
                        <a:rPr lang="en-US" altLang="zh-CN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at noon</a:t>
                      </a: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在中午</a:t>
                      </a: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，</a:t>
                      </a:r>
                      <a:r>
                        <a:rPr lang="en-US" altLang="zh-CN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at night</a:t>
                      </a: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在晚上</a:t>
                      </a: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baseline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on</a:t>
                      </a:r>
                      <a:endParaRPr lang="en-US" sz="2000" b="1" kern="100" baseline="0">
                        <a:latin typeface="Times New Roman" panose="02020603050405020304" pitchFamily="18" charset="0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b="1" kern="100" baseline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后跟具体的某一天或某一天的上午、下午或晚上。如：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baseline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on Monday morning </a:t>
                      </a:r>
                      <a:r>
                        <a:rPr lang="zh-CN" altLang="en-US" sz="2000" b="1" kern="100" baseline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在周一上午</a:t>
                      </a: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608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baseline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in</a:t>
                      </a:r>
                      <a:endParaRPr lang="en-US" sz="2000" b="1" kern="100" baseline="0">
                        <a:latin typeface="Times New Roman" panose="02020603050405020304" pitchFamily="18" charset="0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后跟季节、月份、年份等或一般意义上的上午、下午或晚上。如：</a:t>
                      </a:r>
                      <a:r>
                        <a:rPr lang="en-US" altLang="zh-CN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in spring </a:t>
                      </a:r>
                      <a:r>
                        <a:rPr lang="zh-CN" altLang="en-US" sz="2000" b="1" kern="100" baseline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在春天</a:t>
                      </a: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25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后跟一段时间</a:t>
                      </a: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，</a:t>
                      </a: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多用于将来时。如：</a:t>
                      </a:r>
                      <a:r>
                        <a:rPr lang="en-US" altLang="zh-CN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/>
                        </a:rPr>
                        <a:t>in two weeks </a:t>
                      </a:r>
                      <a:r>
                        <a:rPr lang="zh-CN" altLang="en-US" sz="2000" b="1" kern="100" baseline="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/>
                        </a:rPr>
                        <a:t>两周后</a:t>
                      </a:r>
                    </a:p>
                  </a:txBody>
                  <a:tcPr marL="51435" marR="5143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3846" y="1094562"/>
            <a:ext cx="14991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rgbClr val="00A6AD"/>
                </a:solidFill>
              </a:rPr>
              <a:t>活学活用 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99516" y="1261561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3393556" y="3618506"/>
            <a:ext cx="9348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118" y="1794551"/>
            <a:ext cx="82313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(1)Sue doesn't have lunch _____ noon. 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A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in</a:t>
            </a:r>
            <a:r>
              <a:rPr lang="zh-CN" altLang="en-US" sz="2400" dirty="0" smtClean="0"/>
              <a:t>　　　　</a:t>
            </a:r>
            <a:r>
              <a:rPr lang="en-US" altLang="zh-CN" sz="2400" dirty="0" smtClean="0"/>
              <a:t>B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for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C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on             D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at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(2)2018·</a:t>
            </a:r>
            <a:r>
              <a:rPr lang="zh-CN" altLang="en-US" sz="2400" dirty="0" smtClean="0"/>
              <a:t>黔南  </a:t>
            </a:r>
            <a:r>
              <a:rPr lang="en-US" altLang="zh-CN" sz="2400" dirty="0" smtClean="0"/>
              <a:t>My parents often go to the movies _____ Saturday evenings.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A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on           B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in     C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for       D</a:t>
            </a:r>
            <a:r>
              <a:rPr lang="zh-CN" altLang="en-US" sz="2400" dirty="0" smtClean="0"/>
              <a:t>．</a:t>
            </a:r>
            <a:r>
              <a:rPr lang="en-US" altLang="zh-CN" sz="2400" dirty="0" smtClean="0"/>
              <a:t>at</a:t>
            </a:r>
            <a:endParaRPr lang="zh-CN" altLang="en-US" sz="2400" dirty="0"/>
          </a:p>
        </p:txBody>
      </p:sp>
      <p:sp>
        <p:nvSpPr>
          <p:cNvPr id="9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28252" y="174089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1" name="矩形 10"/>
          <p:cNvSpPr/>
          <p:nvPr/>
        </p:nvSpPr>
        <p:spPr>
          <a:xfrm>
            <a:off x="7453558" y="345372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9220"/>
            <a:ext cx="255198" cy="2616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7546" y="2321973"/>
            <a:ext cx="453970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1586" y="1198188"/>
            <a:ext cx="83275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●2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wish   v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n. </a:t>
            </a:r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希望</a:t>
            </a:r>
            <a:endParaRPr lang="zh-CN" altLang="en-US" sz="32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554360" y="2279531"/>
            <a:ext cx="818605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3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</a:t>
            </a:r>
            <a:r>
              <a:rPr lang="en-US" altLang="zh-CN" sz="3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3000" dirty="0" smtClean="0"/>
              <a:t> </a:t>
            </a:r>
            <a:r>
              <a:rPr lang="en-US" altLang="zh-CN" sz="3000" i="1" dirty="0" smtClean="0"/>
              <a:t>Wish</a:t>
            </a:r>
            <a:r>
              <a:rPr lang="en-US" altLang="zh-CN" sz="3000" dirty="0" smtClean="0"/>
              <a:t> you a great summer holiday!</a:t>
            </a:r>
          </a:p>
          <a:p>
            <a:pPr>
              <a:lnSpc>
                <a:spcPct val="150000"/>
              </a:lnSpc>
            </a:pPr>
            <a:r>
              <a:rPr lang="zh-CN" altLang="en-US" sz="3000" dirty="0" smtClean="0"/>
              <a:t>祝你度过一个快乐的暑假！</a:t>
            </a:r>
          </a:p>
          <a:p>
            <a:pPr>
              <a:lnSpc>
                <a:spcPct val="150000"/>
              </a:lnSpc>
            </a:pPr>
            <a:r>
              <a:rPr lang="en-US" altLang="zh-CN" sz="3000" dirty="0" smtClean="0"/>
              <a:t>I </a:t>
            </a:r>
            <a:r>
              <a:rPr lang="en-US" altLang="zh-CN" sz="3000" i="1" dirty="0" smtClean="0"/>
              <a:t>wish</a:t>
            </a:r>
            <a:r>
              <a:rPr lang="en-US" altLang="zh-CN" sz="3000" dirty="0" smtClean="0"/>
              <a:t> to be a doctor. </a:t>
            </a:r>
            <a:r>
              <a:rPr lang="zh-CN" altLang="en-US" sz="3000" dirty="0" smtClean="0"/>
              <a:t>我希望成为一名医生。</a:t>
            </a:r>
            <a:endParaRPr lang="zh-CN" altLang="zh-CN" sz="3000" dirty="0"/>
          </a:p>
        </p:txBody>
      </p:sp>
      <p:sp>
        <p:nvSpPr>
          <p:cNvPr id="13" name="Rectangle 5"/>
          <p:cNvSpPr/>
          <p:nvPr/>
        </p:nvSpPr>
        <p:spPr>
          <a:xfrm>
            <a:off x="723900" y="124969"/>
            <a:ext cx="6809665" cy="581057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Lesson 46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 Ready for Summer Holiday!</a:t>
            </a:r>
            <a:endParaRPr lang="zh-CN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theme/theme1.xml><?xml version="1.0" encoding="utf-8"?>
<a:theme xmlns:a="http://schemas.openxmlformats.org/drawingml/2006/main" name="WWW.2PPT.COM">
  <a:themeElements>
    <a:clrScheme name="时尚健身模板 3">
      <a:dk1>
        <a:srgbClr val="000000"/>
      </a:dk1>
      <a:lt1>
        <a:srgbClr val="FFFFFF"/>
      </a:lt1>
      <a:dk2>
        <a:srgbClr val="C889CD"/>
      </a:dk2>
      <a:lt2>
        <a:srgbClr val="DED9CC"/>
      </a:lt2>
      <a:accent1>
        <a:srgbClr val="72AFD8"/>
      </a:accent1>
      <a:accent2>
        <a:srgbClr val="80CAB1"/>
      </a:accent2>
      <a:accent3>
        <a:srgbClr val="FFFFFF"/>
      </a:accent3>
      <a:accent4>
        <a:srgbClr val="000000"/>
      </a:accent4>
      <a:accent5>
        <a:srgbClr val="BCD4E9"/>
      </a:accent5>
      <a:accent6>
        <a:srgbClr val="73B7A0"/>
      </a:accent6>
      <a:hlink>
        <a:srgbClr val="E1995D"/>
      </a:hlink>
      <a:folHlink>
        <a:srgbClr val="E58790"/>
      </a:folHlink>
    </a:clrScheme>
    <a:fontScheme name="时尚健身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时尚健身模板 1">
        <a:dk1>
          <a:srgbClr val="000000"/>
        </a:dk1>
        <a:lt1>
          <a:srgbClr val="FFFFFF"/>
        </a:lt1>
        <a:dk2>
          <a:srgbClr val="5EB2B6"/>
        </a:dk2>
        <a:lt2>
          <a:srgbClr val="DED9CC"/>
        </a:lt2>
        <a:accent1>
          <a:srgbClr val="9FD56D"/>
        </a:accent1>
        <a:accent2>
          <a:srgbClr val="F4BC72"/>
        </a:accent2>
        <a:accent3>
          <a:srgbClr val="FFFFFF"/>
        </a:accent3>
        <a:accent4>
          <a:srgbClr val="000000"/>
        </a:accent4>
        <a:accent5>
          <a:srgbClr val="CDE7BA"/>
        </a:accent5>
        <a:accent6>
          <a:srgbClr val="DDAA67"/>
        </a:accent6>
        <a:hlink>
          <a:srgbClr val="F18FAB"/>
        </a:hlink>
        <a:folHlink>
          <a:srgbClr val="84A3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时尚健身模板 2">
        <a:dk1>
          <a:srgbClr val="000000"/>
        </a:dk1>
        <a:lt1>
          <a:srgbClr val="FFFFFF"/>
        </a:lt1>
        <a:dk2>
          <a:srgbClr val="EA9148"/>
        </a:dk2>
        <a:lt2>
          <a:srgbClr val="DED9CC"/>
        </a:lt2>
        <a:accent1>
          <a:srgbClr val="E878C8"/>
        </a:accent1>
        <a:accent2>
          <a:srgbClr val="7DD7E9"/>
        </a:accent2>
        <a:accent3>
          <a:srgbClr val="FFFFFF"/>
        </a:accent3>
        <a:accent4>
          <a:srgbClr val="000000"/>
        </a:accent4>
        <a:accent5>
          <a:srgbClr val="F2BEE0"/>
        </a:accent5>
        <a:accent6>
          <a:srgbClr val="71C3D3"/>
        </a:accent6>
        <a:hlink>
          <a:srgbClr val="98E8B3"/>
        </a:hlink>
        <a:folHlink>
          <a:srgbClr val="E6C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时尚健身模板 3">
        <a:dk1>
          <a:srgbClr val="000000"/>
        </a:dk1>
        <a:lt1>
          <a:srgbClr val="FFFFFF"/>
        </a:lt1>
        <a:dk2>
          <a:srgbClr val="C889CD"/>
        </a:dk2>
        <a:lt2>
          <a:srgbClr val="DED9CC"/>
        </a:lt2>
        <a:accent1>
          <a:srgbClr val="72AFD8"/>
        </a:accent1>
        <a:accent2>
          <a:srgbClr val="80CAB1"/>
        </a:accent2>
        <a:accent3>
          <a:srgbClr val="FFFFFF"/>
        </a:accent3>
        <a:accent4>
          <a:srgbClr val="000000"/>
        </a:accent4>
        <a:accent5>
          <a:srgbClr val="BCD4E9"/>
        </a:accent5>
        <a:accent6>
          <a:srgbClr val="73B7A0"/>
        </a:accent6>
        <a:hlink>
          <a:srgbClr val="E1995D"/>
        </a:hlink>
        <a:folHlink>
          <a:srgbClr val="E587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主题48</Template>
  <TotalTime>0</TotalTime>
  <Words>752</Words>
  <Application>Microsoft Office PowerPoint</Application>
  <PresentationFormat>全屏显示(4:3)</PresentationFormat>
  <Paragraphs>142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华文新魏</vt:lpstr>
      <vt:lpstr>宋体</vt:lpstr>
      <vt:lpstr>微软雅黑</vt:lpstr>
      <vt:lpstr>Arial</vt:lpstr>
      <vt:lpstr>Calibri</vt:lpstr>
      <vt:lpstr>Courier New</vt:lpstr>
      <vt:lpstr>Times New Roman</vt:lpstr>
      <vt:lpstr>Wingdings</vt:lpstr>
      <vt:lpstr>WWW.2PPT.COM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2018-02-07T00:47:00Z</dcterms:created>
  <dcterms:modified xsi:type="dcterms:W3CDTF">2023-01-16T15:22:46Z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KSORubyTemplateID">
    <vt:lpwstr>13</vt:lpwstr>
  </property>
  <property fmtid="{D5CDD505-2E9C-101B-9397-08002B2CF9AE}" pid="4" name="ICV">
    <vt:lpwstr>724A42E611A6451285213DDB22A93C4A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