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8" r:id="rId2"/>
    <p:sldId id="269" r:id="rId3"/>
    <p:sldId id="362" r:id="rId4"/>
    <p:sldId id="352" r:id="rId5"/>
    <p:sldId id="363" r:id="rId6"/>
    <p:sldId id="295" r:id="rId7"/>
    <p:sldId id="364" r:id="rId8"/>
    <p:sldId id="271" r:id="rId9"/>
    <p:sldId id="343" r:id="rId10"/>
    <p:sldId id="277" r:id="rId11"/>
    <p:sldId id="303" r:id="rId12"/>
    <p:sldId id="344" r:id="rId13"/>
    <p:sldId id="306" r:id="rId14"/>
    <p:sldId id="365" r:id="rId15"/>
    <p:sldId id="366" r:id="rId16"/>
    <p:sldId id="367" r:id="rId17"/>
    <p:sldId id="359" r:id="rId18"/>
    <p:sldId id="341" r:id="rId19"/>
    <p:sldId id="368" r:id="rId20"/>
    <p:sldId id="370" r:id="rId21"/>
    <p:sldId id="369" r:id="rId2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9443" autoAdjust="0"/>
  </p:normalViewPr>
  <p:slideViewPr>
    <p:cSldViewPr snapToGrid="0">
      <p:cViewPr>
        <p:scale>
          <a:sx n="89" d="100"/>
          <a:sy n="89" d="100"/>
        </p:scale>
        <p:origin x="-624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0825A-5363-45AB-A457-DDE48C0C0E1D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32C3F-482F-48FB-B15E-E558215B0EE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546931" y="1898504"/>
            <a:ext cx="9553265" cy="2821823"/>
            <a:chOff x="3947" y="1514"/>
            <a:chExt cx="11117" cy="4105"/>
          </a:xfrm>
        </p:grpSpPr>
        <p:sp>
          <p:nvSpPr>
            <p:cNvPr id="3" name="Rectangle 5"/>
            <p:cNvSpPr/>
            <p:nvPr/>
          </p:nvSpPr>
          <p:spPr>
            <a:xfrm>
              <a:off x="3947" y="4052"/>
              <a:ext cx="11117" cy="15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Integrated skills &amp; Study skills</a:t>
              </a:r>
            </a:p>
            <a:p>
              <a:pPr marL="0" indent="0" algn="ctr">
                <a:spcBef>
                  <a:spcPct val="0"/>
                </a:spcBef>
                <a:buNone/>
              </a:pPr>
              <a:endParaRPr lang="zh-CN" altLang="en-US" b="1" dirty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947" y="1514"/>
              <a:ext cx="11101" cy="14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Unit 7</a:t>
              </a:r>
              <a:r>
                <a:rPr lang="zh-CN" altLang="en-US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　</a:t>
              </a:r>
              <a:r>
                <a:rPr lang="en-US" altLang="zh-CN" sz="6000" b="1" dirty="0" smtClean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Shopping</a:t>
              </a:r>
              <a:endParaRPr lang="zh-CN" altLang="en-US" sz="6000" dirty="0"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19381" y="1898322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653044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94619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08081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52209" y="1650281"/>
            <a:ext cx="10755507" cy="20868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齐齐哈尔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pair of trousers________ me. I will take it.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fit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B. fits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will fit  			D. is fitting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7357918" y="1878367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68968" y="4165852"/>
            <a:ext cx="11454530" cy="119885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考查主谓一致。主语“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The pair of trousers”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的中心词是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pair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，为单数，所以谓语动词用单数形式。故答案为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7129" y="143931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试穿，试试看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6934" y="2137625"/>
            <a:ext cx="11011720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I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them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我可以试穿它们吗？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69890" y="2993334"/>
            <a:ext cx="11214337" cy="2082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try 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是“动词＋副词”结构的短语。当宾语为代词时，应放在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；当宾语为名词时，放在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中间或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后面均可。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057273" y="3868052"/>
            <a:ext cx="10098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中间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19206" y="1431009"/>
            <a:ext cx="11214337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 on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结构相同的常见短语：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穿上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take off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脱下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wake up(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叫醒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pick up(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捡起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turn up/down(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调高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208685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—The blouse is very nice. I'll take it.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—But you'd better________ 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试穿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first. I think it is a little large for you.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517231" y="2311659"/>
            <a:ext cx="23662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it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47129" y="1439313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  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价格，价钱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96934" y="2137625"/>
            <a:ext cx="11011720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price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book?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这本书的价格是多少？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69890" y="2993334"/>
            <a:ext cx="11214337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price of…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的价格”。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719206" y="1431009"/>
            <a:ext cx="11214337" cy="35548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形容价格“高”用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，“低”用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price of this dress is very low.  I'll take it.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这条裙子的价格很低，我要买它。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常用短语：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price of… 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价格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any price  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不惜任何代价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14359" y="985504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136169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89389" y="1471336"/>
            <a:ext cx="11030352" cy="13943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．我认为这件外套价格太高。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think _____ ________ ________ this coat is ________ ________.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741183" y="2346830"/>
            <a:ext cx="42375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           price              of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30614" y="2376137"/>
            <a:ext cx="327629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               high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46443" y="1186226"/>
            <a:ext cx="1422184" cy="57624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3075" y="128580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60455" y="1780920"/>
            <a:ext cx="11110452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your size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？你的尺码是多少？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3490" y="2698335"/>
            <a:ext cx="1044301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size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，意为“尺码；大小”。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意为“多大码，多大尺寸”，用来询问尺寸的大小。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all sizes of gloves in our shop.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我们店里有各种尺码的手套。</a:t>
            </a:r>
          </a:p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What's the difference in size?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尺寸相差多少？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063967" y="2871298"/>
            <a:ext cx="11119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名词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8948951" y="2900606"/>
            <a:ext cx="19359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size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56" y="1568008"/>
            <a:ext cx="10755507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铜仁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—Could you tell me________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—Size M.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what time it is         B. what </a:t>
            </a:r>
            <a:r>
              <a:rPr lang="en-US" altLang="zh-CN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it is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what shape it is       D. what size it is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6780738" y="1792352"/>
            <a:ext cx="223869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04137" y="4447206"/>
            <a:ext cx="11454530" cy="59869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CC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根据答语“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Size M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．”可知是询问多大尺寸。故答案为</a:t>
            </a:r>
            <a:r>
              <a:rPr lang="en-US" altLang="zh-CN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仿宋" panose="02010609060101010101" pitchFamily="49" charset="-122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95624" y="1165458"/>
            <a:ext cx="11110452" cy="138967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see another pair?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我们能看看另一双吗？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63490" y="2698335"/>
            <a:ext cx="1044301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作限定词，意为“另一个，又一个”，泛指同类事物三者或三者以上中的“另一个”，只能修饰单数可数名词，但是当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后面有数词时，可接复数名词，相当于“基数词＋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more”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。如：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ten minutes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 more minutes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另外十分钟。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903722"/>
          <a:ext cx="9962339" cy="3198387"/>
        </p:xfrm>
        <a:graphic>
          <a:graphicData uri="http://schemas.openxmlformats.org/drawingml/2006/table">
            <a:tbl>
              <a:tblPr/>
              <a:tblGrid>
                <a:gridCol w="1658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035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    (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程度上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)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最大，最高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məʊst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2. 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双，对，副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peə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恤衫，短袖汗衫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tiːʃɜːt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4.  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适合，合身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fɪt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590744" y="2183971"/>
            <a:ext cx="89479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most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942431" y="2949017"/>
            <a:ext cx="73129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pair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911688" y="3761279"/>
            <a:ext cx="118494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T­shirt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6489689" y="4520146"/>
            <a:ext cx="80021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8998" y="1924612"/>
            <a:ext cx="10443017" cy="277935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another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也可以作代词，意为“另一个”。</a:t>
            </a:r>
          </a:p>
          <a:p>
            <a:pPr algn="just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like this room. I'm going to ask for another.</a:t>
            </a:r>
          </a:p>
          <a:p>
            <a:pPr algn="just" eaLnBrk="0" hangingPunct="0"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我不喜欢这个房间，我打算另要一间。</a:t>
            </a:r>
          </a:p>
          <a:p>
            <a:pPr algn="just" eaLnBrk="0" hangingPunct="0">
              <a:lnSpc>
                <a:spcPct val="150000"/>
              </a:lnSpc>
            </a:pP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/>
          <p:nvPr/>
        </p:nvSpPr>
        <p:spPr>
          <a:xfrm>
            <a:off x="773739" y="954330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0371" y="1088950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38556" y="1568008"/>
            <a:ext cx="1075550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don't like this pair of glasses. Please show me 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one 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other pair 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one  </a:t>
            </a:r>
          </a:p>
          <a:p>
            <a:pPr indent="266700" eaLnBrk="0" hangingPunct="0"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another pair</a:t>
            </a: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9494561" y="1757183"/>
            <a:ext cx="7955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8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28825" y="1871638"/>
          <a:ext cx="9962339" cy="3198387"/>
        </p:xfrm>
        <a:graphic>
          <a:graphicData uri="http://schemas.openxmlformats.org/drawingml/2006/table">
            <a:tbl>
              <a:tblPr/>
              <a:tblGrid>
                <a:gridCol w="2268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9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9838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别的；不同的；又一，另一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/ə '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nʌðə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(r)/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价格，价钱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praɪs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7. </a:t>
                      </a: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大的；大型号的 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en-US" altLang="zh-CN" sz="3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lɑːdʒ</a:t>
                      </a:r>
                      <a:r>
                        <a:rPr kumimoji="0" lang="en-US" altLang="zh-CN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/________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784898" y="2933323"/>
            <a:ext cx="121058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another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141667" y="3665216"/>
            <a:ext cx="86754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price</a:t>
            </a: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8222236" y="4439937"/>
            <a:ext cx="8499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large</a:t>
            </a:r>
          </a:p>
        </p:txBody>
      </p:sp>
      <p:sp>
        <p:nvSpPr>
          <p:cNvPr id="21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3749675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    a pair of shoes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try on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need books most 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walk a long way to school ____________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8086271" y="1824001"/>
            <a:ext cx="111280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一双鞋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426173" y="2606236"/>
            <a:ext cx="204094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试穿，试试看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8120855" y="3367037"/>
            <a:ext cx="142218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最需要书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9161013" y="4230082"/>
            <a:ext cx="265970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走很长的路去上学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306666"/>
          <a:ext cx="10590738" cy="3749675"/>
        </p:xfrm>
        <a:graphic>
          <a:graphicData uri="http://schemas.openxmlformats.org/drawingml/2006/table">
            <a:tbl>
              <a:tblPr/>
              <a:tblGrid>
                <a:gridCol w="3196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93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96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5. 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很适合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6.     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太昂贵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．大多数儿童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．从书中学到很多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_________________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r>
              <a:rPr lang="en-US" altLang="zh-CN" dirty="0" smtClean="0"/>
              <a:t>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722692" y="1856085"/>
            <a:ext cx="17379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fit very well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682847" y="2590194"/>
            <a:ext cx="193674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too expensive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7268155" y="3429512"/>
            <a:ext cx="280320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most of the children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8105627" y="4209414"/>
            <a:ext cx="316227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learn a lot from books </a:t>
            </a: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060709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1. ________ your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你的尺码是多少？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2. Can we see________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我们能看看另一双吗？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839404" y="2381058"/>
            <a:ext cx="14972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What's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7101302" y="2332836"/>
            <a:ext cx="98762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size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338612" y="3926195"/>
            <a:ext cx="47939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another            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256121" y="1630399"/>
          <a:ext cx="10508249" cy="4480560"/>
        </p:xfrm>
        <a:graphic>
          <a:graphicData uri="http://schemas.openxmlformats.org/drawingml/2006/table">
            <a:tbl>
              <a:tblPr/>
              <a:tblGrid>
                <a:gridCol w="2662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45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 3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Would you like ________ ________ the children in ________ ________ ________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？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你愿意帮助一些贫困地区的孩子吗？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4</a:t>
                      </a: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We can use our ________ ________ ________________ them these things.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3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我们可以用我们的零花钱为他们买这些东西。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91383" y="2909010"/>
            <a:ext cx="1584325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7650783" y="1835626"/>
            <a:ext cx="3128586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  help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6194614" y="2541383"/>
            <a:ext cx="477818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some                poor           areas</a:t>
            </a:r>
            <a:endParaRPr lang="en-US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7210440" y="4070573"/>
            <a:ext cx="3639269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pocket             money</a:t>
            </a: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4304042" y="4765321"/>
            <a:ext cx="479399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                buy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710753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1845373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31088" y="2342224"/>
            <a:ext cx="8713787" cy="69717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pair of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一双，一对，一副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2184" y="3013737"/>
            <a:ext cx="10206502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Hello, I'd like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pair of 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shoes. 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你好，我想要一双鞋。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34939" y="1280907"/>
            <a:ext cx="10755507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pair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表示“一双，一对，一副”，后面通常接成对出现的名词的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形式，如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shoes, boots, socks, jeans, glasses, trousers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等。当“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pair of/…pairs of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＋名词”结构作主语时，谓语动词要与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的数保持一致。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two pairs of shoes are both pretty.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这两双鞋都很漂亮。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982888" y="2170539"/>
            <a:ext cx="1387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复数</a:t>
            </a:r>
            <a:endParaRPr lang="en-US" altLang="zh-CN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1210140" y="111048"/>
            <a:ext cx="8549135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Period 4</a:t>
            </a:r>
            <a:r>
              <a:rPr lang="zh-CN" altLang="en-US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b="1" dirty="0" smtClean="0">
                <a:latin typeface="微软雅黑" panose="020B0503020204020204" charset="-122"/>
                <a:ea typeface="微软雅黑" panose="020B0503020204020204" charset="-122"/>
              </a:rPr>
              <a:t>Integrated skills &amp; Study skills</a:t>
            </a:r>
            <a:endParaRPr lang="zh-CN" altLang="en-US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2959442" y="3448355"/>
            <a:ext cx="138796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Microsoft Office PowerPoint</Application>
  <PresentationFormat>宽屏</PresentationFormat>
  <Paragraphs>165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2023-01-16T15:22:51Z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801616114A0F41C9A1FDD803E7EE4F4B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