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32"/>
  </p:notesMasterIdLst>
  <p:sldIdLst>
    <p:sldId id="256" r:id="rId3"/>
    <p:sldId id="514" r:id="rId4"/>
    <p:sldId id="762" r:id="rId5"/>
    <p:sldId id="599" r:id="rId6"/>
    <p:sldId id="705" r:id="rId7"/>
    <p:sldId id="742" r:id="rId8"/>
    <p:sldId id="757" r:id="rId9"/>
    <p:sldId id="410" r:id="rId10"/>
    <p:sldId id="765" r:id="rId11"/>
    <p:sldId id="766" r:id="rId12"/>
    <p:sldId id="805" r:id="rId13"/>
    <p:sldId id="806" r:id="rId14"/>
    <p:sldId id="775" r:id="rId15"/>
    <p:sldId id="774" r:id="rId16"/>
    <p:sldId id="773" r:id="rId17"/>
    <p:sldId id="777" r:id="rId18"/>
    <p:sldId id="776" r:id="rId19"/>
    <p:sldId id="779" r:id="rId20"/>
    <p:sldId id="778" r:id="rId21"/>
    <p:sldId id="783" r:id="rId22"/>
    <p:sldId id="782" r:id="rId23"/>
    <p:sldId id="781" r:id="rId24"/>
    <p:sldId id="780" r:id="rId25"/>
    <p:sldId id="784" r:id="rId26"/>
    <p:sldId id="771" r:id="rId27"/>
    <p:sldId id="317" r:id="rId28"/>
    <p:sldId id="657" r:id="rId29"/>
    <p:sldId id="659" r:id="rId30"/>
    <p:sldId id="525" r:id="rId31"/>
  </p:sldIdLst>
  <p:sldSz cx="12192000" cy="6858000"/>
  <p:notesSz cx="6858000" cy="9144000"/>
  <p:embeddedFontLst>
    <p:embeddedFont>
      <p:font typeface="微软雅黑" panose="020B0503020204020204" pitchFamily="34" charset="-122"/>
      <p:regular r:id="rId33"/>
      <p:bold r:id="rId34"/>
    </p:embeddedFont>
    <p:embeddedFont>
      <p:font typeface="OPPOSans R" panose="02010600030101010101" charset="-122"/>
      <p:regular r:id="rId35"/>
    </p:embeddedFont>
    <p:embeddedFont>
      <p:font typeface="OPPOSans L" panose="02010600030101010101" charset="-122"/>
      <p:regular r:id="rId36"/>
    </p:embeddedFont>
    <p:embeddedFont>
      <p:font typeface="OPPOSans B" panose="02010600030101010101" charset="-122"/>
      <p:regular r:id="rId37"/>
    </p:embeddedFont>
    <p:embeddedFont>
      <p:font typeface="Wingdings 2" panose="05020102010507070707" pitchFamily="18" charset="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E9E"/>
    <a:srgbClr val="02091B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揭示主题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105997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指导编排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课文总结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课后练习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1121389" y="6483526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rgbClr val="26AE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chemeClr val="accent4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 userDrawn="1"/>
        </p:nvSpPr>
        <p:spPr>
          <a:xfrm>
            <a:off x="251460" y="548639"/>
            <a:ext cx="641898" cy="114301"/>
          </a:xfrm>
          <a:prstGeom prst="rect">
            <a:avLst/>
          </a:prstGeom>
          <a:gradFill>
            <a:gsLst>
              <a:gs pos="0">
                <a:srgbClr val="26AE9E"/>
              </a:gs>
              <a:gs pos="100000">
                <a:srgbClr val="26AE9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31445" y="689608"/>
            <a:ext cx="641898" cy="1143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266700" y="830577"/>
            <a:ext cx="586740" cy="114301"/>
          </a:xfrm>
          <a:prstGeom prst="rect">
            <a:avLst/>
          </a:prstGeom>
          <a:gradFill>
            <a:gsLst>
              <a:gs pos="0">
                <a:srgbClr val="26AE9E"/>
              </a:gs>
              <a:gs pos="100000">
                <a:srgbClr val="26AE9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0" b="15625"/>
          <a:stretch>
            <a:fillRect/>
          </a:stretch>
        </p:blipFill>
        <p:spPr>
          <a:xfrm>
            <a:off x="1294832" y="0"/>
            <a:ext cx="10897168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880" y="2290348"/>
            <a:ext cx="829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第二单元  口语交际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6091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0548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62576" y="3076563"/>
            <a:ext cx="613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</a:defRPr>
            </a:lvl1pPr>
          </a:lstStyle>
          <a:p>
            <a:r>
              <a:rPr lang="zh-CN" altLang="en-US" sz="6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怎么表演课本剧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1729905" y="1369092"/>
            <a:ext cx="5722373" cy="3060759"/>
            <a:chOff x="8820" y="1501"/>
            <a:chExt cx="5267" cy="3809"/>
          </a:xfrm>
        </p:grpSpPr>
        <p:sp>
          <p:nvSpPr>
            <p:cNvPr id="9" name="云形标注 8"/>
            <p:cNvSpPr/>
            <p:nvPr/>
          </p:nvSpPr>
          <p:spPr>
            <a:xfrm>
              <a:off x="8820" y="1501"/>
              <a:ext cx="5267" cy="3809"/>
            </a:xfrm>
            <a:prstGeom prst="cloudCallout">
              <a:avLst>
                <a:gd name="adj1" fmla="val 58303"/>
                <a:gd name="adj2" fmla="val 31785"/>
              </a:avLst>
            </a:prstGeom>
            <a:solidFill>
              <a:srgbClr val="26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595" y="2544"/>
              <a:ext cx="420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bg1"/>
                  </a:solidFill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主持讨论时，要引导每个人发表意见。尊重大家的共同决定。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82" y="3554132"/>
            <a:ext cx="2537081" cy="2397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18577" y="2247040"/>
            <a:ext cx="9554846" cy="2507840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小组讨论，完成以上活动步骤。讨论时，大家轮流做主持人，其他组员既要清楚表达自己的想法，又要认真听取别人的意见。意见不同时，要听取最合理的意见，形成一致的看法。小组排练好课本剧之后，在班上表演，大家一起观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0756" y="3202661"/>
            <a:ext cx="6698144" cy="189802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（东汉末年，刘备被曹操打败，刘备和孙权联合起来抵抗曹操，刘备派诸葛亮到孙权那里帮助作战。周瑜见诸葛亮很有才干，心里很妒忌。有一天，周瑜请诸葛亮商议军事。）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5037413" y="1316703"/>
            <a:ext cx="1923826" cy="835086"/>
          </a:xfrm>
          <a:prstGeom prst="doubleWave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lnSpc>
                <a:spcPct val="20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剧本范例</a:t>
            </a:r>
          </a:p>
        </p:txBody>
      </p:sp>
      <p:pic>
        <p:nvPicPr>
          <p:cNvPr id="6" name="图片 5" descr="u=3361274807,938668421&amp;fm=214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974" y="2943901"/>
            <a:ext cx="3307266" cy="2402293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3646" y="1717791"/>
            <a:ext cx="9862820" cy="97469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（严肃）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对，先生跟我想的一样。但是现在军中缺箭，我想请先生负责造十万支箭。这是公事，希望先生不要推却。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33646" y="3481790"/>
            <a:ext cx="9809716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（坚决）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都督委托，当然照办。不知道这十万支箭什么时候用？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033646" y="4784125"/>
            <a:ext cx="7563056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（一脸高兴）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十天造得好吗？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7389" y="2022996"/>
            <a:ext cx="8694343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（一本正经）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既然就要交战，十天造好，必然误了大事。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127389" y="3326365"/>
            <a:ext cx="5442516" cy="504177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（心中窃喜）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先生预计几天可以造好？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127389" y="4599162"/>
            <a:ext cx="7445068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（胸有成竹）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只要三天。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9106" y="1892342"/>
            <a:ext cx="9862820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（一脸严肃）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军情紧急，可不能开玩笑。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79106" y="2953513"/>
            <a:ext cx="9824464" cy="974690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（笑了一下）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怎么敢跟都督开玩笑？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（严肃）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我愿立下军令状，三天造不好，甘愿受惩罚。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079106" y="4625709"/>
            <a:ext cx="9857905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旁白：（周瑜很高兴，叫诸葛亮当面立下军令状，又摆了酒席招待他。）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4590" y="1805673"/>
            <a:ext cx="9862820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今天来不及了，从明天起，到第三天请派五百个将士到江边搬箭。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164590" y="3189487"/>
            <a:ext cx="9824464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（旁白： 诸葛亮喝了几杯酒就走了。）（诸葛亮下，鲁肃上）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164590" y="4773192"/>
            <a:ext cx="7872771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鲁肃: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（疑惑）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十万支箭，三天怎么造得成呢？诸葛亮说的是假话吧？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865" y="1789450"/>
            <a:ext cx="10435958" cy="1436355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（得意扬扬）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是他自己说的，我可没逼他。我得吩咐军匠们，叫他们故意迟延，造箭用的材料，不给他准备齐全。到时候造不成，定他的罪，他就没话可说了。你去探听探听，看他怎样打算，回来报告我。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251576" y="3766584"/>
            <a:ext cx="8275882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（周瑜下，诸葛亮上）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256480" y="4820389"/>
            <a:ext cx="8285727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诸葛亮: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三天之内要造十万支箭，得请你帮帮我的忙。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865" y="1789450"/>
            <a:ext cx="9645445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鲁肃: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（疑惑）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都是你自己找的，我怎么帮得了你的忙？</a:t>
            </a:r>
          </a:p>
        </p:txBody>
      </p:sp>
      <p:sp>
        <p:nvSpPr>
          <p:cNvPr id="42" name="矩形 41"/>
          <p:cNvSpPr/>
          <p:nvPr/>
        </p:nvSpPr>
        <p:spPr>
          <a:xfrm>
            <a:off x="1266324" y="2998105"/>
            <a:ext cx="9617986" cy="1436355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（泰然自若）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请你借我二十条船，每条船上要三十名军士，船用青布幔子遮起来，还要一千多个草把子，排在船的两侧，我自有妙用，第三天管保有十万支箭。不过不能让都督知道，他要是知道了，我的计划就完了。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0427" y="2330629"/>
            <a:ext cx="10376618" cy="189802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鲁肃答应了诸葛亮。不对周瑜提借船的事，周瑜更加迷惑起来。鲁肃私自拨了二十条快船，每条船上配三十名军士，照诸葛亮说的，布置好青布幔子和草把子，等诸葛亮调度。第一天，不见诸葛亮有什么动静；第二天，仍然不见诸葛亮有什么动静；直到第三天四更时候，诸葛亮秘密地把鲁肃请到船里。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 r="10620" b="15625"/>
          <a:stretch>
            <a:fillRect/>
          </a:stretch>
        </p:blipFill>
        <p:spPr>
          <a:xfrm flipH="1">
            <a:off x="0" y="0"/>
            <a:ext cx="5908431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: 圆角 6"/>
          <p:cNvSpPr/>
          <p:nvPr/>
        </p:nvSpPr>
        <p:spPr>
          <a:xfrm>
            <a:off x="0" y="2836985"/>
            <a:ext cx="6611815" cy="170178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162" y="3026158"/>
            <a:ext cx="351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交际要求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互相交流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6683" y="1784985"/>
            <a:ext cx="7118350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鲁肃: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（疑惑）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你叫我来做什么？</a:t>
            </a:r>
          </a:p>
        </p:txBody>
      </p:sp>
      <p:sp>
        <p:nvSpPr>
          <p:cNvPr id="42" name="矩形 41"/>
          <p:cNvSpPr/>
          <p:nvPr/>
        </p:nvSpPr>
        <p:spPr>
          <a:xfrm>
            <a:off x="1156683" y="2804795"/>
            <a:ext cx="7089775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（稍开心）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请你一起去取箭。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156683" y="3825240"/>
            <a:ext cx="7107555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鲁肃: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（疑惑）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到哪里去取？</a:t>
            </a:r>
          </a:p>
        </p:txBody>
      </p:sp>
      <p:sp>
        <p:nvSpPr>
          <p:cNvPr id="43" name="文本框 3"/>
          <p:cNvSpPr txBox="1"/>
          <p:nvPr/>
        </p:nvSpPr>
        <p:spPr>
          <a:xfrm>
            <a:off x="1156683" y="4892019"/>
            <a:ext cx="8285727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（故弄玄虚）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不用问，去了就知道。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8865" y="1789450"/>
            <a:ext cx="10435958" cy="97469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 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（诸葛亮吩咐把二十条船用绳索连接起来，朝北岸开去。又叫船上的军士一边擂鼓，一边呐喊。这时候大雾漫天，江上连面对面都看不清。天还没亮，船已经靠近曹军的水寨。）</a:t>
            </a:r>
          </a:p>
        </p:txBody>
      </p:sp>
      <p:sp>
        <p:nvSpPr>
          <p:cNvPr id="42" name="矩形 41"/>
          <p:cNvSpPr/>
          <p:nvPr/>
        </p:nvSpPr>
        <p:spPr>
          <a:xfrm>
            <a:off x="1266324" y="3574694"/>
            <a:ext cx="8275882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鲁肃: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（害怕）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如果曹兵出来，怎么办？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1212234" y="4676691"/>
            <a:ext cx="8285727" cy="97469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（自信）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雾这样大，他们怕伏兵，不敢靠近。我们只管饮酒取乐，天亮了就回去。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021" y="1593297"/>
            <a:ext cx="10435958" cy="1436355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（曹操上）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曹操：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（下令）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江上雾很大，敌人忽然来攻，我们看不清虚实，不要轻易出动。只朝他们射箭，见敌便射，不让他们近前。来人！去旱寨调来六千名弓弩手，到江边支援水军！</a:t>
            </a:r>
          </a:p>
        </p:txBody>
      </p:sp>
      <p:sp>
        <p:nvSpPr>
          <p:cNvPr id="42" name="矩形 41"/>
          <p:cNvSpPr/>
          <p:nvPr/>
        </p:nvSpPr>
        <p:spPr>
          <a:xfrm>
            <a:off x="878021" y="3790095"/>
            <a:ext cx="9175534" cy="974690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（一万多名弓弩手一齐放箭，船逼近水寨受箭。过了一会儿，船的一侧插满了箭，船身开始倾斜。）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878021" y="5432793"/>
            <a:ext cx="8285727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（大声）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停止击鼓。传令！把船转个方向！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1865" y="1756410"/>
            <a:ext cx="7649210" cy="1436355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（船都掉转过来，船头朝东，船尾朝西。）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（曹军的箭雨不断袭来，船又慢慢恢复了平衡。诸葛亮估计箭差不多了，天也快亮了，雾也快散了，就命令军士们喊话。）</a:t>
            </a:r>
          </a:p>
        </p:txBody>
      </p:sp>
      <p:sp>
        <p:nvSpPr>
          <p:cNvPr id="42" name="矩形 41"/>
          <p:cNvSpPr/>
          <p:nvPr/>
        </p:nvSpPr>
        <p:spPr>
          <a:xfrm>
            <a:off x="951999" y="4069772"/>
            <a:ext cx="8275882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军士：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谢谢曹丞相的箭！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951865" y="5088255"/>
            <a:ext cx="8275320" cy="513026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（命令）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赶快把船驶回南岸。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020" y="1850410"/>
            <a:ext cx="10640879" cy="974690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旁白：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（曹操知道上了当，可是这边的船顺风顺水，已经驶出二十多里，要追也来不及了。）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（曹操下，周瑜上）</a:t>
            </a:r>
          </a:p>
        </p:txBody>
      </p:sp>
      <p:sp>
        <p:nvSpPr>
          <p:cNvPr id="42" name="矩形 41"/>
          <p:cNvSpPr/>
          <p:nvPr/>
        </p:nvSpPr>
        <p:spPr>
          <a:xfrm>
            <a:off x="4525010" y="3781443"/>
            <a:ext cx="6752590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诸葛亮：</a:t>
            </a:r>
            <a:r>
              <a:rPr lang="zh-CN" altLang="en-US" sz="2000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都督，十万支箭都在这里了，请您清点吧。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32560" y="3723993"/>
            <a:ext cx="2411413" cy="185737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9339" y="2807002"/>
            <a:ext cx="6672261" cy="1243995"/>
          </a:xfrm>
          <a:prstGeom prst="rect">
            <a:avLst/>
          </a:prstGeom>
          <a:ln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周瑜：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（从鲁肃那里得知借箭经过，长叹一声）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唉！诸葛亮神机妙算，我真比不上他！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60400" y="2002631"/>
            <a:ext cx="3657600" cy="3259137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818132"/>
            <a:ext cx="5852160" cy="41361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82390" y="2388205"/>
            <a:ext cx="7636510" cy="1243995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lnSpc>
                <a:spcPct val="20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小朋友们表演得真棒，表扬一下自己。其他的小朋友还没有看过我们的表演，我们回去表演给其他的小朋友看，好吗？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>
            <a:fillRect/>
          </a:stretch>
        </p:blipFill>
        <p:spPr>
          <a:xfrm>
            <a:off x="3055248" y="1463040"/>
            <a:ext cx="6081505" cy="49733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139213" y="4707432"/>
            <a:ext cx="5913573" cy="9748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口语交际   — 怎么表演课本剧</a:t>
            </a:r>
            <a:r>
              <a:rPr 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草船借箭</a:t>
            </a:r>
            <a:endParaRPr 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   周瑜   曹操   鲁肃  </a:t>
            </a:r>
            <a:endParaRPr 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1447800"/>
            <a:ext cx="4787900" cy="47879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68680" y="1676132"/>
            <a:ext cx="6050280" cy="4313188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lnSpc>
                <a:spcPct val="20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在我国五千年的文明长河中，有大量的历史名著和文学作品，其中包含着许多引人入胜的故事，课下请你们选择最感兴趣的故事和同学一起读一读，演一演。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0" b="15625"/>
          <a:stretch>
            <a:fillRect/>
          </a:stretch>
        </p:blipFill>
        <p:spPr>
          <a:xfrm>
            <a:off x="1294832" y="0"/>
            <a:ext cx="10897168" cy="6858000"/>
          </a:xfrm>
          <a:custGeom>
            <a:avLst/>
            <a:gdLst>
              <a:gd name="connsiteX0" fmla="*/ 0 w 10897168"/>
              <a:gd name="connsiteY0" fmla="*/ 0 h 6858000"/>
              <a:gd name="connsiteX1" fmla="*/ 10897168 w 10897168"/>
              <a:gd name="connsiteY1" fmla="*/ 0 h 6858000"/>
              <a:gd name="connsiteX2" fmla="*/ 10897168 w 10897168"/>
              <a:gd name="connsiteY2" fmla="*/ 6858000 h 6858000"/>
              <a:gd name="connsiteX3" fmla="*/ 0 w 10897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168" h="6858000">
                <a:moveTo>
                  <a:pt x="0" y="0"/>
                </a:moveTo>
                <a:lnTo>
                  <a:pt x="10897168" y="0"/>
                </a:lnTo>
                <a:lnTo>
                  <a:pt x="108971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880" y="2565173"/>
            <a:ext cx="829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6091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0548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249" y="3079453"/>
            <a:ext cx="10131871" cy="2259145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漫长悠远的岁月，大千世界的风景，性格迥异的人物，都可以浓缩在小小的舞台上。在那里，我们可以尽情地展示自己，重现课文中精彩的情节和难忘的对话。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51" y="1113155"/>
            <a:ext cx="2537081" cy="23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3" y="3119717"/>
            <a:ext cx="2660301" cy="26603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3186" y="2457922"/>
            <a:ext cx="9821791" cy="513026"/>
          </a:xfrm>
          <a:prstGeom prst="rect">
            <a:avLst/>
          </a:prstGeom>
          <a:ln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读教材，说说这次口语交际给我们提出了哪些要求？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3186" y="1504512"/>
            <a:ext cx="2209584" cy="400050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lnSpc>
                <a:spcPct val="20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交际指导</a:t>
            </a:r>
          </a:p>
        </p:txBody>
      </p:sp>
      <p:sp>
        <p:nvSpPr>
          <p:cNvPr id="59" name="矩形 12"/>
          <p:cNvSpPr/>
          <p:nvPr/>
        </p:nvSpPr>
        <p:spPr>
          <a:xfrm>
            <a:off x="3464464" y="3632200"/>
            <a:ext cx="7923373" cy="1243995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txBody>
          <a:bodyPr wrap="square">
            <a:spAutoFit/>
          </a:bodyPr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756285" defTabSz="609600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这次口语交际要求我们开展一次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课本剧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表演活动。在表演的过程中，尽情地展示自己，重现课文中精彩的情节和难忘的对话。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对角圆角矩形 58"/>
          <p:cNvSpPr/>
          <p:nvPr/>
        </p:nvSpPr>
        <p:spPr>
          <a:xfrm>
            <a:off x="3097160" y="1555879"/>
            <a:ext cx="6150079" cy="821561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先想一想该怎样准备课本剧呢？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11" y="2598050"/>
            <a:ext cx="5299934" cy="353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99"/>
          <p:cNvSpPr txBox="1"/>
          <p:nvPr/>
        </p:nvSpPr>
        <p:spPr>
          <a:xfrm>
            <a:off x="2624333" y="1415008"/>
            <a:ext cx="6943335" cy="731764"/>
          </a:xfrm>
          <a:prstGeom prst="bevel">
            <a:avLst>
              <a:gd name="adj" fmla="val 7457"/>
            </a:avLst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lnSpc>
                <a:spcPct val="20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本次口语交际中我们应该注意什么？</a:t>
            </a:r>
          </a:p>
        </p:txBody>
      </p:sp>
      <p:sp>
        <p:nvSpPr>
          <p:cNvPr id="61" name="AutoShape 46"/>
          <p:cNvSpPr/>
          <p:nvPr/>
        </p:nvSpPr>
        <p:spPr>
          <a:xfrm>
            <a:off x="7947833" y="2724447"/>
            <a:ext cx="3422788" cy="1726567"/>
          </a:xfrm>
          <a:prstGeom prst="wedgeRoundRectCallout">
            <a:avLst>
              <a:gd name="adj1" fmla="val -73718"/>
              <a:gd name="adj2" fmla="val 53310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6096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设计好表演角色的台词、动作、表情很重要。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289" y="1119770"/>
            <a:ext cx="952381" cy="2952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3688976" y="4617272"/>
            <a:ext cx="4448287" cy="1516828"/>
          </a:xfrm>
          <a:prstGeom prst="rect">
            <a:avLst/>
          </a:prstGeom>
        </p:spPr>
      </p:pic>
      <p:sp>
        <p:nvSpPr>
          <p:cNvPr id="62" name="AutoShape 45"/>
          <p:cNvSpPr/>
          <p:nvPr/>
        </p:nvSpPr>
        <p:spPr>
          <a:xfrm>
            <a:off x="655005" y="2702907"/>
            <a:ext cx="3638116" cy="1600353"/>
          </a:xfrm>
          <a:prstGeom prst="wedgeRoundRectCallout">
            <a:avLst>
              <a:gd name="adj1" fmla="val 46745"/>
              <a:gd name="adj2" fmla="val 92181"/>
              <a:gd name="adj3" fmla="val 16667"/>
            </a:avLst>
          </a:prstGeom>
          <a:noFill/>
          <a:ln w="952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>
            <a:lvl1pPr marL="265430" indent="-26543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005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6096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从学过的课文中选择最感兴趣的故事来表演。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51527" y="2594620"/>
            <a:ext cx="6186190" cy="1898020"/>
          </a:xfrm>
          <a:prstGeom prst="rect">
            <a:avLst/>
          </a:prstGeom>
          <a:ln>
            <a:solidFill>
              <a:srgbClr val="00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我们的设计不能脱离课文主题。可以把课文中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叙述的语言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改为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人物的对话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，表演时可以加上一些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表情和动作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，准备一些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服装和道具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。这样，让表演的舞台人物更加生动形象。</a:t>
            </a:r>
            <a:endParaRPr sz="20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42" name="图片 41" descr="u=747912770,4139098913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108" y="2530919"/>
            <a:ext cx="3307149" cy="2202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60702" y="1533255"/>
            <a:ext cx="7816850" cy="3546475"/>
            <a:chOff x="8526" y="1601"/>
            <a:chExt cx="5267" cy="4325"/>
          </a:xfrm>
        </p:grpSpPr>
        <p:sp>
          <p:nvSpPr>
            <p:cNvPr id="9" name="云形标注 8"/>
            <p:cNvSpPr/>
            <p:nvPr/>
          </p:nvSpPr>
          <p:spPr>
            <a:xfrm>
              <a:off x="8526" y="1601"/>
              <a:ext cx="5267" cy="4325"/>
            </a:xfrm>
            <a:prstGeom prst="cloudCallout">
              <a:avLst>
                <a:gd name="adj1" fmla="val 48979"/>
                <a:gd name="adj2" fmla="val 47212"/>
              </a:avLst>
            </a:prstGeom>
            <a:solidFill>
              <a:srgbClr val="26A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096" y="2620"/>
              <a:ext cx="4473" cy="17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改编人物台词的方法:添加、借用、改造。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排练时，可以制作或选用一些简单的道具，还可配上音乐。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99" y="3632200"/>
            <a:ext cx="2660301" cy="266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15405" y="2931292"/>
            <a:ext cx="6522720" cy="1836465"/>
          </a:xfrm>
          <a:prstGeom prst="rect">
            <a:avLst/>
          </a:prstGeom>
          <a:noFill/>
          <a:ln>
            <a:solidFill>
              <a:srgbClr val="0000FF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200000"/>
              </a:lnSpc>
              <a:defRPr/>
            </a:pPr>
            <a:r>
              <a:rPr lang="zh-CN" altLang="en-US" sz="2000" dirty="0"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大家可以先试演，在相互尊重的基础上确定表演角色，分好台词。排练时，还可以制作一些简单的道具，配上音乐，齐心协力把课本剧表演精彩。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4408256" y="1461802"/>
            <a:ext cx="1884968" cy="628442"/>
          </a:xfrm>
          <a:prstGeom prst="rect">
            <a:avLst/>
          </a:prstGeom>
          <a:solidFill>
            <a:srgbClr val="26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试一试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313" y="1991139"/>
            <a:ext cx="5715053" cy="3871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宽屏</PresentationFormat>
  <Paragraphs>99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Wingdings</vt:lpstr>
      <vt:lpstr>微软雅黑</vt:lpstr>
      <vt:lpstr>OPPOSans R</vt:lpstr>
      <vt:lpstr>OPPOSans L</vt:lpstr>
      <vt:lpstr>OPPOSans B</vt:lpstr>
      <vt:lpstr>思源黑体 CN Regular</vt:lpstr>
      <vt:lpstr>Wingdings 2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2021-05-12T01:06:03Z</dcterms:created>
  <dcterms:modified xsi:type="dcterms:W3CDTF">2023-01-10T05:19:36Z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1DA09571CBA74E75B021AF27F9A10520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