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90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28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54" r:id="rId32"/>
    <p:sldId id="355" r:id="rId33"/>
    <p:sldId id="356" r:id="rId34"/>
    <p:sldId id="357" r:id="rId35"/>
    <p:sldId id="350" r:id="rId36"/>
    <p:sldId id="351" r:id="rId37"/>
    <p:sldId id="364" r:id="rId38"/>
    <p:sldId id="365" r:id="rId39"/>
    <p:sldId id="366" r:id="rId40"/>
    <p:sldId id="358" r:id="rId41"/>
    <p:sldId id="319" r:id="rId42"/>
    <p:sldId id="359" r:id="rId43"/>
    <p:sldId id="360" r:id="rId44"/>
    <p:sldId id="361" r:id="rId45"/>
    <p:sldId id="284" r:id="rId46"/>
    <p:sldId id="362" r:id="rId47"/>
    <p:sldId id="363" r:id="rId48"/>
    <p:sldId id="303" r:id="rId49"/>
    <p:sldId id="304" r:id="rId50"/>
    <p:sldId id="305" r:id="rId51"/>
    <p:sldId id="306" r:id="rId52"/>
    <p:sldId id="313" r:id="rId53"/>
    <p:sldId id="312" r:id="rId54"/>
    <p:sldId id="314" r:id="rId55"/>
    <p:sldId id="260" r:id="rId56"/>
    <p:sldId id="293" r:id="rId57"/>
    <p:sldId id="292" r:id="rId5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00"/>
    <a:srgbClr val="FF0000"/>
    <a:srgbClr val="660066"/>
    <a:srgbClr val="CC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0" autoAdjust="0"/>
    <p:restoredTop sz="94660"/>
  </p:normalViewPr>
  <p:slideViewPr>
    <p:cSldViewPr>
      <p:cViewPr varScale="1">
        <p:scale>
          <a:sx n="108" d="100"/>
          <a:sy n="108" d="100"/>
        </p:scale>
        <p:origin x="-1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B900F-ED9D-41C2-9E53-F15878AD97D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C5171-D5BA-441C-8BC2-C4AFCC7F98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C5171-D5BA-441C-8BC2-C4AFCC7F98D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95" b="95802" l="0" r="100000">
                        <a14:foregroundMark x1="67400" y1="31784" x2="67400" y2="31784"/>
                        <a14:foregroundMark x1="66500" y1="31784" x2="66500" y2="31784"/>
                        <a14:foregroundMark x1="66700" y1="30885" x2="66700" y2="30885"/>
                        <a14:foregroundMark x1="79000" y1="26087" x2="79000" y2="26087"/>
                        <a14:foregroundMark x1="79800" y1="23838" x2="79800" y2="238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3412" y="4759633"/>
            <a:ext cx="3060588" cy="2041412"/>
          </a:xfrm>
          <a:prstGeom prst="rect">
            <a:avLst/>
          </a:prstGeom>
        </p:spPr>
      </p:pic>
      <p:pic>
        <p:nvPicPr>
          <p:cNvPr id="39952" name="Picture 16" descr="未标题-1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 rot="617908" flipH="1">
            <a:off x="8245549" y="5166322"/>
            <a:ext cx="608012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 userDrawn="1"/>
        </p:nvSpPr>
        <p:spPr bwMode="auto">
          <a:xfrm>
            <a:off x="0" y="6525344"/>
            <a:ext cx="9144000" cy="332656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 userDrawn="1"/>
        </p:nvSpPr>
        <p:spPr bwMode="auto">
          <a:xfrm>
            <a:off x="0" y="6370172"/>
            <a:ext cx="9144000" cy="83164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 userDrawn="1"/>
        </p:nvSpPr>
        <p:spPr bwMode="auto">
          <a:xfrm>
            <a:off x="0" y="3924"/>
            <a:ext cx="9144000" cy="256724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" name="Picture 16" descr="未标题-1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 rot="617908" flipH="1">
            <a:off x="7450896" y="5276516"/>
            <a:ext cx="608012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399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65717" y="2259428"/>
            <a:ext cx="7776864" cy="1069075"/>
          </a:xfrm>
          <a:prstGeom prst="rect">
            <a:avLst/>
          </a:prstGeom>
          <a:solidFill>
            <a:srgbClr val="BBE0E3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altLang="zh-CN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Unit 3 </a:t>
            </a:r>
            <a:r>
              <a:rPr lang="en-US" altLang="zh-CN" sz="6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Language </a:t>
            </a:r>
            <a:r>
              <a:rPr lang="en-US" altLang="zh-CN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in use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327022" y="908720"/>
            <a:ext cx="66338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Module 8  </a:t>
            </a:r>
            <a:r>
              <a:rPr lang="en-US" altLang="zh-CN" sz="4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Choosing 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presents</a:t>
            </a:r>
          </a:p>
        </p:txBody>
      </p:sp>
      <p:sp>
        <p:nvSpPr>
          <p:cNvPr id="4" name="矩形 3"/>
          <p:cNvSpPr/>
          <p:nvPr/>
        </p:nvSpPr>
        <p:spPr>
          <a:xfrm>
            <a:off x="1910031" y="5445224"/>
            <a:ext cx="3038012" cy="464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2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nood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8600"/>
            <a:ext cx="3657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eg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1928813"/>
            <a:ext cx="317976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 descr="line0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5" descr="line0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427788"/>
            <a:ext cx="9144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3400" y="4953000"/>
            <a:ext cx="8181975" cy="10064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en-US" altLang="zh-CN" sz="6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eat eggs and noodles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女孩与小狗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476250"/>
            <a:ext cx="3475037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7" name="Picture 6" descr="si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37449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1331913" y="4508500"/>
            <a:ext cx="66976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>
                <a:solidFill>
                  <a:srgbClr val="0066FF"/>
                </a:solidFill>
                <a:latin typeface="Tahoma" panose="020B0604030504040204" pitchFamily="34" charset="0"/>
              </a:rPr>
              <a:t> </a:t>
            </a:r>
            <a:r>
              <a:rPr kumimoji="1" lang="en-US" altLang="zh-CN" sz="6000" b="1">
                <a:solidFill>
                  <a:schemeClr val="accent2"/>
                </a:solidFill>
                <a:latin typeface="Comic Sans MS" panose="030F0702030302020204" pitchFamily="66" charset="0"/>
              </a:rPr>
              <a:t>sing and dance</a:t>
            </a:r>
            <a:endParaRPr lang="en-US" altLang="zh-CN" sz="60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u=4058667925,3102012858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04813"/>
            <a:ext cx="76327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2339752" y="5157788"/>
            <a:ext cx="41052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4800" b="1" dirty="0">
                <a:solidFill>
                  <a:srgbClr val="0000FF"/>
                </a:solidFill>
              </a:rPr>
              <a:t>play games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116013" y="908050"/>
            <a:ext cx="7219950" cy="1016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80"/>
            </a:solidFill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en-US" altLang="zh-CN" sz="6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get birthday cards</a:t>
            </a:r>
          </a:p>
        </p:txBody>
      </p:sp>
      <p:pic>
        <p:nvPicPr>
          <p:cNvPr id="7170" name="Picture 2" descr="news_200412171150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20938"/>
            <a:ext cx="4249738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卡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420938"/>
            <a:ext cx="446246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251520" y="1628800"/>
          <a:ext cx="4213225" cy="437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8" name="Photo Editor 照片" r:id="rId3" imgW="3810000" imgH="3324225" progId="MSPhotoEd.3">
                  <p:embed/>
                </p:oleObj>
              </mc:Choice>
              <mc:Fallback>
                <p:oleObj name="Photo Editor 照片" r:id="rId3" imgW="3810000" imgH="3324225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628800"/>
                        <a:ext cx="4213225" cy="437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39" name="Picture 5" descr="云和太阳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810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0" y="26035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dirty="0">
                <a:solidFill>
                  <a:srgbClr val="0066FF"/>
                </a:solidFill>
                <a:latin typeface="Tahoma" panose="020B0604030504040204" pitchFamily="34" charset="0"/>
              </a:rPr>
              <a:t> </a:t>
            </a:r>
            <a:r>
              <a:rPr kumimoji="1" lang="en-US" altLang="zh-CN" sz="60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get birthday </a:t>
            </a:r>
            <a:r>
              <a:rPr lang="en-US" altLang="zh-CN" sz="6000" b="1" dirty="0">
                <a:solidFill>
                  <a:schemeClr val="accent2"/>
                </a:solidFill>
                <a:latin typeface="Tahoma" panose="020B0604030504040204" pitchFamily="34" charset="0"/>
              </a:rPr>
              <a:t>present</a:t>
            </a:r>
            <a:r>
              <a:rPr lang="en-US" altLang="zh-CN" sz="6000" b="1" dirty="0">
                <a:solidFill>
                  <a:srgbClr val="0000FF"/>
                </a:solidFill>
                <a:latin typeface="Tahoma" panose="020B0604030504040204" pitchFamily="34" charset="0"/>
              </a:rPr>
              <a:t>s</a:t>
            </a:r>
          </a:p>
        </p:txBody>
      </p:sp>
      <p:pic>
        <p:nvPicPr>
          <p:cNvPr id="91141" name="Picture 5" descr="AKRDP{ZR})VKE0ICQR7TLRA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38126" y="1700808"/>
            <a:ext cx="4105275" cy="43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idx="1"/>
          </p:nvPr>
        </p:nvSpPr>
        <p:spPr>
          <a:xfrm>
            <a:off x="155575" y="381000"/>
            <a:ext cx="86868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buy a birthday cake </a:t>
            </a:r>
            <a:r>
              <a:rPr lang="zh-CN" altLang="en-US" sz="2800" b="1" dirty="0">
                <a:latin typeface="Times New Roman" panose="02020603050405020304" pitchFamily="18" charset="0"/>
              </a:rPr>
              <a:t>买生日蛋糕    </a:t>
            </a:r>
          </a:p>
          <a:p>
            <a:pPr>
              <a:lnSpc>
                <a:spcPct val="9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make a birthday cake </a:t>
            </a:r>
            <a:r>
              <a:rPr lang="zh-CN" altLang="en-US" sz="2800" b="1" dirty="0">
                <a:latin typeface="Times New Roman" panose="02020603050405020304" pitchFamily="18" charset="0"/>
              </a:rPr>
              <a:t>做生日蛋糕</a:t>
            </a:r>
          </a:p>
          <a:p>
            <a:pPr>
              <a:lnSpc>
                <a:spcPct val="9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buy birthday candles </a:t>
            </a:r>
            <a:r>
              <a:rPr lang="zh-CN" altLang="en-US" sz="2800" b="1" dirty="0">
                <a:latin typeface="Times New Roman" panose="02020603050405020304" pitchFamily="18" charset="0"/>
              </a:rPr>
              <a:t>买生日蜡烛</a:t>
            </a:r>
          </a:p>
          <a:p>
            <a:pPr>
              <a:lnSpc>
                <a:spcPct val="9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have a birthday party   </a:t>
            </a:r>
            <a:r>
              <a:rPr lang="zh-CN" altLang="en-US" sz="2800" b="1" dirty="0">
                <a:latin typeface="Times New Roman" panose="02020603050405020304" pitchFamily="18" charset="0"/>
              </a:rPr>
              <a:t>举行生日晚会</a:t>
            </a:r>
          </a:p>
          <a:p>
            <a:pPr>
              <a:lnSpc>
                <a:spcPct val="9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sing happy birthday song </a:t>
            </a:r>
            <a:r>
              <a:rPr lang="zh-CN" altLang="en-US" sz="2800" b="1" dirty="0">
                <a:latin typeface="Times New Roman" panose="02020603050405020304" pitchFamily="18" charset="0"/>
              </a:rPr>
              <a:t>唱生日歌</a:t>
            </a:r>
          </a:p>
          <a:p>
            <a:pPr>
              <a:lnSpc>
                <a:spcPct val="9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make a birthday wish </a:t>
            </a:r>
            <a:r>
              <a:rPr lang="zh-CN" altLang="en-US" sz="2800" b="1" dirty="0">
                <a:latin typeface="Times New Roman" panose="02020603050405020304" pitchFamily="18" charset="0"/>
              </a:rPr>
              <a:t>许生日愿望</a:t>
            </a:r>
          </a:p>
          <a:p>
            <a:pPr>
              <a:lnSpc>
                <a:spcPct val="9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eat a birthday cake </a:t>
            </a:r>
            <a:r>
              <a:rPr lang="zh-CN" altLang="en-US" sz="2800" b="1" dirty="0">
                <a:latin typeface="Times New Roman" panose="02020603050405020304" pitchFamily="18" charset="0"/>
              </a:rPr>
              <a:t>吃生日蛋糕   </a:t>
            </a:r>
          </a:p>
          <a:p>
            <a:pPr>
              <a:lnSpc>
                <a:spcPct val="9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eat  eggs and noodles </a:t>
            </a:r>
            <a:r>
              <a:rPr lang="zh-CN" altLang="en-US" sz="2800" b="1" dirty="0">
                <a:latin typeface="Times New Roman" panose="02020603050405020304" pitchFamily="18" charset="0"/>
              </a:rPr>
              <a:t>吃蛋和长寿面</a:t>
            </a:r>
          </a:p>
          <a:p>
            <a:pPr>
              <a:lnSpc>
                <a:spcPct val="9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sing and dance </a:t>
            </a:r>
            <a:r>
              <a:rPr lang="zh-CN" altLang="en-US" sz="2800" b="1" dirty="0">
                <a:latin typeface="Times New Roman" panose="02020603050405020304" pitchFamily="18" charset="0"/>
              </a:rPr>
              <a:t>唱歌跳舞</a:t>
            </a:r>
          </a:p>
          <a:p>
            <a:pPr>
              <a:lnSpc>
                <a:spcPct val="9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play games </a:t>
            </a:r>
            <a:r>
              <a:rPr lang="zh-CN" altLang="en-US" sz="2800" b="1" dirty="0">
                <a:latin typeface="Times New Roman" panose="02020603050405020304" pitchFamily="18" charset="0"/>
              </a:rPr>
              <a:t>玩游戏</a:t>
            </a:r>
          </a:p>
          <a:p>
            <a:pPr>
              <a:lnSpc>
                <a:spcPct val="9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get birthday cards </a:t>
            </a:r>
            <a:r>
              <a:rPr lang="zh-CN" altLang="en-US" sz="2800" b="1" dirty="0">
                <a:latin typeface="Times New Roman" panose="02020603050405020304" pitchFamily="18" charset="0"/>
              </a:rPr>
              <a:t>送生日卡片</a:t>
            </a:r>
          </a:p>
          <a:p>
            <a:pPr>
              <a:lnSpc>
                <a:spcPct val="9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get birthday presents </a:t>
            </a:r>
            <a:r>
              <a:rPr lang="zh-CN" altLang="en-US" sz="2800" b="1" dirty="0">
                <a:latin typeface="Times New Roman" panose="02020603050405020304" pitchFamily="18" charset="0"/>
              </a:rPr>
              <a:t>收到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生日礼物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94211" name="AutoShape 3" descr="viewcompress?sid=KF1LDrCYVWmxECV1&amp;action=compresspic&amp;mailid=ZL3623-MUSxPoBC7tIEOA1dNdT1W2c&amp;cpsfile=%D0%C2%BD%A8%CE%C4%BC%FE%BC%D0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212" name="AutoShape 4" descr="viewcompress?sid=KF1LDrCYVWmxECV1&amp;action=compresspic&amp;mailid=ZL3623-MUSxPoBC7tIEOA1dNdT1W2c&amp;cpsfile=%D0%C2%BD%A8%CE%C4%BC%FE%BC%D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213" name="AutoShape 5" descr="viewcompress?sid=KF1LDrCYVWmxECV1&amp;action=compresspic&amp;mailid=ZL3623-MUSxPoBC7tIEOA1dNdT1W2c&amp;cpsfile=%D0%C2%BD%A8%CE%C4%BC%FE%BC%D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214" name="AutoShape 6" descr="viewcompress?sid=KF1LDrCYVWmxECV1&amp;action=download&amp;mailid=ZL3623-MUSxPoBC7tIEOA1dNdT1W2c&amp;cpsfile=%D0%C2%BD%A8%CE%C4%BC%FE%BC%D0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215" name="AutoShape 7" descr="viewcompress?sid=KF1LDrCYVWmxECV1&amp;action=download&amp;mailid=ZL3623-MUSxPoBC7tIEOA1dNdT1W2c&amp;cpsfile=%D0%C2%BD%A8%CE%C4%BC%FE%BC%D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216" name="AutoShape 8" descr="viewcompress?sid=KF1LDrCYVWmxECV1&amp;action=download&amp;mailid=ZL3623-MUSxPoBC7tIEOA1dNdT1W2c&amp;cpsfile=%D0%C2%BD%A8%CE%C4%BC%FE%BC%D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217" name="AutoShape 9" descr="viewcompress?sid=KF1LDrCYVWmxECV1&amp;action=download&amp;mailid=ZL3623-MUSxPoBC7tIEOA1dNdT1W2c&amp;cpsfile=%D0%C2%BD%A8%CE%C4%BC%FE%BC%D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218" name="AutoShape 10" descr="viewcompress?sid=KF1LDrCYVWmxECV1&amp;action=download&amp;mailid=ZL3623-MUSxPoBC7tIEOA1dNdT1W2c&amp;cpsfile=%D0%C2%BD%A8%CE%C4%BC%FE%BC%D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4105275" y="1628775"/>
            <a:ext cx="4859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7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a box of chocolates</a:t>
            </a:r>
          </a:p>
        </p:txBody>
      </p:sp>
      <p:pic>
        <p:nvPicPr>
          <p:cNvPr id="95235" name="Picture 3" descr="518fd9ce102c0c18b700c8e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765175"/>
            <a:ext cx="3554412" cy="28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6" name="Picture 4" descr="eurocd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EEDE9"/>
              </a:clrFrom>
              <a:clrTo>
                <a:srgbClr val="EEED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2997200"/>
            <a:ext cx="3384550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132138" y="4508500"/>
            <a:ext cx="1728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7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a CD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4140200" y="1484313"/>
            <a:ext cx="36734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7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FontTx/>
              <a:buNone/>
            </a:pP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a cinema ticket</a:t>
            </a:r>
            <a:r>
              <a:rPr lang="zh-CN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电影票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2843213" y="5751513"/>
            <a:ext cx="5616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7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a concert ticket  </a:t>
            </a:r>
            <a:r>
              <a:rPr lang="zh-CN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音乐票</a:t>
            </a:r>
          </a:p>
        </p:txBody>
      </p:sp>
      <p:pic>
        <p:nvPicPr>
          <p:cNvPr id="96260" name="Picture 4" descr="1312179046112839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0"/>
            <a:ext cx="403225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1" name="Picture 5" descr="3231224_171251145408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350" y="2924175"/>
            <a:ext cx="6697663" cy="28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60350"/>
            <a:ext cx="2879725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3644900"/>
            <a:ext cx="2352675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331913" y="2924175"/>
            <a:ext cx="32400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en-US" altLang="zh-CN" sz="4000" b="1">
                <a:solidFill>
                  <a:srgbClr val="3333FF"/>
                </a:solidFill>
                <a:latin typeface="Times New Roman" panose="02020603050405020304" pitchFamily="18" charset="0"/>
              </a:rPr>
              <a:t>a football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5219700" y="1989138"/>
            <a:ext cx="33845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en-US" altLang="zh-CN" sz="4000" b="1">
                <a:solidFill>
                  <a:srgbClr val="3333FF"/>
                </a:solidFill>
                <a:latin typeface="Times New Roman" panose="02020603050405020304" pitchFamily="18" charset="0"/>
              </a:rPr>
              <a:t>a magazine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kumimoji="1" lang="en-US" altLang="zh-CN" sz="4000" b="1">
                <a:solidFill>
                  <a:srgbClr val="3333FF"/>
                </a:solidFill>
                <a:latin typeface="Times New Roman" panose="02020603050405020304" pitchFamily="18" charset="0"/>
              </a:rPr>
              <a:t>      </a:t>
            </a:r>
            <a:r>
              <a:rPr kumimoji="1" lang="zh-CN" altLang="en-US" sz="4000" b="1">
                <a:solidFill>
                  <a:srgbClr val="3333FF"/>
                </a:solidFill>
                <a:latin typeface="Times New Roman" panose="02020603050405020304" pitchFamily="18" charset="0"/>
              </a:rPr>
              <a:t>杂志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549275"/>
            <a:ext cx="1866900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4510" t="8525" r="20981" b="3725"/>
          <a:stretch>
            <a:fillRect/>
          </a:stretch>
        </p:blipFill>
        <p:spPr bwMode="auto">
          <a:xfrm>
            <a:off x="5435600" y="2924175"/>
            <a:ext cx="27178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971550" y="3860800"/>
            <a:ext cx="3744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en-US" altLang="zh-CN" sz="4000" b="1">
                <a:solidFill>
                  <a:srgbClr val="3333FF"/>
                </a:solidFill>
                <a:latin typeface="Times New Roman" panose="02020603050405020304" pitchFamily="18" charset="0"/>
              </a:rPr>
              <a:t>a scarf  </a:t>
            </a:r>
            <a:r>
              <a:rPr kumimoji="1" lang="zh-CN" altLang="en-US" sz="4000" b="1">
                <a:solidFill>
                  <a:srgbClr val="3333FF"/>
                </a:solidFill>
                <a:latin typeface="Times New Roman" panose="02020603050405020304" pitchFamily="18" charset="0"/>
              </a:rPr>
              <a:t>围巾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5580063" y="1628775"/>
            <a:ext cx="25923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en-US" altLang="zh-CN" sz="4000" b="1">
                <a:solidFill>
                  <a:srgbClr val="3333FF"/>
                </a:solidFill>
                <a:latin typeface="Times New Roman" panose="02020603050405020304" pitchFamily="18" charset="0"/>
              </a:rPr>
              <a:t>a silk dress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276600" y="404813"/>
            <a:ext cx="3068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kumimoji="1" lang="en-US" altLang="zh-CN" sz="4400" b="1">
                <a:solidFill>
                  <a:srgbClr val="D60093"/>
                </a:solidFill>
                <a:latin typeface="Comic Sans MS" panose="030F0702030302020204" pitchFamily="66" charset="0"/>
              </a:rPr>
              <a:t>birthday</a:t>
            </a:r>
          </a:p>
        </p:txBody>
      </p:sp>
      <p:pic>
        <p:nvPicPr>
          <p:cNvPr id="78851" name="Picture 3" descr="u=963887948,2324244522&amp;g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914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 descr="xxsx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2339975" y="2636838"/>
            <a:ext cx="2520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7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a T-shirt</a:t>
            </a:r>
          </a:p>
        </p:txBody>
      </p:sp>
      <p:pic>
        <p:nvPicPr>
          <p:cNvPr id="99331" name="Picture 3" descr="(10)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765175"/>
            <a:ext cx="354330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611188" y="692150"/>
            <a:ext cx="7669212" cy="55784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kumimoji="1" lang="en-US" altLang="zh-CN" sz="4000" b="1" i="1" dirty="0">
                <a:latin typeface="Times New Roman" panose="02020603050405020304" pitchFamily="18" charset="0"/>
              </a:rPr>
              <a:t>a box of chocolate   </a:t>
            </a:r>
          </a:p>
          <a:p>
            <a:pPr>
              <a:buFontTx/>
              <a:buNone/>
            </a:pPr>
            <a:r>
              <a:rPr kumimoji="1" lang="en-US" altLang="zh-CN" sz="4000" b="1" i="1" dirty="0">
                <a:latin typeface="Times New Roman" panose="02020603050405020304" pitchFamily="18" charset="0"/>
              </a:rPr>
              <a:t>a CD  </a:t>
            </a:r>
          </a:p>
          <a:p>
            <a:pPr>
              <a:buFontTx/>
              <a:buNone/>
            </a:pPr>
            <a:r>
              <a:rPr kumimoji="1" lang="en-US" altLang="zh-CN" sz="4000" b="1" i="1" dirty="0">
                <a:latin typeface="Times New Roman" panose="02020603050405020304" pitchFamily="18" charset="0"/>
              </a:rPr>
              <a:t>a cinema ticket      </a:t>
            </a:r>
          </a:p>
          <a:p>
            <a:pPr>
              <a:buFontTx/>
              <a:buNone/>
            </a:pPr>
            <a:r>
              <a:rPr kumimoji="1" lang="en-US" altLang="zh-CN" sz="4000" b="1" i="1" dirty="0">
                <a:latin typeface="Times New Roman" panose="02020603050405020304" pitchFamily="18" charset="0"/>
              </a:rPr>
              <a:t>a concert ticket</a:t>
            </a:r>
          </a:p>
          <a:p>
            <a:pPr>
              <a:buFontTx/>
              <a:buNone/>
            </a:pPr>
            <a:r>
              <a:rPr kumimoji="1" lang="en-US" altLang="zh-CN" sz="4000" b="1" i="1" dirty="0">
                <a:latin typeface="Times New Roman" panose="02020603050405020304" pitchFamily="18" charset="0"/>
              </a:rPr>
              <a:t>a football                </a:t>
            </a:r>
          </a:p>
          <a:p>
            <a:pPr>
              <a:buFontTx/>
              <a:buNone/>
            </a:pPr>
            <a:r>
              <a:rPr kumimoji="1" lang="en-US" altLang="zh-CN" sz="4000" b="1" i="1" dirty="0">
                <a:latin typeface="Times New Roman" panose="02020603050405020304" pitchFamily="18" charset="0"/>
              </a:rPr>
              <a:t>a magazine   </a:t>
            </a:r>
          </a:p>
          <a:p>
            <a:pPr>
              <a:buFontTx/>
              <a:buNone/>
            </a:pPr>
            <a:r>
              <a:rPr kumimoji="1" lang="en-US" altLang="zh-CN" sz="4000" b="1" i="1" dirty="0">
                <a:latin typeface="Times New Roman" panose="02020603050405020304" pitchFamily="18" charset="0"/>
              </a:rPr>
              <a:t>a scarf                      </a:t>
            </a:r>
          </a:p>
          <a:p>
            <a:pPr>
              <a:buFontTx/>
              <a:buNone/>
            </a:pPr>
            <a:r>
              <a:rPr kumimoji="1" lang="en-US" altLang="zh-CN" sz="4000" b="1" i="1" dirty="0">
                <a:latin typeface="Times New Roman" panose="02020603050405020304" pitchFamily="18" charset="0"/>
              </a:rPr>
              <a:t>a silk dress  </a:t>
            </a:r>
          </a:p>
          <a:p>
            <a:pPr>
              <a:buFontTx/>
              <a:buNone/>
            </a:pPr>
            <a:r>
              <a:rPr kumimoji="1" lang="en-US" altLang="zh-CN" sz="4000" b="1" i="1" dirty="0">
                <a:latin typeface="Times New Roman" panose="02020603050405020304" pitchFamily="18" charset="0"/>
              </a:rPr>
              <a:t>a T-shirt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u=2076103570,3315265168&amp;fm=23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843213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79" name="Picture 3" descr="001722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2138" y="0"/>
            <a:ext cx="2339975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0" name="Picture 4" descr="QI{}~K]]FOELTPMA7(N_N]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0"/>
            <a:ext cx="2736850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1" name="Picture 5" descr="u=1333942055,2233578616&amp;fm=52&amp;gp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4538"/>
            <a:ext cx="2843213" cy="280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2" name="Picture 6" descr="$C0CUMHS@0E]LOWWS`2Z2Q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3284538"/>
            <a:ext cx="27368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6084888" y="2492375"/>
            <a:ext cx="26717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read a magazine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3276600" y="2565400"/>
            <a:ext cx="2062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watch a film</a:t>
            </a:r>
          </a:p>
        </p:txBody>
      </p:sp>
      <p:pic>
        <p:nvPicPr>
          <p:cNvPr id="101385" name="Picture 9" descr="201005061114144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32138" y="3213100"/>
            <a:ext cx="2376487" cy="30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0" y="6237288"/>
            <a:ext cx="2786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get some exercise</a:t>
            </a:r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0" y="2565400"/>
            <a:ext cx="20145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go shopping</a:t>
            </a:r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2916238" y="6338888"/>
            <a:ext cx="368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watch football matches</a:t>
            </a:r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6738938" y="6338888"/>
            <a:ext cx="2405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go to a concert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3" grpId="0"/>
      <p:bldP spid="101384" grpId="0"/>
      <p:bldP spid="101386" grpId="0"/>
      <p:bldP spid="101387" grpId="0"/>
      <p:bldP spid="101388" grpId="0"/>
      <p:bldP spid="1013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4427538" y="1169988"/>
            <a:ext cx="4392612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 box of</a:t>
            </a:r>
            <a:r>
              <a:rPr lang="en-US" altLang="zh-CN" sz="2000" b="1" dirty="0">
                <a:latin typeface="Times New Roman" panose="02020603050405020304" pitchFamily="18" charset="0"/>
              </a:rPr>
              <a:t> chocolates</a:t>
            </a:r>
          </a:p>
          <a:p>
            <a:pPr>
              <a:lnSpc>
                <a:spcPct val="65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en-US" altLang="zh-CN" sz="2000" b="1" dirty="0">
                <a:latin typeface="Times New Roman" panose="02020603050405020304" pitchFamily="18" charset="0"/>
              </a:rPr>
              <a:t>a cinema / concert ticket</a:t>
            </a:r>
          </a:p>
          <a:p>
            <a:pPr>
              <a:lnSpc>
                <a:spcPct val="65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en-US" altLang="zh-CN" sz="2000" b="1" dirty="0">
                <a:latin typeface="Times New Roman" panose="02020603050405020304" pitchFamily="18" charset="0"/>
              </a:rPr>
              <a:t>a silk dress</a:t>
            </a:r>
          </a:p>
          <a:p>
            <a:pPr>
              <a:lnSpc>
                <a:spcPct val="65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en-US" altLang="zh-CN" sz="2000" b="1" dirty="0">
                <a:latin typeface="Times New Roman" panose="02020603050405020304" pitchFamily="18" charset="0"/>
              </a:rPr>
              <a:t>eleven silk scar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ves</a:t>
            </a:r>
          </a:p>
          <a:p>
            <a:pPr>
              <a:lnSpc>
                <a:spcPct val="65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en-US" altLang="zh-CN" sz="2000" b="1" dirty="0">
                <a:latin typeface="Times New Roman" panose="02020603050405020304" pitchFamily="18" charset="0"/>
              </a:rPr>
              <a:t>stay healthy</a:t>
            </a:r>
          </a:p>
          <a:p>
            <a:pPr>
              <a:lnSpc>
                <a:spcPct val="65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en-US" altLang="zh-CN" sz="2000" b="1" dirty="0">
                <a:latin typeface="Times New Roman" panose="02020603050405020304" pitchFamily="18" charset="0"/>
              </a:rPr>
              <a:t>every day</a:t>
            </a:r>
          </a:p>
          <a:p>
            <a:pPr>
              <a:lnSpc>
                <a:spcPct val="65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en-US" altLang="zh-CN" sz="2000" b="1" dirty="0">
                <a:latin typeface="Times New Roman" panose="02020603050405020304" pitchFamily="18" charset="0"/>
              </a:rPr>
              <a:t>go shopping</a:t>
            </a:r>
          </a:p>
          <a:p>
            <a:pPr>
              <a:lnSpc>
                <a:spcPct val="65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en-US" altLang="zh-CN" sz="2000" b="1" dirty="0">
                <a:latin typeface="Times New Roman" panose="02020603050405020304" pitchFamily="18" charset="0"/>
              </a:rPr>
              <a:t>go to the cinema</a:t>
            </a:r>
          </a:p>
          <a:p>
            <a:pPr>
              <a:lnSpc>
                <a:spcPct val="65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en-US" altLang="zh-CN" sz="2000" b="1" dirty="0">
                <a:latin typeface="Times New Roman" panose="02020603050405020304" pitchFamily="18" charset="0"/>
              </a:rPr>
              <a:t>go to concert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 </a:t>
            </a:r>
            <a:r>
              <a:rPr lang="en-US" altLang="zh-CN" sz="2000" b="1" dirty="0">
                <a:latin typeface="Times New Roman" panose="02020603050405020304" pitchFamily="18" charset="0"/>
              </a:rPr>
              <a:t>/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zh-CN" sz="2000" b="1" dirty="0">
                <a:latin typeface="Times New Roman" panose="02020603050405020304" pitchFamily="18" charset="0"/>
              </a:rPr>
              <a:t>concert</a:t>
            </a:r>
          </a:p>
          <a:p>
            <a:pPr>
              <a:lnSpc>
                <a:spcPct val="65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en-US" altLang="zh-CN" sz="2000" b="1" dirty="0">
                <a:latin typeface="Times New Roman" panose="02020603050405020304" pitchFamily="18" charset="0"/>
              </a:rPr>
              <a:t>go to football match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es</a:t>
            </a:r>
          </a:p>
          <a:p>
            <a:pPr>
              <a:lnSpc>
                <a:spcPct val="65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en-US" altLang="zh-CN" sz="2000" b="1" dirty="0">
                <a:latin typeface="Times New Roman" panose="02020603050405020304" pitchFamily="18" charset="0"/>
              </a:rPr>
              <a:t>watch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000" b="1" dirty="0">
                <a:latin typeface="Times New Roman" panose="02020603050405020304" pitchFamily="18" charset="0"/>
              </a:rPr>
              <a:t> football match</a:t>
            </a:r>
          </a:p>
          <a:p>
            <a:pPr>
              <a:lnSpc>
                <a:spcPct val="65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en-US" altLang="zh-CN" sz="2000" b="1" dirty="0">
                <a:latin typeface="Times New Roman" panose="02020603050405020304" pitchFamily="18" charset="0"/>
              </a:rPr>
              <a:t>at weekend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</a:p>
          <a:p>
            <a:pPr>
              <a:lnSpc>
                <a:spcPct val="65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en-US" altLang="zh-CN" sz="2000" b="1" dirty="0">
                <a:latin typeface="Times New Roman" panose="02020603050405020304" pitchFamily="18" charset="0"/>
              </a:rPr>
              <a:t>on television</a:t>
            </a:r>
          </a:p>
          <a:p>
            <a:pPr>
              <a:lnSpc>
                <a:spcPct val="65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en-US" altLang="zh-CN" sz="2000" b="1" dirty="0">
                <a:latin typeface="Times New Roman" panose="02020603050405020304" pitchFamily="18" charset="0"/>
              </a:rPr>
              <a:t>spend …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on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sth</a:t>
            </a:r>
            <a:endParaRPr lang="en-US" altLang="zh-CN" sz="2000" b="1" dirty="0">
              <a:latin typeface="Times New Roman" panose="02020603050405020304" pitchFamily="18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827088" y="1169988"/>
            <a:ext cx="4067175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一盒</a:t>
            </a: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巧克力</a:t>
            </a:r>
          </a:p>
          <a:p>
            <a:pPr>
              <a:lnSpc>
                <a:spcPct val="65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一张电影票</a:t>
            </a:r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/</a:t>
            </a: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音乐会票</a:t>
            </a:r>
          </a:p>
          <a:p>
            <a:pPr>
              <a:lnSpc>
                <a:spcPct val="65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一条丝绸裙子</a:t>
            </a:r>
          </a:p>
          <a:p>
            <a:pPr>
              <a:lnSpc>
                <a:spcPct val="65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11</a:t>
            </a: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条丝绸围巾</a:t>
            </a:r>
          </a:p>
          <a:p>
            <a:pPr>
              <a:lnSpc>
                <a:spcPct val="65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保持健康</a:t>
            </a:r>
          </a:p>
          <a:p>
            <a:pPr>
              <a:lnSpc>
                <a:spcPct val="65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每天</a:t>
            </a:r>
          </a:p>
          <a:p>
            <a:pPr>
              <a:lnSpc>
                <a:spcPct val="65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去购物</a:t>
            </a:r>
          </a:p>
          <a:p>
            <a:pPr>
              <a:lnSpc>
                <a:spcPct val="65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去看电影</a:t>
            </a:r>
          </a:p>
          <a:p>
            <a:pPr>
              <a:lnSpc>
                <a:spcPct val="65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去听音乐会</a:t>
            </a:r>
          </a:p>
          <a:p>
            <a:pPr>
              <a:lnSpc>
                <a:spcPct val="65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去看足球赛</a:t>
            </a:r>
          </a:p>
          <a:p>
            <a:pPr>
              <a:lnSpc>
                <a:spcPct val="65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看足球赛</a:t>
            </a:r>
          </a:p>
          <a:p>
            <a:pPr>
              <a:lnSpc>
                <a:spcPct val="65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在周末</a:t>
            </a:r>
          </a:p>
          <a:p>
            <a:pPr>
              <a:lnSpc>
                <a:spcPct val="65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在电视上</a:t>
            </a:r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/</a:t>
            </a: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通过电视</a:t>
            </a:r>
          </a:p>
          <a:p>
            <a:pPr>
              <a:lnSpc>
                <a:spcPct val="65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花费</a:t>
            </a:r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…</a:t>
            </a: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在</a:t>
            </a:r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6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6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6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624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624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624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624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624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624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624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624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624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624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624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624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624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624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624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539750" y="765175"/>
            <a:ext cx="5183188" cy="641350"/>
          </a:xfrm>
          <a:prstGeom prst="rect">
            <a:avLst/>
          </a:prstGeom>
          <a:solidFill>
            <a:srgbClr val="99FF33">
              <a:alpha val="8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Examples in this module: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539750" y="1652588"/>
            <a:ext cx="8604250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en-US" altLang="zh-CN" sz="3600" b="1" dirty="0" err="1">
                <a:latin typeface="Times New Roman" panose="02020603050405020304" pitchFamily="18" charset="0"/>
              </a:rPr>
              <a:t>Daming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always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</a:rPr>
              <a:t>get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 </a:t>
            </a:r>
            <a:r>
              <a:rPr lang="en-US" altLang="zh-CN" sz="3600" b="1" dirty="0">
                <a:latin typeface="Times New Roman" panose="02020603050405020304" pitchFamily="18" charset="0"/>
              </a:rPr>
              <a:t>birthday presents.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She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often</a:t>
            </a:r>
            <a:r>
              <a:rPr lang="en-US" altLang="zh-CN" sz="3600" b="1" dirty="0">
                <a:latin typeface="Times New Roman" panose="02020603050405020304" pitchFamily="18" charset="0"/>
              </a:rPr>
              <a:t> go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es</a:t>
            </a: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</a:rPr>
              <a:t>to the cinema.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What do you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usually</a:t>
            </a:r>
            <a:r>
              <a:rPr lang="en-US" altLang="zh-CN" sz="3600" b="1" dirty="0">
                <a:latin typeface="Times New Roman" panose="02020603050405020304" pitchFamily="18" charset="0"/>
              </a:rPr>
              <a:t> do at a Chinese birthday party?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We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sometimes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</a:rPr>
              <a:t>give birthday cards.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My mother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never</a:t>
            </a:r>
            <a:r>
              <a:rPr lang="en-US" altLang="zh-CN" sz="3600" b="1" dirty="0">
                <a:latin typeface="Times New Roman" panose="02020603050405020304" pitchFamily="18" charset="0"/>
              </a:rPr>
              <a:t> make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3600" b="1" dirty="0">
                <a:latin typeface="Times New Roman" panose="02020603050405020304" pitchFamily="18" charset="0"/>
              </a:rPr>
              <a:t> a birthday cake.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188741"/>
            <a:ext cx="6765925" cy="1524000"/>
          </a:xfrm>
        </p:spPr>
        <p:txBody>
          <a:bodyPr/>
          <a:lstStyle/>
          <a:p>
            <a:pPr algn="l">
              <a:lnSpc>
                <a:spcPct val="115000"/>
              </a:lnSpc>
            </a:pPr>
            <a:r>
              <a:rPr lang="en-US" altLang="zh-CN" sz="3600" b="1" dirty="0">
                <a:solidFill>
                  <a:srgbClr val="FF3300"/>
                </a:solidFill>
              </a:rPr>
              <a:t>Sum up:</a:t>
            </a:r>
            <a:br>
              <a:rPr lang="en-US" altLang="zh-CN" sz="3600" b="1" dirty="0">
                <a:solidFill>
                  <a:srgbClr val="FF3300"/>
                </a:solidFill>
              </a:rPr>
            </a:br>
            <a:r>
              <a:rPr lang="zh-CN" altLang="en-US" sz="3600" b="1" dirty="0"/>
              <a:t>动词第三人称单数的变化规则。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867569" y="2636912"/>
            <a:ext cx="7627937" cy="3540125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3600" b="1" dirty="0">
                <a:solidFill>
                  <a:srgbClr val="9933FF"/>
                </a:solidFill>
              </a:rPr>
              <a:t>① </a:t>
            </a:r>
            <a:r>
              <a:rPr lang="zh-CN" altLang="en-US" sz="3600" b="1" dirty="0">
                <a:solidFill>
                  <a:srgbClr val="0000FF"/>
                </a:solidFill>
              </a:rPr>
              <a:t>一般动词</a:t>
            </a:r>
            <a:r>
              <a:rPr lang="zh-CN" altLang="en-US" sz="3600" b="1" dirty="0">
                <a:solidFill>
                  <a:schemeClr val="tx2"/>
                </a:solidFill>
              </a:rPr>
              <a:t>后加</a:t>
            </a:r>
            <a:r>
              <a:rPr lang="en-US" altLang="zh-CN" sz="3600" b="1" dirty="0">
                <a:solidFill>
                  <a:srgbClr val="0000FF"/>
                </a:solidFill>
              </a:rPr>
              <a:t>-</a:t>
            </a:r>
            <a:r>
              <a:rPr lang="en-US" altLang="zh-CN" sz="3600" b="1" dirty="0">
                <a:solidFill>
                  <a:srgbClr val="CC0000"/>
                </a:solidFill>
              </a:rPr>
              <a:t>s</a:t>
            </a:r>
            <a:r>
              <a:rPr lang="zh-CN" altLang="en-US" sz="3600" b="1" dirty="0">
                <a:solidFill>
                  <a:schemeClr val="tx2"/>
                </a:solidFill>
              </a:rPr>
              <a:t>。</a:t>
            </a:r>
          </a:p>
          <a:p>
            <a:pPr>
              <a:buFontTx/>
              <a:buNone/>
            </a:pPr>
            <a:r>
              <a:rPr lang="zh-CN" altLang="en-US" sz="3600" b="1" dirty="0">
                <a:solidFill>
                  <a:srgbClr val="9933FF"/>
                </a:solidFill>
              </a:rPr>
              <a:t>②</a:t>
            </a:r>
            <a:r>
              <a:rPr lang="zh-CN" altLang="en-US" sz="3600" b="1" dirty="0">
                <a:solidFill>
                  <a:schemeClr val="tx2"/>
                </a:solidFill>
              </a:rPr>
              <a:t> 以</a:t>
            </a:r>
            <a:r>
              <a:rPr lang="en-US" altLang="zh-CN" sz="3600" b="1" dirty="0">
                <a:solidFill>
                  <a:srgbClr val="FF0000"/>
                </a:solidFill>
              </a:rPr>
              <a:t>s</a:t>
            </a:r>
            <a:r>
              <a:rPr lang="en-US" altLang="zh-CN" sz="3600" b="1" dirty="0"/>
              <a:t>, </a:t>
            </a:r>
            <a:r>
              <a:rPr lang="en-US" altLang="zh-CN" sz="3600" b="1" dirty="0">
                <a:solidFill>
                  <a:srgbClr val="FF0000"/>
                </a:solidFill>
              </a:rPr>
              <a:t>x</a:t>
            </a:r>
            <a:r>
              <a:rPr lang="en-US" altLang="zh-CN" sz="3600" b="1" dirty="0"/>
              <a:t>, </a:t>
            </a:r>
            <a:r>
              <a:rPr lang="en-US" altLang="zh-CN" sz="3600" b="1" dirty="0" err="1">
                <a:solidFill>
                  <a:srgbClr val="FF0000"/>
                </a:solidFill>
              </a:rPr>
              <a:t>ch</a:t>
            </a:r>
            <a:r>
              <a:rPr lang="en-US" altLang="zh-CN" sz="3600" b="1" dirty="0"/>
              <a:t>, </a:t>
            </a:r>
            <a:r>
              <a:rPr lang="en-US" altLang="zh-CN" sz="3600" b="1" dirty="0" err="1">
                <a:solidFill>
                  <a:srgbClr val="FF0000"/>
                </a:solidFill>
              </a:rPr>
              <a:t>sh</a:t>
            </a:r>
            <a:r>
              <a:rPr lang="en-US" altLang="zh-CN" sz="3600" b="1" dirty="0">
                <a:solidFill>
                  <a:schemeClr val="tx2"/>
                </a:solidFill>
              </a:rPr>
              <a:t>,</a:t>
            </a:r>
            <a:r>
              <a:rPr lang="zh-CN" altLang="en-US" sz="3600" b="1" dirty="0">
                <a:solidFill>
                  <a:schemeClr val="tx2"/>
                </a:solidFill>
              </a:rPr>
              <a:t>结尾的，后加</a:t>
            </a:r>
            <a:r>
              <a:rPr lang="en-US" altLang="zh-CN" sz="3600" b="1" dirty="0">
                <a:solidFill>
                  <a:srgbClr val="CC0000"/>
                </a:solidFill>
              </a:rPr>
              <a:t>-</a:t>
            </a:r>
            <a:r>
              <a:rPr lang="en-US" altLang="zh-CN" sz="3600" b="1" dirty="0" err="1">
                <a:solidFill>
                  <a:srgbClr val="CC0000"/>
                </a:solidFill>
              </a:rPr>
              <a:t>es</a:t>
            </a:r>
            <a:r>
              <a:rPr lang="zh-CN" altLang="en-US" sz="3600" b="1" dirty="0">
                <a:solidFill>
                  <a:schemeClr val="tx2"/>
                </a:solidFill>
              </a:rPr>
              <a:t>。</a:t>
            </a:r>
          </a:p>
          <a:p>
            <a:pPr>
              <a:buFontTx/>
              <a:buNone/>
            </a:pPr>
            <a:r>
              <a:rPr lang="zh-CN" altLang="en-US" sz="3600" b="1" dirty="0">
                <a:solidFill>
                  <a:srgbClr val="9933FF"/>
                </a:solidFill>
              </a:rPr>
              <a:t>③</a:t>
            </a:r>
            <a:r>
              <a:rPr lang="zh-CN" altLang="en-US" sz="3600" b="1" dirty="0">
                <a:solidFill>
                  <a:schemeClr val="tx2"/>
                </a:solidFill>
              </a:rPr>
              <a:t> 以</a:t>
            </a:r>
            <a:r>
              <a:rPr lang="zh-CN" altLang="en-US" sz="3600" b="1" dirty="0">
                <a:solidFill>
                  <a:srgbClr val="FF0000"/>
                </a:solidFill>
              </a:rPr>
              <a:t>辅音字母</a:t>
            </a:r>
            <a:r>
              <a:rPr lang="en-US" altLang="zh-CN" sz="3600" b="1" dirty="0">
                <a:solidFill>
                  <a:srgbClr val="FF0000"/>
                </a:solidFill>
              </a:rPr>
              <a:t>+o</a:t>
            </a:r>
            <a:r>
              <a:rPr lang="zh-CN" altLang="en-US" sz="3600" b="1" dirty="0">
                <a:solidFill>
                  <a:schemeClr val="tx2"/>
                </a:solidFill>
              </a:rPr>
              <a:t>结尾，一般加</a:t>
            </a:r>
            <a:r>
              <a:rPr lang="en-US" altLang="zh-CN" sz="3600" b="1" dirty="0">
                <a:solidFill>
                  <a:srgbClr val="CC0000"/>
                </a:solidFill>
              </a:rPr>
              <a:t>-</a:t>
            </a:r>
            <a:r>
              <a:rPr lang="en-US" altLang="zh-CN" sz="3600" b="1" dirty="0" err="1">
                <a:solidFill>
                  <a:srgbClr val="CC0000"/>
                </a:solidFill>
              </a:rPr>
              <a:t>es</a:t>
            </a:r>
            <a:r>
              <a:rPr lang="zh-CN" altLang="en-US" sz="3600" b="1" dirty="0">
                <a:solidFill>
                  <a:schemeClr val="tx2"/>
                </a:solidFill>
              </a:rPr>
              <a:t>。</a:t>
            </a:r>
          </a:p>
          <a:p>
            <a:pPr>
              <a:buFontTx/>
              <a:buNone/>
            </a:pPr>
            <a:r>
              <a:rPr lang="zh-CN" altLang="en-US" sz="3600" b="1" dirty="0">
                <a:solidFill>
                  <a:srgbClr val="9933FF"/>
                </a:solidFill>
              </a:rPr>
              <a:t>④</a:t>
            </a:r>
            <a:r>
              <a:rPr lang="zh-CN" altLang="en-US" sz="3600" b="1" dirty="0">
                <a:solidFill>
                  <a:schemeClr val="tx2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辅音字母</a:t>
            </a:r>
            <a:r>
              <a:rPr lang="en-US" altLang="zh-CN" sz="3600" b="1" dirty="0">
                <a:solidFill>
                  <a:srgbClr val="FF0000"/>
                </a:solidFill>
              </a:rPr>
              <a:t>+y</a:t>
            </a:r>
            <a:r>
              <a:rPr lang="zh-CN" altLang="en-US" sz="3600" b="1" dirty="0">
                <a:solidFill>
                  <a:srgbClr val="FF0000"/>
                </a:solidFill>
              </a:rPr>
              <a:t>结尾</a:t>
            </a:r>
            <a:r>
              <a:rPr lang="zh-CN" altLang="en-US" sz="3600" b="1" dirty="0">
                <a:solidFill>
                  <a:schemeClr val="tx2"/>
                </a:solidFill>
              </a:rPr>
              <a:t>的单词，</a:t>
            </a:r>
            <a:r>
              <a:rPr lang="zh-CN" altLang="en-US" sz="3600" b="1" dirty="0">
                <a:solidFill>
                  <a:srgbClr val="0000FF"/>
                </a:solidFill>
              </a:rPr>
              <a:t>变</a:t>
            </a:r>
            <a:r>
              <a:rPr lang="en-US" altLang="zh-CN" sz="3600" b="1" dirty="0">
                <a:solidFill>
                  <a:srgbClr val="0000FF"/>
                </a:solidFill>
              </a:rPr>
              <a:t>y</a:t>
            </a:r>
            <a:r>
              <a:rPr lang="zh-CN" altLang="en-US" sz="3600" b="1" dirty="0">
                <a:solidFill>
                  <a:srgbClr val="0000FF"/>
                </a:solidFill>
              </a:rPr>
              <a:t>为</a:t>
            </a:r>
            <a:r>
              <a:rPr lang="en-US" altLang="zh-CN" sz="3600" b="1" dirty="0" err="1">
                <a:solidFill>
                  <a:srgbClr val="CC0000"/>
                </a:solidFill>
              </a:rPr>
              <a:t>i</a:t>
            </a:r>
            <a:r>
              <a:rPr lang="zh-CN" altLang="en-US" sz="3600" b="1" dirty="0">
                <a:solidFill>
                  <a:schemeClr val="tx2"/>
                </a:solidFill>
              </a:rPr>
              <a:t>，</a:t>
            </a:r>
          </a:p>
          <a:p>
            <a:pPr>
              <a:buFontTx/>
              <a:buNone/>
            </a:pPr>
            <a:r>
              <a:rPr lang="zh-CN" altLang="en-US" sz="3600" b="1" dirty="0">
                <a:solidFill>
                  <a:schemeClr val="tx2"/>
                </a:solidFill>
              </a:rPr>
              <a:t>     </a:t>
            </a:r>
            <a:r>
              <a:rPr lang="zh-CN" altLang="en-US" sz="3600" b="1" dirty="0">
                <a:solidFill>
                  <a:srgbClr val="0000FF"/>
                </a:solidFill>
              </a:rPr>
              <a:t>再加</a:t>
            </a:r>
            <a:r>
              <a:rPr lang="en-US" altLang="zh-CN" sz="3600" b="1" dirty="0">
                <a:solidFill>
                  <a:srgbClr val="0000FF"/>
                </a:solidFill>
              </a:rPr>
              <a:t>-</a:t>
            </a:r>
            <a:r>
              <a:rPr lang="en-US" altLang="zh-CN" sz="3600" b="1" dirty="0" err="1">
                <a:solidFill>
                  <a:srgbClr val="CC0000"/>
                </a:solidFill>
              </a:rPr>
              <a:t>es</a:t>
            </a:r>
            <a:r>
              <a:rPr lang="zh-CN" altLang="en-US" sz="3600" b="1" dirty="0">
                <a:solidFill>
                  <a:schemeClr val="tx2"/>
                </a:solidFill>
              </a:rPr>
              <a:t>。</a:t>
            </a:r>
          </a:p>
        </p:txBody>
      </p:sp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2268538" y="514302"/>
            <a:ext cx="4826000" cy="6492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华文新魏" panose="02010800040101010101" charset="-122"/>
                <a:ea typeface="华文新魏" panose="02010800040101010101" charset="-122"/>
              </a:rPr>
              <a:t>动词第三人称单数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7920037" cy="1143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5000"/>
              </a:lnSpc>
            </a:pPr>
            <a:r>
              <a:rPr lang="en-US" altLang="zh-CN" sz="3600" b="1" dirty="0">
                <a:solidFill>
                  <a:schemeClr val="tx1"/>
                </a:solidFill>
              </a:rPr>
              <a:t>Look at the sentences. Pay attention to the verbs.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41312" y="1484313"/>
            <a:ext cx="8675687" cy="4895850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3600" b="1" dirty="0">
                <a:solidFill>
                  <a:srgbClr val="0000FF"/>
                </a:solidFill>
              </a:rPr>
              <a:t>I/We/You/They usually ____ breakfast.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600" b="1" dirty="0">
                <a:solidFill>
                  <a:srgbClr val="0000FF"/>
                </a:solidFill>
              </a:rPr>
              <a:t>He/She/It usually ____ breakfast.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600" b="1" dirty="0"/>
              <a:t>1. I ____ (like) birthdays.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600" b="1" dirty="0"/>
              <a:t>2. She always ______ (invite) him to her </a:t>
            </a:r>
            <a:r>
              <a:rPr lang="en-US" altLang="zh-CN" sz="3600" b="1" dirty="0" smtClean="0"/>
              <a:t>parties</a:t>
            </a:r>
            <a:r>
              <a:rPr lang="en-US" altLang="zh-CN" sz="3600" b="1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600" b="1" dirty="0"/>
              <a:t>3. We ____ (play) the piano.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600" b="1" dirty="0"/>
              <a:t>4. She ____ (sing).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600" b="1" dirty="0"/>
              <a:t>5. He _____ (come) to my party.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364163" y="1357566"/>
            <a:ext cx="12239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eat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067174" y="1988840"/>
            <a:ext cx="1223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eats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223962" y="2602015"/>
            <a:ext cx="1008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like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3275012" y="3212976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invites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1727993" y="4293096"/>
            <a:ext cx="1223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play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1705883" y="4934446"/>
            <a:ext cx="1223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sings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1597933" y="5571519"/>
            <a:ext cx="1439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comes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  <p:bldP spid="54279" grpId="0"/>
      <p:bldP spid="54280" grpId="0"/>
      <p:bldP spid="54281" grpId="0"/>
      <p:bldP spid="5428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idx="1"/>
          </p:nvPr>
        </p:nvSpPr>
        <p:spPr>
          <a:xfrm>
            <a:off x="755576" y="3893689"/>
            <a:ext cx="7560320" cy="2260600"/>
          </a:xfrm>
          <a:solidFill>
            <a:srgbClr val="FFFFFF">
              <a:alpha val="50000"/>
            </a:srgbClr>
          </a:solidFill>
          <a:ln w="57150" cap="flat" cmpd="thickThin" algn="ctr">
            <a:solidFill>
              <a:srgbClr val="CCFF33"/>
            </a:solidFill>
            <a:miter lim="800000"/>
          </a:ln>
        </p:spPr>
        <p:txBody>
          <a:bodyPr/>
          <a:lstStyle/>
          <a:p>
            <a:pPr marL="609600" indent="-6096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333333"/>
                </a:solidFill>
              </a:rPr>
              <a:t>He never </a:t>
            </a:r>
            <a:r>
              <a:rPr lang="en-US" altLang="zh-CN" sz="3600" b="1" dirty="0">
                <a:solidFill>
                  <a:srgbClr val="FF3300"/>
                </a:solidFill>
              </a:rPr>
              <a:t>listens</a:t>
            </a:r>
            <a:r>
              <a:rPr lang="en-US" altLang="zh-CN" sz="3600" b="1" dirty="0">
                <a:solidFill>
                  <a:srgbClr val="333333"/>
                </a:solidFill>
              </a:rPr>
              <a:t> to music.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333333"/>
                </a:solidFill>
              </a:rPr>
              <a:t>She always </a:t>
            </a:r>
            <a:r>
              <a:rPr lang="en-US" altLang="zh-CN" sz="3600" b="1" dirty="0">
                <a:solidFill>
                  <a:srgbClr val="FF3300"/>
                </a:solidFill>
              </a:rPr>
              <a:t>wears</a:t>
            </a:r>
            <a:r>
              <a:rPr lang="en-US" altLang="zh-CN" sz="3600" b="1" dirty="0">
                <a:solidFill>
                  <a:srgbClr val="333333"/>
                </a:solidFill>
              </a:rPr>
              <a:t> school clothes.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333333"/>
                </a:solidFill>
              </a:rPr>
              <a:t>It often </a:t>
            </a:r>
            <a:r>
              <a:rPr lang="en-US" altLang="zh-CN" sz="3600" b="1" dirty="0">
                <a:solidFill>
                  <a:srgbClr val="FF3300"/>
                </a:solidFill>
              </a:rPr>
              <a:t>eats</a:t>
            </a:r>
            <a:r>
              <a:rPr lang="en-US" altLang="zh-CN" sz="3600" b="1" dirty="0">
                <a:solidFill>
                  <a:srgbClr val="333333"/>
                </a:solidFill>
              </a:rPr>
              <a:t> meat.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662238" y="620713"/>
            <a:ext cx="3854450" cy="64135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1"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比较下列两组句子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755056" y="1517202"/>
            <a:ext cx="7560840" cy="2159000"/>
          </a:xfrm>
          <a:prstGeom prst="rect">
            <a:avLst/>
          </a:prstGeom>
          <a:solidFill>
            <a:srgbClr val="FFFFFF">
              <a:alpha val="50000"/>
            </a:srgbClr>
          </a:solidFill>
          <a:ln w="57150" cmpd="thickThin" algn="ctr">
            <a:solidFill>
              <a:srgbClr val="00CC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120000"/>
              </a:lnSpc>
              <a:buFontTx/>
              <a:buNone/>
            </a:pPr>
            <a:r>
              <a:rPr kumimoji="1" lang="en-US" altLang="zh-CN" sz="3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We </a:t>
            </a:r>
            <a:r>
              <a:rPr kumimoji="1"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have</a:t>
            </a:r>
            <a:r>
              <a:rPr kumimoji="1" lang="en-US" altLang="zh-CN" sz="3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dinner at school.</a:t>
            </a: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kumimoji="1" lang="en-US" altLang="zh-CN" sz="3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You </a:t>
            </a:r>
            <a:r>
              <a:rPr kumimoji="1"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sing</a:t>
            </a:r>
            <a:r>
              <a:rPr kumimoji="1" lang="en-US" altLang="zh-CN" sz="3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very well.</a:t>
            </a: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kumimoji="1" lang="en-US" altLang="zh-CN" sz="3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They </a:t>
            </a:r>
            <a:r>
              <a:rPr kumimoji="1"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go</a:t>
            </a:r>
            <a:r>
              <a:rPr kumimoji="1" lang="en-US" altLang="zh-CN" sz="3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to school on Sunday.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2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animBg="1"/>
      <p:bldP spid="5530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539750" y="620713"/>
            <a:ext cx="8208963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120000"/>
              </a:lnSpc>
              <a:buFontTx/>
              <a:buAutoNum type="arabicParenBoth"/>
            </a:pPr>
            <a:r>
              <a:rPr lang="zh-CN" altLang="en-US" sz="3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当主语为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he/she/it/</a:t>
            </a: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单数名词</a:t>
            </a:r>
            <a:r>
              <a:rPr lang="zh-CN" altLang="en-US" sz="36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时，谓语</a:t>
            </a: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zh-CN" altLang="en-US" sz="36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动词要用第三人称单数形式</a:t>
            </a:r>
            <a:r>
              <a:rPr lang="zh-CN" altLang="en-US" sz="3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。其否定句</a:t>
            </a: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zh-CN" altLang="en-US" sz="3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在谓语动词前加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doesn</a:t>
            </a:r>
            <a:r>
              <a:rPr lang="en-US" altLang="zh-CN" sz="3600" b="1" dirty="0">
                <a:solidFill>
                  <a:srgbClr val="FF3300"/>
                </a:solidFill>
                <a:latin typeface="Arial" panose="020B0604020202020204"/>
              </a:rPr>
              <a:t>’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t (does not)</a:t>
            </a:r>
            <a:r>
              <a:rPr lang="zh-CN" altLang="en-US" sz="3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，并</a:t>
            </a: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zh-CN" altLang="en-US" sz="3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把</a:t>
            </a:r>
            <a:r>
              <a:rPr lang="zh-CN" altLang="en-US" sz="36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行为动词变为动词原形</a:t>
            </a:r>
            <a:r>
              <a:rPr lang="zh-CN" altLang="en-US" sz="3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。</a:t>
            </a: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zh-CN" altLang="en-US" sz="3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例如：</a:t>
            </a:r>
            <a:r>
              <a:rPr lang="en-US" altLang="zh-CN" sz="3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She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likes</a:t>
            </a:r>
            <a:r>
              <a:rPr lang="en-US" altLang="zh-CN" sz="3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noodles.  </a:t>
            </a: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zh-CN" altLang="en-US" sz="3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她喜欢面条。</a:t>
            </a: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en-US" altLang="zh-CN" sz="3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She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doesn</a:t>
            </a:r>
            <a:r>
              <a:rPr lang="en-US" altLang="zh-CN" sz="3600" b="1" dirty="0">
                <a:solidFill>
                  <a:srgbClr val="FF3300"/>
                </a:solidFill>
                <a:latin typeface="Arial" panose="020B0604020202020204"/>
              </a:rPr>
              <a:t>’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t like</a:t>
            </a:r>
            <a:r>
              <a:rPr lang="en-US" altLang="zh-CN" sz="3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noodles.  </a:t>
            </a: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zh-CN" altLang="en-US" sz="3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她不喜欢面条。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646113" y="549275"/>
            <a:ext cx="8497887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90600" indent="-533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09800" indent="-381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Tx/>
              <a:buNone/>
            </a:pPr>
            <a:r>
              <a:rPr kumimoji="1" lang="en-US" altLang="zh-CN" sz="3600" b="1">
                <a:solidFill>
                  <a:srgbClr val="333333"/>
                </a:solidFill>
                <a:latin typeface="Times New Roman" panose="02020603050405020304" pitchFamily="18" charset="0"/>
              </a:rPr>
              <a:t>(2) </a:t>
            </a:r>
            <a:r>
              <a:rPr kumimoji="1" lang="zh-CN" altLang="en-US" sz="3600" b="1">
                <a:solidFill>
                  <a:srgbClr val="333333"/>
                </a:solidFill>
                <a:latin typeface="Times New Roman" panose="02020603050405020304" pitchFamily="18" charset="0"/>
              </a:rPr>
              <a:t>当主语是第三人称单数时，谓语动词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kumimoji="1" lang="zh-CN" altLang="en-US" sz="3600" b="1">
                <a:solidFill>
                  <a:srgbClr val="333333"/>
                </a:solidFill>
                <a:latin typeface="Times New Roman" panose="02020603050405020304" pitchFamily="18" charset="0"/>
              </a:rPr>
              <a:t>      的形式需做以下变化。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kumimoji="1" lang="zh-CN" altLang="en-US" sz="3600" b="1">
                <a:solidFill>
                  <a:srgbClr val="333333"/>
                </a:solidFill>
                <a:latin typeface="Times New Roman" panose="02020603050405020304" pitchFamily="18" charset="0"/>
              </a:rPr>
              <a:t>① 一般在词尾加</a:t>
            </a:r>
            <a:r>
              <a:rPr kumimoji="1"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-s</a:t>
            </a:r>
            <a:r>
              <a:rPr kumimoji="1" lang="zh-CN" altLang="en-US" sz="3600" b="1">
                <a:solidFill>
                  <a:srgbClr val="333333"/>
                </a:solidFill>
                <a:latin typeface="Times New Roman" panose="02020603050405020304" pitchFamily="18" charset="0"/>
              </a:rPr>
              <a:t>。</a:t>
            </a:r>
            <a:r>
              <a:rPr kumimoji="1" lang="en-US" altLang="zh-CN" sz="3600" b="1">
                <a:solidFill>
                  <a:srgbClr val="333333"/>
                </a:solidFill>
                <a:latin typeface="Times New Roman" panose="02020603050405020304" pitchFamily="18" charset="0"/>
              </a:rPr>
              <a:t>help-help</a:t>
            </a:r>
            <a:r>
              <a:rPr kumimoji="1"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s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kumimoji="1" lang="en-US" altLang="zh-CN" sz="3600" b="1">
                <a:solidFill>
                  <a:srgbClr val="333333"/>
                </a:solidFill>
                <a:latin typeface="Times New Roman" panose="02020603050405020304" pitchFamily="18" charset="0"/>
              </a:rPr>
              <a:t>② </a:t>
            </a:r>
            <a:r>
              <a:rPr kumimoji="1" lang="zh-CN" altLang="en-US" sz="3600" b="1">
                <a:solidFill>
                  <a:srgbClr val="333333"/>
                </a:solidFill>
                <a:latin typeface="Times New Roman" panose="02020603050405020304" pitchFamily="18" charset="0"/>
              </a:rPr>
              <a:t>以</a:t>
            </a:r>
            <a:r>
              <a:rPr kumimoji="1" lang="en-US" altLang="zh-CN" sz="3600" b="1">
                <a:solidFill>
                  <a:srgbClr val="9933FF"/>
                </a:solidFill>
                <a:latin typeface="Times New Roman" panose="02020603050405020304" pitchFamily="18" charset="0"/>
              </a:rPr>
              <a:t>s, x, ch, sh</a:t>
            </a:r>
            <a:r>
              <a:rPr kumimoji="1" lang="en-US" altLang="zh-CN" sz="3600" b="1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kumimoji="1" lang="zh-CN" altLang="en-US" sz="3600" b="1">
                <a:solidFill>
                  <a:srgbClr val="333333"/>
                </a:solidFill>
                <a:latin typeface="Times New Roman" panose="02020603050405020304" pitchFamily="18" charset="0"/>
              </a:rPr>
              <a:t>结尾</a:t>
            </a:r>
            <a:r>
              <a:rPr kumimoji="1" lang="en-US" altLang="zh-CN" sz="3600" b="1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kumimoji="1" lang="zh-CN" altLang="en-US" sz="3600" b="1">
                <a:solidFill>
                  <a:srgbClr val="333333"/>
                </a:solidFill>
                <a:latin typeface="Times New Roman" panose="02020603050405020304" pitchFamily="18" charset="0"/>
              </a:rPr>
              <a:t>加</a:t>
            </a:r>
            <a:r>
              <a:rPr kumimoji="1"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-es</a:t>
            </a:r>
            <a:r>
              <a:rPr kumimoji="1" lang="zh-CN" altLang="en-US" sz="3600" b="1">
                <a:solidFill>
                  <a:srgbClr val="333333"/>
                </a:solidFill>
                <a:latin typeface="Times New Roman" panose="02020603050405020304" pitchFamily="18" charset="0"/>
              </a:rPr>
              <a:t>。</a:t>
            </a:r>
            <a:r>
              <a:rPr kumimoji="1" lang="en-US" altLang="zh-CN" sz="3600" b="1">
                <a:solidFill>
                  <a:srgbClr val="333333"/>
                </a:solidFill>
                <a:latin typeface="Times New Roman" panose="02020603050405020304" pitchFamily="18" charset="0"/>
              </a:rPr>
              <a:t>wash-wash</a:t>
            </a:r>
            <a:r>
              <a:rPr kumimoji="1"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es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kumimoji="1" lang="en-US" altLang="zh-CN" sz="3600" b="1">
                <a:solidFill>
                  <a:srgbClr val="333333"/>
                </a:solidFill>
                <a:latin typeface="Times New Roman" panose="02020603050405020304" pitchFamily="18" charset="0"/>
              </a:rPr>
              <a:t>③ </a:t>
            </a:r>
            <a:r>
              <a:rPr kumimoji="1" lang="zh-CN" altLang="en-US" sz="3600" b="1">
                <a:solidFill>
                  <a:srgbClr val="333333"/>
                </a:solidFill>
                <a:latin typeface="Times New Roman" panose="02020603050405020304" pitchFamily="18" charset="0"/>
              </a:rPr>
              <a:t>以</a:t>
            </a:r>
            <a:r>
              <a:rPr kumimoji="1" lang="zh-CN" altLang="en-US" sz="3600" b="1">
                <a:solidFill>
                  <a:srgbClr val="9933FF"/>
                </a:solidFill>
                <a:latin typeface="Times New Roman" panose="02020603050405020304" pitchFamily="18" charset="0"/>
              </a:rPr>
              <a:t>辅音加</a:t>
            </a:r>
            <a:r>
              <a:rPr kumimoji="1" lang="en-US" altLang="zh-CN" sz="3600" b="1">
                <a:solidFill>
                  <a:srgbClr val="9933FF"/>
                </a:solidFill>
                <a:latin typeface="Times New Roman" panose="02020603050405020304" pitchFamily="18" charset="0"/>
              </a:rPr>
              <a:t>o</a:t>
            </a:r>
            <a:r>
              <a:rPr kumimoji="1" lang="zh-CN" altLang="en-US" sz="3600" b="1">
                <a:solidFill>
                  <a:srgbClr val="333333"/>
                </a:solidFill>
                <a:latin typeface="Times New Roman" panose="02020603050405020304" pitchFamily="18" charset="0"/>
              </a:rPr>
              <a:t>结尾</a:t>
            </a:r>
            <a:r>
              <a:rPr kumimoji="1" lang="en-US" altLang="zh-CN" sz="3600" b="1">
                <a:solidFill>
                  <a:srgbClr val="333333"/>
                </a:solidFill>
                <a:latin typeface="Times New Roman" panose="02020603050405020304" pitchFamily="18" charset="0"/>
              </a:rPr>
              <a:t>,</a:t>
            </a:r>
            <a:r>
              <a:rPr kumimoji="1" lang="zh-CN" altLang="en-US" sz="3600" b="1">
                <a:solidFill>
                  <a:srgbClr val="333333"/>
                </a:solidFill>
                <a:latin typeface="Times New Roman" panose="02020603050405020304" pitchFamily="18" charset="0"/>
              </a:rPr>
              <a:t>加</a:t>
            </a:r>
            <a:r>
              <a:rPr kumimoji="1"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-es</a:t>
            </a:r>
            <a:r>
              <a:rPr kumimoji="1" lang="zh-CN" altLang="en-US" sz="3600" b="1">
                <a:solidFill>
                  <a:srgbClr val="333333"/>
                </a:solidFill>
                <a:latin typeface="Times New Roman" panose="02020603050405020304" pitchFamily="18" charset="0"/>
              </a:rPr>
              <a:t>。</a:t>
            </a:r>
            <a:r>
              <a:rPr kumimoji="1" lang="en-US" altLang="zh-CN" sz="3600" b="1">
                <a:solidFill>
                  <a:srgbClr val="333333"/>
                </a:solidFill>
                <a:latin typeface="Times New Roman" panose="02020603050405020304" pitchFamily="18" charset="0"/>
              </a:rPr>
              <a:t>go-go</a:t>
            </a:r>
            <a:r>
              <a:rPr kumimoji="1"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es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kumimoji="1" lang="en-US" altLang="zh-CN" sz="3600" b="1">
                <a:solidFill>
                  <a:srgbClr val="333333"/>
                </a:solidFill>
                <a:latin typeface="Times New Roman" panose="02020603050405020304" pitchFamily="18" charset="0"/>
              </a:rPr>
              <a:t>④ </a:t>
            </a:r>
            <a:r>
              <a:rPr kumimoji="1" lang="zh-CN" altLang="en-US" sz="3600" b="1">
                <a:solidFill>
                  <a:srgbClr val="333333"/>
                </a:solidFill>
                <a:latin typeface="Times New Roman" panose="02020603050405020304" pitchFamily="18" charset="0"/>
              </a:rPr>
              <a:t>以</a:t>
            </a:r>
            <a:r>
              <a:rPr kumimoji="1" lang="zh-CN" altLang="en-US" sz="3600" b="1">
                <a:solidFill>
                  <a:srgbClr val="9933FF"/>
                </a:solidFill>
                <a:latin typeface="Times New Roman" panose="02020603050405020304" pitchFamily="18" charset="0"/>
              </a:rPr>
              <a:t>辅音加</a:t>
            </a:r>
            <a:r>
              <a:rPr kumimoji="1" lang="en-US" altLang="zh-CN" sz="3600" b="1">
                <a:solidFill>
                  <a:srgbClr val="9933FF"/>
                </a:solidFill>
                <a:latin typeface="Times New Roman" panose="02020603050405020304" pitchFamily="18" charset="0"/>
              </a:rPr>
              <a:t>y</a:t>
            </a:r>
            <a:r>
              <a:rPr kumimoji="1" lang="zh-CN" altLang="en-US" sz="3600" b="1">
                <a:solidFill>
                  <a:srgbClr val="333333"/>
                </a:solidFill>
                <a:latin typeface="Times New Roman" panose="02020603050405020304" pitchFamily="18" charset="0"/>
              </a:rPr>
              <a:t>结尾，</a:t>
            </a:r>
            <a:r>
              <a:rPr kumimoji="1" lang="zh-CN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变</a:t>
            </a:r>
            <a:r>
              <a:rPr kumimoji="1"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y</a:t>
            </a:r>
            <a:r>
              <a:rPr kumimoji="1" lang="zh-CN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为</a:t>
            </a:r>
            <a:r>
              <a:rPr kumimoji="1"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i</a:t>
            </a:r>
            <a:r>
              <a:rPr kumimoji="1" lang="zh-CN" altLang="en-US" sz="3600" b="1">
                <a:solidFill>
                  <a:srgbClr val="333333"/>
                </a:solidFill>
                <a:latin typeface="Times New Roman" panose="02020603050405020304" pitchFamily="18" charset="0"/>
              </a:rPr>
              <a:t>，加</a:t>
            </a:r>
            <a:r>
              <a:rPr kumimoji="1"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-es</a:t>
            </a:r>
            <a:r>
              <a:rPr kumimoji="1" lang="zh-CN" altLang="en-US" sz="3600" b="1">
                <a:solidFill>
                  <a:srgbClr val="333333"/>
                </a:solidFill>
                <a:latin typeface="Times New Roman" panose="02020603050405020304" pitchFamily="18" charset="0"/>
              </a:rPr>
              <a:t>。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kumimoji="1" lang="zh-CN" altLang="en-US" sz="3600" b="1">
                <a:solidFill>
                  <a:srgbClr val="333333"/>
                </a:solidFill>
                <a:latin typeface="Times New Roman" panose="02020603050405020304" pitchFamily="18" charset="0"/>
              </a:rPr>
              <a:t>     </a:t>
            </a:r>
            <a:r>
              <a:rPr kumimoji="1" lang="en-US" altLang="zh-CN" sz="3600" b="1">
                <a:solidFill>
                  <a:srgbClr val="333333"/>
                </a:solidFill>
                <a:latin typeface="Times New Roman" panose="02020603050405020304" pitchFamily="18" charset="0"/>
              </a:rPr>
              <a:t>study-stud</a:t>
            </a:r>
            <a:r>
              <a:rPr kumimoji="1"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ies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69850" y="3000375"/>
            <a:ext cx="22606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 anchor="b">
            <a:spAutoFit/>
          </a:bodyPr>
          <a:lstStyle/>
          <a:p>
            <a:pPr defTabSz="913130">
              <a:buFontTx/>
              <a:buNone/>
            </a:pPr>
            <a:endParaRPr kumimoji="1" lang="zh-CN" altLang="en-US" sz="2900" b="1">
              <a:latin typeface="Times New Roman" panose="02020603050405020304" pitchFamily="18" charset="0"/>
            </a:endParaRPr>
          </a:p>
        </p:txBody>
      </p:sp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69850" y="3000375"/>
            <a:ext cx="23574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 anchor="b">
            <a:spAutoFit/>
          </a:bodyPr>
          <a:lstStyle/>
          <a:p>
            <a:pPr defTabSz="913130">
              <a:buFontTx/>
              <a:buNone/>
            </a:pPr>
            <a:endParaRPr kumimoji="1" lang="zh-CN" altLang="en-US" sz="2900" b="1">
              <a:latin typeface="Times New Roman" panose="02020603050405020304" pitchFamily="18" charset="0"/>
            </a:endParaRPr>
          </a:p>
        </p:txBody>
      </p:sp>
      <p:sp>
        <p:nvSpPr>
          <p:cNvPr id="79876" name="Rectangle 5"/>
          <p:cNvSpPr>
            <a:spLocks noChangeArrowheads="1"/>
          </p:cNvSpPr>
          <p:nvPr/>
        </p:nvSpPr>
        <p:spPr bwMode="auto">
          <a:xfrm>
            <a:off x="69850" y="3000375"/>
            <a:ext cx="20224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 anchor="b">
            <a:spAutoFit/>
          </a:bodyPr>
          <a:lstStyle/>
          <a:p>
            <a:pPr defTabSz="913130">
              <a:buFontTx/>
              <a:buNone/>
            </a:pPr>
            <a:endParaRPr kumimoji="1" lang="zh-CN" altLang="en-US" sz="2900" b="1">
              <a:latin typeface="Times New Roman" panose="02020603050405020304" pitchFamily="18" charset="0"/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1763713" y="5157788"/>
            <a:ext cx="597693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 defTabSz="913130">
              <a:buFontTx/>
              <a:buNone/>
            </a:pPr>
            <a:r>
              <a:rPr kumimoji="1" lang="en-US" altLang="zh-CN" sz="4800" b="1">
                <a:solidFill>
                  <a:srgbClr val="0000FF"/>
                </a:solidFill>
                <a:latin typeface="Times New Roman" panose="02020603050405020304" pitchFamily="18" charset="0"/>
              </a:rPr>
              <a:t>buy a birthday cake</a:t>
            </a:r>
          </a:p>
        </p:txBody>
      </p:sp>
      <p:pic>
        <p:nvPicPr>
          <p:cNvPr id="79878" name="Picture 6" descr="u=3967065229,713060403&amp;fm=23&amp;gp=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60350"/>
            <a:ext cx="7431087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755650" y="1090613"/>
            <a:ext cx="76327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90600" indent="-533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09800" indent="-381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kumimoji="1" lang="zh-CN" altLang="en-US" sz="3600" b="1">
                <a:solidFill>
                  <a:srgbClr val="333333"/>
                </a:solidFill>
                <a:latin typeface="Times New Roman" panose="02020603050405020304" pitchFamily="18" charset="0"/>
              </a:rPr>
              <a:t>把下列动词变为第三人称单数形式。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547813" y="2205038"/>
            <a:ext cx="1512887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read                     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carry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watch                   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do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627313" y="2170113"/>
            <a:ext cx="1366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reads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843213" y="3825875"/>
            <a:ext cx="1873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watches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771775" y="3033713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carries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268538" y="4652963"/>
            <a:ext cx="1366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does</a:t>
            </a:r>
          </a:p>
        </p:txBody>
      </p:sp>
      <p:pic>
        <p:nvPicPr>
          <p:cNvPr id="58376" name="Picture 8" descr="40618682610d0eaacdd3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463" y="2060575"/>
            <a:ext cx="3111500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/>
      <p:bldP spid="58372" grpId="0"/>
      <p:bldP spid="58373" grpId="0"/>
      <p:bldP spid="58374" grpId="0"/>
      <p:bldP spid="5837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684213" y="739775"/>
            <a:ext cx="7704137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25000"/>
              </a:lnSpc>
            </a:pPr>
            <a:r>
              <a:rPr lang="zh-CN" alt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一般现在时的动词第三人称单数变化形式：</a:t>
            </a:r>
          </a:p>
          <a:p>
            <a:pPr marL="342900" indent="-342900">
              <a:lnSpc>
                <a:spcPct val="125000"/>
              </a:lnSpc>
            </a:pPr>
            <a:r>
              <a:rPr lang="en-GB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stop                           use</a:t>
            </a:r>
          </a:p>
          <a:p>
            <a:pPr marL="342900" indent="-342900">
              <a:lnSpc>
                <a:spcPct val="125000"/>
              </a:lnSpc>
            </a:pPr>
            <a:r>
              <a:rPr lang="en-GB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watch                       wash </a:t>
            </a:r>
          </a:p>
          <a:p>
            <a:pPr marL="342900" indent="-342900">
              <a:lnSpc>
                <a:spcPct val="125000"/>
              </a:lnSpc>
            </a:pPr>
            <a:r>
              <a:rPr lang="zh-CN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go                             do </a:t>
            </a:r>
          </a:p>
          <a:p>
            <a:pPr marL="342900" indent="-342900">
              <a:lnSpc>
                <a:spcPct val="125000"/>
              </a:lnSpc>
            </a:pPr>
            <a:r>
              <a:rPr lang="en-GB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study                        carry</a:t>
            </a:r>
          </a:p>
          <a:p>
            <a:pPr marL="342900" indent="-342900">
              <a:lnSpc>
                <a:spcPct val="125000"/>
              </a:lnSpc>
            </a:pPr>
            <a:r>
              <a:rPr lang="zh-CN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have</a:t>
            </a:r>
          </a:p>
          <a:p>
            <a:pPr marL="342900" indent="-342900">
              <a:lnSpc>
                <a:spcPct val="125000"/>
              </a:lnSpc>
            </a:pPr>
            <a:r>
              <a:rPr lang="zh-CN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1. 动词+ </a:t>
            </a:r>
            <a:r>
              <a:rPr lang="en-GB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s </a:t>
            </a:r>
          </a:p>
          <a:p>
            <a:pPr marL="342900" indent="-342900">
              <a:lnSpc>
                <a:spcPct val="125000"/>
              </a:lnSpc>
            </a:pPr>
            <a:r>
              <a:rPr lang="en-GB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2. </a:t>
            </a:r>
            <a:r>
              <a:rPr lang="zh-CN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以</a:t>
            </a:r>
            <a:r>
              <a:rPr lang="en-GB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s, x, </a:t>
            </a:r>
            <a:r>
              <a:rPr lang="en-GB" altLang="en-US" sz="2800" b="1" dirty="0" err="1">
                <a:latin typeface="Tahoma" panose="020B0604030504040204" pitchFamily="34" charset="0"/>
                <a:ea typeface="华文中宋" panose="02010600040101010101" pitchFamily="2" charset="-122"/>
              </a:rPr>
              <a:t>ch</a:t>
            </a:r>
            <a:r>
              <a:rPr lang="en-GB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, </a:t>
            </a:r>
            <a:r>
              <a:rPr lang="en-GB" altLang="en-US" sz="2800" b="1" dirty="0" err="1">
                <a:latin typeface="Tahoma" panose="020B0604030504040204" pitchFamily="34" charset="0"/>
                <a:ea typeface="华文中宋" panose="02010600040101010101" pitchFamily="2" charset="-122"/>
              </a:rPr>
              <a:t>sh</a:t>
            </a:r>
            <a:r>
              <a:rPr lang="en-GB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,  </a:t>
            </a:r>
            <a:r>
              <a:rPr lang="zh-CN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结尾 </a:t>
            </a:r>
            <a:r>
              <a:rPr lang="en-GB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+ </a:t>
            </a:r>
            <a:r>
              <a:rPr lang="en-GB" altLang="en-US" sz="2800" b="1" dirty="0" err="1">
                <a:latin typeface="Tahoma" panose="020B0604030504040204" pitchFamily="34" charset="0"/>
                <a:ea typeface="华文中宋" panose="02010600040101010101" pitchFamily="2" charset="-122"/>
              </a:rPr>
              <a:t>es</a:t>
            </a:r>
            <a:r>
              <a:rPr lang="en-GB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 </a:t>
            </a:r>
          </a:p>
          <a:p>
            <a:pPr marL="342900" indent="-342900">
              <a:lnSpc>
                <a:spcPct val="125000"/>
              </a:lnSpc>
            </a:pPr>
            <a:r>
              <a:rPr lang="en-GB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3. </a:t>
            </a:r>
            <a:r>
              <a:rPr lang="zh-CN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以辅音字母加</a:t>
            </a:r>
            <a:r>
              <a:rPr lang="en-GB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y</a:t>
            </a:r>
            <a:r>
              <a:rPr lang="zh-CN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结尾改</a:t>
            </a:r>
            <a:r>
              <a:rPr lang="en-GB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y</a:t>
            </a:r>
            <a:r>
              <a:rPr lang="zh-CN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为</a:t>
            </a:r>
            <a:r>
              <a:rPr lang="en-GB" altLang="en-US" sz="2800" b="1" dirty="0" err="1">
                <a:latin typeface="Tahoma" panose="020B0604030504040204" pitchFamily="34" charset="0"/>
                <a:ea typeface="华文中宋" panose="02010600040101010101" pitchFamily="2" charset="-122"/>
              </a:rPr>
              <a:t>i</a:t>
            </a:r>
            <a:r>
              <a:rPr lang="en-GB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 +</a:t>
            </a:r>
            <a:r>
              <a:rPr lang="en-GB" altLang="en-US" sz="2800" b="1" dirty="0" err="1">
                <a:latin typeface="Tahoma" panose="020B0604030504040204" pitchFamily="34" charset="0"/>
                <a:ea typeface="华文中宋" panose="02010600040101010101" pitchFamily="2" charset="-122"/>
              </a:rPr>
              <a:t>es</a:t>
            </a:r>
            <a:endParaRPr lang="en-GB" altLang="en-US" sz="2800" b="1" dirty="0">
              <a:latin typeface="Tahoma" panose="020B0604030504040204" pitchFamily="34" charset="0"/>
              <a:ea typeface="华文中宋" panose="02010600040101010101" pitchFamily="2" charset="-122"/>
            </a:endParaRPr>
          </a:p>
          <a:p>
            <a:pPr marL="342900" indent="-342900">
              <a:lnSpc>
                <a:spcPct val="125000"/>
              </a:lnSpc>
            </a:pPr>
            <a:r>
              <a:rPr lang="en-GB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4.</a:t>
            </a:r>
            <a:r>
              <a:rPr lang="zh-CN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不规则变化</a:t>
            </a: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1936750" y="3429000"/>
            <a:ext cx="896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33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has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1806575" y="1414463"/>
            <a:ext cx="1397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 </a:t>
            </a:r>
            <a:r>
              <a:rPr lang="en-US" altLang="zh-CN" sz="3200" b="1">
                <a:solidFill>
                  <a:srgbClr val="FF33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stop</a:t>
            </a:r>
            <a:r>
              <a:rPr lang="en-US" altLang="zh-CN" sz="3200" b="1">
                <a:solidFill>
                  <a:srgbClr val="0000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s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5380038" y="1333500"/>
            <a:ext cx="12239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 </a:t>
            </a:r>
            <a:r>
              <a:rPr lang="en-US" altLang="zh-CN" sz="3200" b="1">
                <a:solidFill>
                  <a:srgbClr val="FF33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use</a:t>
            </a:r>
            <a:r>
              <a:rPr lang="en-US" altLang="zh-CN" sz="3200" b="1">
                <a:solidFill>
                  <a:srgbClr val="0000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s</a:t>
            </a: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1835150" y="1916113"/>
            <a:ext cx="2001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 </a:t>
            </a:r>
            <a:r>
              <a:rPr lang="en-US" altLang="zh-CN" sz="3200" b="1">
                <a:solidFill>
                  <a:srgbClr val="FF33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watches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5364163" y="1844675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 </a:t>
            </a:r>
            <a:r>
              <a:rPr lang="en-US" altLang="zh-CN" sz="3200" b="1">
                <a:solidFill>
                  <a:srgbClr val="FF33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wash</a:t>
            </a:r>
            <a:r>
              <a:rPr lang="en-US" altLang="zh-CN" sz="3200" b="1">
                <a:solidFill>
                  <a:srgbClr val="0000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es</a:t>
            </a:r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1798638" y="2492375"/>
            <a:ext cx="1260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 </a:t>
            </a:r>
            <a:r>
              <a:rPr lang="en-US" altLang="zh-CN" sz="3200" b="1">
                <a:solidFill>
                  <a:srgbClr val="FF33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go</a:t>
            </a:r>
            <a:r>
              <a:rPr lang="en-US" altLang="zh-CN" sz="3200" b="1">
                <a:solidFill>
                  <a:srgbClr val="0000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es</a:t>
            </a:r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5375275" y="2349500"/>
            <a:ext cx="1260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 </a:t>
            </a:r>
            <a:r>
              <a:rPr lang="en-US" altLang="zh-CN" sz="3200" b="1">
                <a:solidFill>
                  <a:srgbClr val="FF33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do</a:t>
            </a:r>
            <a:r>
              <a:rPr lang="en-US" altLang="zh-CN" sz="3200" b="1">
                <a:solidFill>
                  <a:srgbClr val="0000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es</a:t>
            </a:r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1793875" y="2997200"/>
            <a:ext cx="1770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 </a:t>
            </a:r>
            <a:r>
              <a:rPr lang="en-US" altLang="zh-CN" sz="3200" b="1">
                <a:solidFill>
                  <a:srgbClr val="FF33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stud</a:t>
            </a:r>
            <a:r>
              <a:rPr lang="en-US" altLang="zh-CN" sz="3200" b="1">
                <a:solidFill>
                  <a:srgbClr val="0000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ies</a:t>
            </a:r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5364163" y="2994025"/>
            <a:ext cx="168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 </a:t>
            </a:r>
            <a:r>
              <a:rPr lang="en-US" altLang="zh-CN" sz="3200" b="1">
                <a:solidFill>
                  <a:srgbClr val="FF33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carr</a:t>
            </a:r>
            <a:r>
              <a:rPr lang="en-US" altLang="zh-CN" sz="3200" b="1">
                <a:solidFill>
                  <a:srgbClr val="0000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4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4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4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4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4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4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46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46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46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autoUpdateAnimBg="0"/>
      <p:bldP spid="114692" grpId="0" autoUpdateAnimBg="0"/>
      <p:bldP spid="114693" grpId="0" autoUpdateAnimBg="0"/>
      <p:bldP spid="114694" grpId="0" autoUpdateAnimBg="0"/>
      <p:bldP spid="114695" grpId="0" autoUpdateAnimBg="0"/>
      <p:bldP spid="114696" grpId="0" autoUpdateAnimBg="0"/>
      <p:bldP spid="114697" grpId="0" autoUpdateAnimBg="0"/>
      <p:bldP spid="114698" grpId="0" autoUpdateAnimBg="0"/>
      <p:bldP spid="11469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681038" y="576263"/>
            <a:ext cx="7994650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en-US" sz="2800" b="1">
                <a:latin typeface="Tahoma" panose="020B0604030504040204" pitchFamily="34" charset="0"/>
                <a:ea typeface="华文中宋" panose="02010600040101010101" pitchFamily="2" charset="-122"/>
              </a:rPr>
              <a:t>eat ______________       say ________    </a:t>
            </a:r>
          </a:p>
          <a:p>
            <a:pPr>
              <a:lnSpc>
                <a:spcPct val="120000"/>
              </a:lnSpc>
            </a:pPr>
            <a:r>
              <a:rPr lang="en-GB" altLang="en-US" sz="2800" b="1">
                <a:latin typeface="Tahoma" panose="020B0604030504040204" pitchFamily="34" charset="0"/>
                <a:ea typeface="华文中宋" panose="02010600040101010101" pitchFamily="2" charset="-122"/>
              </a:rPr>
              <a:t>wash ____________       fix _________      </a:t>
            </a:r>
          </a:p>
          <a:p>
            <a:pPr>
              <a:lnSpc>
                <a:spcPct val="120000"/>
              </a:lnSpc>
            </a:pPr>
            <a:r>
              <a:rPr lang="en-GB" altLang="en-US" sz="2800" b="1">
                <a:latin typeface="Tahoma" panose="020B0604030504040204" pitchFamily="34" charset="0"/>
                <a:ea typeface="华文中宋" panose="02010600040101010101" pitchFamily="2" charset="-122"/>
              </a:rPr>
              <a:t>go ______________       pass ________</a:t>
            </a:r>
            <a:endParaRPr lang="zh-CN" altLang="en-US" sz="2800" b="1">
              <a:latin typeface="Tahoma" panose="020B0604030504040204" pitchFamily="34" charset="0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GB" altLang="en-US" sz="2800" b="1">
                <a:latin typeface="Tahoma" panose="020B0604030504040204" pitchFamily="34" charset="0"/>
                <a:ea typeface="华文中宋" panose="02010600040101010101" pitchFamily="2" charset="-122"/>
              </a:rPr>
              <a:t>carry ____________       fly _________    </a:t>
            </a:r>
          </a:p>
          <a:p>
            <a:pPr>
              <a:lnSpc>
                <a:spcPct val="120000"/>
              </a:lnSpc>
            </a:pPr>
            <a:r>
              <a:rPr lang="en-GB" altLang="en-US" sz="2800" b="1">
                <a:latin typeface="Tahoma" panose="020B0604030504040204" pitchFamily="34" charset="0"/>
                <a:ea typeface="华文中宋" panose="02010600040101010101" pitchFamily="2" charset="-122"/>
              </a:rPr>
              <a:t>study ___________        arrive _______      </a:t>
            </a:r>
          </a:p>
          <a:p>
            <a:pPr>
              <a:lnSpc>
                <a:spcPct val="120000"/>
              </a:lnSpc>
            </a:pPr>
            <a:r>
              <a:rPr lang="en-GB" altLang="en-US" sz="2800" b="1">
                <a:latin typeface="Tahoma" panose="020B0604030504040204" pitchFamily="34" charset="0"/>
                <a:ea typeface="华文中宋" panose="02010600040101010101" pitchFamily="2" charset="-122"/>
              </a:rPr>
              <a:t>believe _________        check ________</a:t>
            </a:r>
            <a:endParaRPr lang="zh-CN" altLang="en-US" sz="2800" b="1">
              <a:latin typeface="Tahoma" panose="020B0604030504040204" pitchFamily="34" charset="0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GB" altLang="en-US" sz="2800" b="1">
                <a:latin typeface="Tahoma" panose="020B0604030504040204" pitchFamily="34" charset="0"/>
                <a:ea typeface="华文中宋" panose="02010600040101010101" pitchFamily="2" charset="-122"/>
              </a:rPr>
              <a:t>cross ___________        cry __________     </a:t>
            </a:r>
          </a:p>
          <a:p>
            <a:pPr>
              <a:lnSpc>
                <a:spcPct val="120000"/>
              </a:lnSpc>
            </a:pPr>
            <a:r>
              <a:rPr lang="en-GB" altLang="en-US" sz="2800" b="1">
                <a:latin typeface="Tahoma" panose="020B0604030504040204" pitchFamily="34" charset="0"/>
                <a:ea typeface="华文中宋" panose="02010600040101010101" pitchFamily="2" charset="-122"/>
              </a:rPr>
              <a:t>cut ____________      develop _______ </a:t>
            </a:r>
          </a:p>
          <a:p>
            <a:pPr>
              <a:lnSpc>
                <a:spcPct val="120000"/>
              </a:lnSpc>
            </a:pPr>
            <a:r>
              <a:rPr lang="en-GB" altLang="en-US" sz="2800" b="1">
                <a:latin typeface="Tahoma" panose="020B0604030504040204" pitchFamily="34" charset="0"/>
                <a:ea typeface="华文中宋" panose="02010600040101010101" pitchFamily="2" charset="-122"/>
              </a:rPr>
              <a:t>enjoy ___________     hurt ______</a:t>
            </a:r>
            <a:endParaRPr lang="zh-CN" altLang="en-US" sz="2800" b="1">
              <a:latin typeface="Tahoma" panose="020B0604030504040204" pitchFamily="34" charset="0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GB" altLang="en-US" sz="2800" b="1">
                <a:latin typeface="Tahoma" panose="020B0604030504040204" pitchFamily="34" charset="0"/>
                <a:ea typeface="华文中宋" panose="02010600040101010101" pitchFamily="2" charset="-122"/>
              </a:rPr>
              <a:t>have ___________       be ______      </a:t>
            </a:r>
          </a:p>
          <a:p>
            <a:pPr>
              <a:lnSpc>
                <a:spcPct val="120000"/>
              </a:lnSpc>
            </a:pPr>
            <a:r>
              <a:rPr lang="en-GB" altLang="en-US" sz="2800" b="1">
                <a:latin typeface="Tahoma" panose="020B0604030504040204" pitchFamily="34" charset="0"/>
                <a:ea typeface="华文中宋" panose="02010600040101010101" pitchFamily="2" charset="-122"/>
              </a:rPr>
              <a:t>spend __________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1804988" y="620713"/>
            <a:ext cx="12525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   </a:t>
            </a:r>
            <a:r>
              <a:rPr lang="en-US" altLang="zh-CN" sz="2800" b="1">
                <a:solidFill>
                  <a:srgbClr val="FF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eats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6134100" y="585788"/>
            <a:ext cx="9667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says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1957388" y="1162050"/>
            <a:ext cx="1516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washes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6061075" y="1089025"/>
            <a:ext cx="1036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fixes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1885950" y="1665288"/>
            <a:ext cx="10207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goes</a:t>
            </a: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6276975" y="1665288"/>
            <a:ext cx="13795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passes</a:t>
            </a: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1885950" y="2097088"/>
            <a:ext cx="1393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80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carries</a:t>
            </a: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6134100" y="2170113"/>
            <a:ext cx="930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80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flies</a:t>
            </a: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1957388" y="2601913"/>
            <a:ext cx="1466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80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studies</a:t>
            </a:r>
          </a:p>
        </p:txBody>
      </p:sp>
      <p:sp>
        <p:nvSpPr>
          <p:cNvPr id="115724" name="Text Box 12"/>
          <p:cNvSpPr txBox="1">
            <a:spLocks noChangeArrowheads="1"/>
          </p:cNvSpPr>
          <p:nvPr/>
        </p:nvSpPr>
        <p:spPr bwMode="auto">
          <a:xfrm>
            <a:off x="6350000" y="2673350"/>
            <a:ext cx="1412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arrives</a:t>
            </a:r>
          </a:p>
        </p:txBody>
      </p:sp>
      <p:sp>
        <p:nvSpPr>
          <p:cNvPr id="115725" name="Text Box 13"/>
          <p:cNvSpPr txBox="1">
            <a:spLocks noChangeArrowheads="1"/>
          </p:cNvSpPr>
          <p:nvPr/>
        </p:nvSpPr>
        <p:spPr bwMode="auto">
          <a:xfrm>
            <a:off x="2101850" y="3178175"/>
            <a:ext cx="1647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believes</a:t>
            </a:r>
          </a:p>
        </p:txBody>
      </p:sp>
      <p:sp>
        <p:nvSpPr>
          <p:cNvPr id="115726" name="Text Box 14"/>
          <p:cNvSpPr txBox="1">
            <a:spLocks noChangeArrowheads="1"/>
          </p:cNvSpPr>
          <p:nvPr/>
        </p:nvSpPr>
        <p:spPr bwMode="auto">
          <a:xfrm>
            <a:off x="6205538" y="3178175"/>
            <a:ext cx="149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checks</a:t>
            </a:r>
          </a:p>
        </p:txBody>
      </p:sp>
      <p:sp>
        <p:nvSpPr>
          <p:cNvPr id="115727" name="Text Box 15"/>
          <p:cNvSpPr txBox="1">
            <a:spLocks noChangeArrowheads="1"/>
          </p:cNvSpPr>
          <p:nvPr/>
        </p:nvSpPr>
        <p:spPr bwMode="auto">
          <a:xfrm>
            <a:off x="1812925" y="3681413"/>
            <a:ext cx="15033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crosses</a:t>
            </a:r>
          </a:p>
        </p:txBody>
      </p: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6351588" y="3681413"/>
            <a:ext cx="1027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80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cries</a:t>
            </a:r>
          </a:p>
        </p:txBody>
      </p:sp>
      <p:sp>
        <p:nvSpPr>
          <p:cNvPr id="115729" name="Text Box 17"/>
          <p:cNvSpPr txBox="1">
            <a:spLocks noChangeArrowheads="1"/>
          </p:cNvSpPr>
          <p:nvPr/>
        </p:nvSpPr>
        <p:spPr bwMode="auto">
          <a:xfrm>
            <a:off x="1525588" y="4186238"/>
            <a:ext cx="928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cuts</a:t>
            </a:r>
          </a:p>
        </p:txBody>
      </p:sp>
      <p:sp>
        <p:nvSpPr>
          <p:cNvPr id="115730" name="Text Box 18"/>
          <p:cNvSpPr txBox="1">
            <a:spLocks noChangeArrowheads="1"/>
          </p:cNvSpPr>
          <p:nvPr/>
        </p:nvSpPr>
        <p:spPr bwMode="auto">
          <a:xfrm>
            <a:off x="6226175" y="4149725"/>
            <a:ext cx="17700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develops</a:t>
            </a:r>
          </a:p>
        </p:txBody>
      </p:sp>
      <p:sp>
        <p:nvSpPr>
          <p:cNvPr id="115731" name="Text Box 19"/>
          <p:cNvSpPr txBox="1">
            <a:spLocks noChangeArrowheads="1"/>
          </p:cNvSpPr>
          <p:nvPr/>
        </p:nvSpPr>
        <p:spPr bwMode="auto">
          <a:xfrm>
            <a:off x="1978025" y="4652963"/>
            <a:ext cx="1357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enjoys</a:t>
            </a:r>
          </a:p>
        </p:txBody>
      </p:sp>
      <p:sp>
        <p:nvSpPr>
          <p:cNvPr id="115732" name="Text Box 20"/>
          <p:cNvSpPr txBox="1">
            <a:spLocks noChangeArrowheads="1"/>
          </p:cNvSpPr>
          <p:nvPr/>
        </p:nvSpPr>
        <p:spPr bwMode="auto">
          <a:xfrm>
            <a:off x="5794375" y="4652963"/>
            <a:ext cx="11223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hurts</a:t>
            </a:r>
          </a:p>
        </p:txBody>
      </p:sp>
      <p:sp>
        <p:nvSpPr>
          <p:cNvPr id="115733" name="Text Box 21"/>
          <p:cNvSpPr txBox="1">
            <a:spLocks noChangeArrowheads="1"/>
          </p:cNvSpPr>
          <p:nvPr/>
        </p:nvSpPr>
        <p:spPr bwMode="auto">
          <a:xfrm>
            <a:off x="1885950" y="5194300"/>
            <a:ext cx="806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D60093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has</a:t>
            </a:r>
          </a:p>
        </p:txBody>
      </p:sp>
      <p:sp>
        <p:nvSpPr>
          <p:cNvPr id="115734" name="Text Box 22"/>
          <p:cNvSpPr txBox="1">
            <a:spLocks noChangeArrowheads="1"/>
          </p:cNvSpPr>
          <p:nvPr/>
        </p:nvSpPr>
        <p:spPr bwMode="auto">
          <a:xfrm>
            <a:off x="5918200" y="5194300"/>
            <a:ext cx="474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D60093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is</a:t>
            </a:r>
          </a:p>
        </p:txBody>
      </p:sp>
      <p:sp>
        <p:nvSpPr>
          <p:cNvPr id="115735" name="Text Box 23"/>
          <p:cNvSpPr txBox="1">
            <a:spLocks noChangeArrowheads="1"/>
          </p:cNvSpPr>
          <p:nvPr/>
        </p:nvSpPr>
        <p:spPr bwMode="auto">
          <a:xfrm>
            <a:off x="2028825" y="5770563"/>
            <a:ext cx="1435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spends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1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1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utoUpdateAnimBg="0"/>
      <p:bldP spid="115716" grpId="0" autoUpdateAnimBg="0"/>
      <p:bldP spid="115717" grpId="0" autoUpdateAnimBg="0"/>
      <p:bldP spid="115718" grpId="0" autoUpdateAnimBg="0"/>
      <p:bldP spid="115719" grpId="0" autoUpdateAnimBg="0"/>
      <p:bldP spid="115720" grpId="0" autoUpdateAnimBg="0"/>
      <p:bldP spid="115721" grpId="0" autoUpdateAnimBg="0"/>
      <p:bldP spid="115722" grpId="0" autoUpdateAnimBg="0"/>
      <p:bldP spid="115723" grpId="0" autoUpdateAnimBg="0"/>
      <p:bldP spid="115724" grpId="0" autoUpdateAnimBg="0"/>
      <p:bldP spid="115725" grpId="0" autoUpdateAnimBg="0"/>
      <p:bldP spid="115726" grpId="0" autoUpdateAnimBg="0"/>
      <p:bldP spid="115727" grpId="0" autoUpdateAnimBg="0"/>
      <p:bldP spid="115728" grpId="0" autoUpdateAnimBg="0"/>
      <p:bldP spid="115729" grpId="0" autoUpdateAnimBg="0"/>
      <p:bldP spid="115730" grpId="0" autoUpdateAnimBg="0"/>
      <p:bldP spid="115731" grpId="0" autoUpdateAnimBg="0"/>
      <p:bldP spid="115732" grpId="0" autoUpdateAnimBg="0"/>
      <p:bldP spid="115733" grpId="0" autoUpdateAnimBg="0"/>
      <p:bldP spid="115734" grpId="0" autoUpdateAnimBg="0"/>
      <p:bldP spid="115735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431800" y="773113"/>
            <a:ext cx="8964613" cy="546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05000"/>
              </a:lnSpc>
            </a:pPr>
            <a:r>
              <a:rPr lang="zh-CN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用动词的适当形式填空：</a:t>
            </a:r>
          </a:p>
          <a:p>
            <a:pPr marL="342900" indent="-342900">
              <a:lnSpc>
                <a:spcPct val="105000"/>
              </a:lnSpc>
              <a:buFont typeface="Arial" panose="020B0604020202020204" pitchFamily="34" charset="0"/>
              <a:buAutoNum type="arabicPeriod"/>
            </a:pPr>
            <a:r>
              <a:rPr lang="zh-CN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 </a:t>
            </a:r>
            <a:r>
              <a:rPr lang="en-US" altLang="zh-CN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My friend _______ (study) in a middle    </a:t>
            </a:r>
          </a:p>
          <a:p>
            <a:pPr marL="342900" indent="-342900">
              <a:lnSpc>
                <a:spcPct val="105000"/>
              </a:lnSpc>
            </a:pPr>
            <a:r>
              <a:rPr lang="en-US" altLang="zh-CN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    school.</a:t>
            </a:r>
          </a:p>
          <a:p>
            <a:pPr marL="342900" indent="-342900">
              <a:lnSpc>
                <a:spcPct val="105000"/>
              </a:lnSpc>
            </a:pPr>
            <a:r>
              <a:rPr lang="en-US" altLang="zh-CN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2. He ____ (go) to bed at nine every day .</a:t>
            </a:r>
          </a:p>
          <a:p>
            <a:pPr marL="342900" indent="-342900">
              <a:lnSpc>
                <a:spcPct val="105000"/>
              </a:lnSpc>
            </a:pPr>
            <a:r>
              <a:rPr lang="en-US" altLang="zh-CN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3. Miss Green likes _______   (dance).</a:t>
            </a:r>
          </a:p>
          <a:p>
            <a:pPr marL="342900" indent="-342900">
              <a:lnSpc>
                <a:spcPct val="105000"/>
              </a:lnSpc>
            </a:pPr>
            <a:r>
              <a:rPr lang="en-US" altLang="zh-CN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4. She _______ (teach) us English .</a:t>
            </a:r>
          </a:p>
          <a:p>
            <a:pPr marL="342900" indent="-342900">
              <a:lnSpc>
                <a:spcPct val="105000"/>
              </a:lnSpc>
            </a:pPr>
            <a:r>
              <a:rPr lang="en-US" altLang="zh-CN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5. Tony often _______ (watch ) TV .</a:t>
            </a:r>
          </a:p>
          <a:p>
            <a:pPr marL="342900" indent="-342900">
              <a:lnSpc>
                <a:spcPct val="105000"/>
              </a:lnSpc>
            </a:pPr>
            <a:r>
              <a:rPr lang="en-US" altLang="zh-CN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6. There _____ (be) some meat on it.</a:t>
            </a:r>
          </a:p>
          <a:p>
            <a:pPr marL="342900" indent="-342900">
              <a:lnSpc>
                <a:spcPct val="105000"/>
              </a:lnSpc>
            </a:pPr>
            <a:r>
              <a:rPr lang="en-US" altLang="zh-CN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7. His sister and I ______ (have) lunch .</a:t>
            </a:r>
          </a:p>
          <a:p>
            <a:pPr marL="342900" indent="-342900">
              <a:lnSpc>
                <a:spcPct val="105000"/>
              </a:lnSpc>
            </a:pPr>
            <a:r>
              <a:rPr lang="en-US" altLang="zh-CN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8. Do you finish _______ (read) the book?</a:t>
            </a:r>
          </a:p>
          <a:p>
            <a:pPr marL="342900" indent="-342900">
              <a:lnSpc>
                <a:spcPct val="105000"/>
              </a:lnSpc>
            </a:pPr>
            <a:r>
              <a:rPr lang="en-US" altLang="zh-CN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9. He _________ (not like) the bag .</a:t>
            </a:r>
          </a:p>
          <a:p>
            <a:pPr marL="342900" indent="-342900">
              <a:lnSpc>
                <a:spcPct val="105000"/>
              </a:lnSpc>
            </a:pPr>
            <a:r>
              <a:rPr lang="en-US" altLang="zh-CN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10. Mary _________ (buy) many books. </a:t>
            </a: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2854325" y="11811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zh-CN" sz="2800" b="1">
                <a:solidFill>
                  <a:srgbClr val="800000"/>
                </a:solidFill>
                <a:latin typeface="Tahoma" panose="020B0604030504040204" pitchFamily="34" charset="0"/>
              </a:rPr>
              <a:t>studies 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403350" y="2065338"/>
            <a:ext cx="13795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zh-CN" sz="2800" b="1">
                <a:solidFill>
                  <a:srgbClr val="800000"/>
                </a:solidFill>
                <a:latin typeface="Tahoma" panose="020B0604030504040204" pitchFamily="34" charset="0"/>
              </a:rPr>
              <a:t>goes 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3851275" y="2492375"/>
            <a:ext cx="180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zh-CN" sz="2800" b="1">
                <a:solidFill>
                  <a:srgbClr val="800000"/>
                </a:solidFill>
                <a:latin typeface="Tahoma" panose="020B0604030504040204" pitchFamily="34" charset="0"/>
              </a:rPr>
              <a:t>dancing 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1619250" y="2997200"/>
            <a:ext cx="1773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zh-CN" sz="2800" b="1">
                <a:solidFill>
                  <a:srgbClr val="800000"/>
                </a:solidFill>
                <a:latin typeface="Tahoma" panose="020B0604030504040204" pitchFamily="34" charset="0"/>
              </a:rPr>
              <a:t>teaches 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2771775" y="3429000"/>
            <a:ext cx="1773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zh-CN" sz="2800" b="1">
                <a:solidFill>
                  <a:srgbClr val="800000"/>
                </a:solidFill>
                <a:latin typeface="Tahoma" panose="020B0604030504040204" pitchFamily="34" charset="0"/>
              </a:rPr>
              <a:t>watches</a:t>
            </a: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2339975" y="3860800"/>
            <a:ext cx="684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zh-CN" sz="2800" b="1">
                <a:solidFill>
                  <a:srgbClr val="800000"/>
                </a:solidFill>
                <a:latin typeface="Tahoma" panose="020B0604030504040204" pitchFamily="34" charset="0"/>
              </a:rPr>
              <a:t>is </a:t>
            </a: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3935413" y="4292600"/>
            <a:ext cx="1250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zh-CN" sz="2800" b="1">
                <a:solidFill>
                  <a:srgbClr val="800000"/>
                </a:solidFill>
                <a:latin typeface="Tahoma" panose="020B0604030504040204" pitchFamily="34" charset="0"/>
              </a:rPr>
              <a:t>have </a:t>
            </a: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3503613" y="4797425"/>
            <a:ext cx="175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zh-CN" sz="2800" b="1">
                <a:solidFill>
                  <a:srgbClr val="800000"/>
                </a:solidFill>
                <a:latin typeface="Tahoma" panose="020B0604030504040204" pitchFamily="34" charset="0"/>
              </a:rPr>
              <a:t>reading </a:t>
            </a: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1414463" y="5213350"/>
            <a:ext cx="2344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zh-CN" sz="2800" b="1">
                <a:solidFill>
                  <a:srgbClr val="800000"/>
                </a:solidFill>
                <a:latin typeface="Tahoma" panose="020B0604030504040204" pitchFamily="34" charset="0"/>
              </a:rPr>
              <a:t>doesn’t like</a:t>
            </a: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2474913" y="5661025"/>
            <a:ext cx="12334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zh-CN" sz="2800" b="1">
                <a:solidFill>
                  <a:srgbClr val="800000"/>
                </a:solidFill>
                <a:latin typeface="Tahoma" panose="020B0604030504040204" pitchFamily="34" charset="0"/>
              </a:rPr>
              <a:t>buys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utoUpdateAnimBg="0"/>
      <p:bldP spid="116740" grpId="0" autoUpdateAnimBg="0"/>
      <p:bldP spid="116741" grpId="0" autoUpdateAnimBg="0"/>
      <p:bldP spid="116742" grpId="0" autoUpdateAnimBg="0"/>
      <p:bldP spid="116743" grpId="0" autoUpdateAnimBg="0"/>
      <p:bldP spid="116744" grpId="0" autoUpdateAnimBg="0"/>
      <p:bldP spid="116745" grpId="0" autoUpdateAnimBg="0"/>
      <p:bldP spid="116746" grpId="0" autoUpdateAnimBg="0"/>
      <p:bldP spid="116747" grpId="0" autoUpdateAnimBg="0"/>
      <p:bldP spid="116748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342900" y="454025"/>
            <a:ext cx="8909050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342900" indent="-342900"/>
            <a:r>
              <a:rPr lang="zh-CN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用括号所给词的一般现在时形式完成下列句子，并把句</a:t>
            </a:r>
          </a:p>
          <a:p>
            <a:pPr marL="342900" indent="-342900"/>
            <a:r>
              <a:rPr lang="zh-CN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子改成否定句。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GB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 I ___________(live) in Beijing. </a:t>
            </a:r>
          </a:p>
          <a:p>
            <a:pPr marL="342900" indent="-342900"/>
            <a:r>
              <a:rPr lang="zh-CN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    </a:t>
            </a:r>
            <a:r>
              <a:rPr lang="en-GB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I </a:t>
            </a:r>
            <a:r>
              <a:rPr lang="en-GB" alt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don’t live</a:t>
            </a:r>
            <a:r>
              <a:rPr lang="en-GB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 in Beijing.</a:t>
            </a:r>
          </a:p>
          <a:p>
            <a:pPr marL="342900" indent="-342900"/>
            <a:r>
              <a:rPr lang="en-GB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2. He _________(watch) TV every evening. </a:t>
            </a:r>
          </a:p>
          <a:p>
            <a:pPr marL="342900" indent="-342900"/>
            <a:r>
              <a:rPr lang="zh-CN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     </a:t>
            </a:r>
            <a:r>
              <a:rPr lang="en-GB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He </a:t>
            </a:r>
            <a:r>
              <a:rPr lang="en-GB" alt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doesn’t watch</a:t>
            </a:r>
            <a:r>
              <a:rPr lang="en-GB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 TV every.</a:t>
            </a:r>
          </a:p>
          <a:p>
            <a:pPr marL="342900" indent="-342900"/>
            <a:r>
              <a:rPr lang="en-GB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3. Li Hong often _________(listen) to the music.</a:t>
            </a:r>
          </a:p>
          <a:p>
            <a:pPr marL="342900" indent="-342900"/>
            <a:r>
              <a:rPr lang="en-GB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    Li Hong </a:t>
            </a:r>
            <a:r>
              <a:rPr lang="en-GB" alt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doesn’t often listen</a:t>
            </a:r>
            <a:r>
              <a:rPr lang="en-GB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 to the music.</a:t>
            </a:r>
          </a:p>
          <a:p>
            <a:pPr marL="342900" indent="-342900"/>
            <a:r>
              <a:rPr lang="en-GB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4. She _________ (feel) happy.</a:t>
            </a:r>
            <a:r>
              <a:rPr lang="zh-CN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  </a:t>
            </a:r>
          </a:p>
          <a:p>
            <a:pPr marL="342900" indent="-342900"/>
            <a:r>
              <a:rPr lang="zh-CN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    She </a:t>
            </a:r>
            <a:r>
              <a:rPr lang="zh-CN" alt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doesn’t feel</a:t>
            </a:r>
            <a:r>
              <a:rPr lang="zh-CN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 happy.</a:t>
            </a:r>
          </a:p>
          <a:p>
            <a:pPr marL="342900" indent="-342900"/>
            <a:r>
              <a:rPr lang="zh-CN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5. </a:t>
            </a:r>
            <a:r>
              <a:rPr lang="en-GB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They ___________ (can) play chess. </a:t>
            </a:r>
          </a:p>
          <a:p>
            <a:pPr marL="342900" indent="-342900"/>
            <a:r>
              <a:rPr lang="zh-CN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     </a:t>
            </a:r>
            <a:r>
              <a:rPr lang="en-GB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They </a:t>
            </a:r>
            <a:r>
              <a:rPr lang="en-GB" alt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can’t</a:t>
            </a:r>
            <a:r>
              <a:rPr lang="en-GB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 play chess.</a:t>
            </a:r>
          </a:p>
          <a:p>
            <a:pPr marL="342900" indent="-342900"/>
            <a:r>
              <a:rPr lang="en-GB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6. Lily _________ (be) from England.</a:t>
            </a:r>
          </a:p>
          <a:p>
            <a:pPr marL="342900" indent="-342900"/>
            <a:r>
              <a:rPr lang="en-GB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     Lily </a:t>
            </a:r>
            <a:r>
              <a:rPr lang="en-GB" alt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isn’t</a:t>
            </a:r>
            <a:r>
              <a:rPr lang="en-GB" altLang="en-US" sz="2800" b="1" dirty="0">
                <a:latin typeface="Tahoma" panose="020B0604030504040204" pitchFamily="34" charset="0"/>
                <a:ea typeface="华文中宋" panose="02010600040101010101" pitchFamily="2" charset="-122"/>
              </a:rPr>
              <a:t> from England.</a:t>
            </a:r>
            <a:endParaRPr lang="zh-CN" altLang="en-US" sz="2800" b="1" dirty="0"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1638300" y="1252538"/>
            <a:ext cx="922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80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 </a:t>
            </a:r>
            <a:r>
              <a:rPr lang="en-US" altLang="zh-CN" sz="2800" b="1">
                <a:solidFill>
                  <a:srgbClr val="80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live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1546225" y="2116138"/>
            <a:ext cx="1668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80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watches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3671888" y="2981325"/>
            <a:ext cx="13509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80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listens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1835150" y="3844925"/>
            <a:ext cx="1033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80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feels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2238375" y="4708525"/>
            <a:ext cx="811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80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can</a:t>
            </a: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1978025" y="5573713"/>
            <a:ext cx="4746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80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7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7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7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177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autoUpdateAnimBg="0"/>
      <p:bldP spid="117764" grpId="0" autoUpdateAnimBg="0"/>
      <p:bldP spid="117765" grpId="0" autoUpdateAnimBg="0"/>
      <p:bldP spid="117766" grpId="0" autoUpdateAnimBg="0"/>
      <p:bldP spid="117767" grpId="0" autoUpdateAnimBg="0"/>
      <p:bldP spid="117768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12" name="Text Box 40"/>
          <p:cNvSpPr txBox="1">
            <a:spLocks noChangeArrowheads="1"/>
          </p:cNvSpPr>
          <p:nvPr/>
        </p:nvSpPr>
        <p:spPr bwMode="auto">
          <a:xfrm>
            <a:off x="533400" y="908050"/>
            <a:ext cx="8026400" cy="1190625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</a:pP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Adverbs of frequency</a:t>
            </a:r>
            <a:r>
              <a:rPr lang="en-US" altLang="zh-CN" sz="3600" b="1">
                <a:solidFill>
                  <a:srgbClr val="9933FF"/>
                </a:solidFill>
                <a:latin typeface="Times New Roman" panose="02020603050405020304" pitchFamily="18" charset="0"/>
              </a:rPr>
              <a:t> tell you how often </a:t>
            </a:r>
          </a:p>
          <a:p>
            <a:pPr algn="ctr">
              <a:buFontTx/>
              <a:buNone/>
            </a:pPr>
            <a:r>
              <a:rPr lang="en-US" altLang="zh-CN" sz="3600" b="1">
                <a:solidFill>
                  <a:srgbClr val="9933FF"/>
                </a:solidFill>
                <a:latin typeface="Times New Roman" panose="02020603050405020304" pitchFamily="18" charset="0"/>
              </a:rPr>
              <a:t>things happen. Look at the graph below.</a:t>
            </a:r>
          </a:p>
        </p:txBody>
      </p:sp>
      <p:pic>
        <p:nvPicPr>
          <p:cNvPr id="105475" name="Picture 3" descr="Grammar-A"/>
          <p:cNvPicPr preferRelativeResize="0"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2111375"/>
            <a:ext cx="7272337" cy="405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6" name="WordArt 4"/>
          <p:cNvSpPr>
            <a:spLocks noChangeArrowheads="1" noChangeShapeType="1" noTextEdit="1"/>
          </p:cNvSpPr>
          <p:nvPr/>
        </p:nvSpPr>
        <p:spPr bwMode="auto">
          <a:xfrm>
            <a:off x="3348038" y="333375"/>
            <a:ext cx="2593975" cy="6492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华文新魏" panose="02010800040101010101" charset="-122"/>
                <a:ea typeface="华文新魏" panose="02010800040101010101" charset="-122"/>
              </a:rPr>
              <a:t>频度副词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611560" y="764704"/>
            <a:ext cx="80645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45000"/>
              </a:lnSpc>
              <a:buFontTx/>
              <a:buNone/>
            </a:pPr>
            <a:r>
              <a:rPr lang="zh-CN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频度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副词是表示与次数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, </a:t>
            </a:r>
            <a:r>
              <a:rPr lang="zh-CN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频度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有关的副词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其排列是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由大到小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): </a:t>
            </a:r>
          </a:p>
          <a:p>
            <a:pPr>
              <a:lnSpc>
                <a:spcPct val="145000"/>
              </a:lnSpc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always (</a:t>
            </a:r>
            <a:r>
              <a:rPr lang="zh-CN" altLang="en-US" sz="3600" b="1" dirty="0">
                <a:latin typeface="Times New Roman" panose="02020603050405020304" pitchFamily="18" charset="0"/>
              </a:rPr>
              <a:t>总是</a:t>
            </a:r>
            <a:r>
              <a:rPr lang="en-US" altLang="zh-CN" sz="3600" b="1" dirty="0">
                <a:latin typeface="Times New Roman" panose="02020603050405020304" pitchFamily="18" charset="0"/>
              </a:rPr>
              <a:t>), usually (</a:t>
            </a:r>
            <a:r>
              <a:rPr lang="zh-CN" altLang="en-US" sz="3600" b="1" dirty="0">
                <a:latin typeface="Times New Roman" panose="02020603050405020304" pitchFamily="18" charset="0"/>
              </a:rPr>
              <a:t>通常</a:t>
            </a:r>
            <a:r>
              <a:rPr lang="en-US" altLang="zh-CN" sz="3600" b="1" dirty="0">
                <a:latin typeface="Times New Roman" panose="02020603050405020304" pitchFamily="18" charset="0"/>
              </a:rPr>
              <a:t>), </a:t>
            </a:r>
          </a:p>
          <a:p>
            <a:pPr>
              <a:lnSpc>
                <a:spcPct val="145000"/>
              </a:lnSpc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often (</a:t>
            </a:r>
            <a:r>
              <a:rPr lang="zh-CN" altLang="en-US" sz="3600" b="1" dirty="0">
                <a:latin typeface="Times New Roman" panose="02020603050405020304" pitchFamily="18" charset="0"/>
              </a:rPr>
              <a:t>常常</a:t>
            </a:r>
            <a:r>
              <a:rPr lang="en-US" altLang="zh-CN" sz="3600" b="1" dirty="0">
                <a:latin typeface="Times New Roman" panose="02020603050405020304" pitchFamily="18" charset="0"/>
              </a:rPr>
              <a:t>), sometimes (</a:t>
            </a:r>
            <a:r>
              <a:rPr lang="zh-CN" altLang="en-US" sz="3600" b="1" dirty="0">
                <a:latin typeface="Times New Roman" panose="02020603050405020304" pitchFamily="18" charset="0"/>
              </a:rPr>
              <a:t>有时</a:t>
            </a:r>
            <a:r>
              <a:rPr lang="en-US" altLang="zh-CN" sz="3600" b="1" dirty="0">
                <a:latin typeface="Times New Roman" panose="02020603050405020304" pitchFamily="18" charset="0"/>
              </a:rPr>
              <a:t>), </a:t>
            </a:r>
          </a:p>
          <a:p>
            <a:pPr>
              <a:lnSpc>
                <a:spcPct val="145000"/>
              </a:lnSpc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seldom (</a:t>
            </a:r>
            <a:r>
              <a:rPr lang="zh-CN" altLang="en-US" sz="3600" b="1" dirty="0">
                <a:latin typeface="Times New Roman" panose="02020603050405020304" pitchFamily="18" charset="0"/>
              </a:rPr>
              <a:t>不常</a:t>
            </a:r>
            <a:r>
              <a:rPr lang="en-US" altLang="zh-CN" sz="3600" b="1" dirty="0">
                <a:latin typeface="Times New Roman" panose="02020603050405020304" pitchFamily="18" charset="0"/>
              </a:rPr>
              <a:t>), never (</a:t>
            </a:r>
            <a:r>
              <a:rPr lang="zh-CN" altLang="en-US" sz="3600" b="1" dirty="0">
                <a:latin typeface="Times New Roman" panose="02020603050405020304" pitchFamily="18" charset="0"/>
              </a:rPr>
              <a:t>从不</a:t>
            </a:r>
            <a:r>
              <a:rPr lang="en-US" altLang="zh-CN" sz="3600" b="1" dirty="0">
                <a:latin typeface="Times New Roman" panose="02020603050405020304" pitchFamily="18" charset="0"/>
              </a:rPr>
              <a:t>)</a:t>
            </a:r>
            <a:r>
              <a:rPr lang="zh-CN" altLang="en-US" sz="3600" b="1" dirty="0">
                <a:latin typeface="Times New Roman" panose="02020603050405020304" pitchFamily="18" charset="0"/>
              </a:rPr>
              <a:t>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200887452325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588" y="414338"/>
            <a:ext cx="7294562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444500" y="1751013"/>
            <a:ext cx="8542338" cy="368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 defTabSz="913130">
              <a:lnSpc>
                <a:spcPct val="120000"/>
              </a:lnSpc>
              <a:buFontTx/>
              <a:buNone/>
            </a:pPr>
            <a:r>
              <a:rPr kumimoji="1"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1.</a:t>
            </a:r>
            <a:r>
              <a:rPr kumimoji="1"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 always</a:t>
            </a:r>
            <a:r>
              <a:rPr kumimoji="1"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是频度最大的词，意为“总是；永远”。</a:t>
            </a:r>
          </a:p>
          <a:p>
            <a:pPr defTabSz="913130">
              <a:lnSpc>
                <a:spcPct val="120000"/>
              </a:lnSpc>
              <a:buFontTx/>
              <a:buNone/>
            </a:pPr>
            <a:r>
              <a:rPr kumimoji="1"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I </a:t>
            </a:r>
            <a:r>
              <a:rPr kumimoji="1"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always</a:t>
            </a:r>
            <a:r>
              <a:rPr kumimoji="1" lang="en-US" altLang="zh-CN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kumimoji="1"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remember my first day at school.</a:t>
            </a:r>
          </a:p>
          <a:p>
            <a:pPr defTabSz="913130">
              <a:lnSpc>
                <a:spcPct val="120000"/>
              </a:lnSpc>
              <a:buFontTx/>
              <a:buNone/>
            </a:pPr>
            <a:r>
              <a:rPr kumimoji="1"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我将永远记住我上学的第一天。 </a:t>
            </a:r>
          </a:p>
          <a:p>
            <a:pPr defTabSz="913130">
              <a:lnSpc>
                <a:spcPct val="120000"/>
              </a:lnSpc>
              <a:buFontTx/>
              <a:buNone/>
            </a:pPr>
            <a:r>
              <a:rPr kumimoji="1"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usually</a:t>
            </a:r>
            <a:r>
              <a:rPr kumimoji="1"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意为“通常”，即很少例外，频度仅次于</a:t>
            </a:r>
            <a:r>
              <a:rPr kumimoji="1"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always</a:t>
            </a:r>
            <a:r>
              <a:rPr kumimoji="1"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</a:p>
          <a:p>
            <a:pPr defTabSz="913130">
              <a:lnSpc>
                <a:spcPct val="120000"/>
              </a:lnSpc>
              <a:buFontTx/>
              <a:buNone/>
            </a:pPr>
            <a:r>
              <a:rPr kumimoji="1"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kumimoji="1"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What do you </a:t>
            </a:r>
            <a:r>
              <a:rPr kumimoji="1"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usually</a:t>
            </a:r>
            <a:r>
              <a:rPr kumimoji="1" lang="en-US" altLang="zh-CN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kumimoji="1"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have for breakfast?</a:t>
            </a:r>
          </a:p>
          <a:p>
            <a:pPr defTabSz="913130">
              <a:lnSpc>
                <a:spcPct val="120000"/>
              </a:lnSpc>
              <a:buFontTx/>
              <a:buNone/>
            </a:pPr>
            <a:r>
              <a:rPr kumimoji="1"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你通常早餐吃什么？ 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1692275" y="361950"/>
            <a:ext cx="4895850" cy="84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kumimoji="1" lang="zh-CN" altLang="en-US" sz="3600" b="1" dirty="0">
                <a:solidFill>
                  <a:srgbClr val="00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表示频度方面的</a:t>
            </a:r>
            <a:r>
              <a:rPr kumimoji="1" lang="zh-CN" altLang="en-US" sz="3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区别</a:t>
            </a:r>
            <a:endParaRPr kumimoji="1" lang="zh-CN" altLang="en-US" sz="3600" b="1" dirty="0">
              <a:solidFill>
                <a:srgbClr val="00339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444500" y="735013"/>
            <a:ext cx="8255000" cy="368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 defTabSz="913130">
              <a:lnSpc>
                <a:spcPct val="120000"/>
              </a:lnSpc>
              <a:buFontTx/>
              <a:buNone/>
            </a:pP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often </a:t>
            </a:r>
            <a:r>
              <a:rPr kumimoji="1" lang="zh-CN" altLang="en-US" sz="2800" b="1" dirty="0">
                <a:latin typeface="宋体" panose="02010600030101010101" pitchFamily="2" charset="-122"/>
              </a:rPr>
              <a:t>意为“经常”</a:t>
            </a:r>
            <a:r>
              <a:rPr kumimoji="1" lang="en-US" altLang="zh-CN" sz="2800" b="1" dirty="0">
                <a:latin typeface="宋体" panose="02010600030101010101" pitchFamily="2" charset="-122"/>
              </a:rPr>
              <a:t>,</a:t>
            </a:r>
            <a:r>
              <a:rPr kumimoji="1" lang="zh-CN" altLang="en-US" sz="2800" b="1" dirty="0">
                <a:latin typeface="宋体" panose="02010600030101010101" pitchFamily="2" charset="-122"/>
              </a:rPr>
              <a:t>在频度上不如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usually</a:t>
            </a:r>
            <a:r>
              <a:rPr kumimoji="1" lang="zh-CN" altLang="en-US" sz="2800" b="1" dirty="0">
                <a:latin typeface="宋体" panose="02010600030101010101" pitchFamily="2" charset="-122"/>
              </a:rPr>
              <a:t>那么频繁。</a:t>
            </a:r>
          </a:p>
          <a:p>
            <a:pPr defTabSz="913130">
              <a:lnSpc>
                <a:spcPct val="120000"/>
              </a:lnSpc>
              <a:buFontTx/>
              <a:buNone/>
            </a:pP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Li Ping 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often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does his homework in the afternoon.</a:t>
            </a:r>
          </a:p>
          <a:p>
            <a:pPr defTabSz="913130">
              <a:lnSpc>
                <a:spcPct val="120000"/>
              </a:lnSpc>
              <a:buFontTx/>
              <a:buNone/>
            </a:pP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李平经常在下午做作业。</a:t>
            </a:r>
          </a:p>
          <a:p>
            <a:pPr defTabSz="913130">
              <a:lnSpc>
                <a:spcPct val="120000"/>
              </a:lnSpc>
              <a:buFontTx/>
              <a:buNone/>
            </a:pP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never 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从未；永不；决不。</a:t>
            </a:r>
          </a:p>
          <a:p>
            <a:pPr defTabSz="913130">
              <a:lnSpc>
                <a:spcPct val="120000"/>
              </a:lnSpc>
              <a:buFontTx/>
              <a:buNone/>
            </a:pP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I have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never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been there. </a:t>
            </a:r>
            <a:b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</a:b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我从未到过那里。</a:t>
            </a:r>
            <a:r>
              <a:rPr kumimoji="1"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539750" y="458788"/>
            <a:ext cx="825500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 defTabSz="913130">
              <a:lnSpc>
                <a:spcPct val="120000"/>
              </a:lnSpc>
              <a:buFontTx/>
              <a:buNone/>
            </a:pP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3.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sometimes</a:t>
            </a:r>
            <a:r>
              <a:rPr kumimoji="1" lang="zh-CN" altLang="en-US" sz="2800" b="1" dirty="0">
                <a:latin typeface="宋体" panose="02010600030101010101" pitchFamily="2" charset="-122"/>
              </a:rPr>
              <a:t>意为“有时候”</a:t>
            </a:r>
            <a:r>
              <a:rPr kumimoji="1" lang="en-US" altLang="zh-CN" sz="2800" b="1" dirty="0">
                <a:latin typeface="宋体" panose="02010600030101010101" pitchFamily="2" charset="-122"/>
              </a:rPr>
              <a:t>,</a:t>
            </a:r>
            <a:r>
              <a:rPr kumimoji="1" lang="zh-CN" altLang="en-US" sz="2800" b="1" dirty="0">
                <a:latin typeface="宋体" panose="02010600030101010101" pitchFamily="2" charset="-122"/>
              </a:rPr>
              <a:t>频度比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often</a:t>
            </a:r>
            <a:r>
              <a:rPr kumimoji="1" lang="zh-CN" altLang="en-US" sz="2800" b="1" dirty="0">
                <a:latin typeface="宋体" panose="02010600030101010101" pitchFamily="2" charset="-122"/>
              </a:rPr>
              <a:t>小</a:t>
            </a:r>
            <a:r>
              <a:rPr kumimoji="1" lang="en-US" altLang="zh-CN" sz="2800" b="1" dirty="0">
                <a:latin typeface="宋体" panose="02010600030101010101" pitchFamily="2" charset="-122"/>
              </a:rPr>
              <a:t>,</a:t>
            </a:r>
            <a:r>
              <a:rPr kumimoji="1" lang="zh-CN" altLang="en-US" sz="2800" b="1" dirty="0">
                <a:latin typeface="宋体" panose="02010600030101010101" pitchFamily="2" charset="-122"/>
              </a:rPr>
              <a:t>表示动作偶尔发生</a:t>
            </a:r>
            <a:r>
              <a:rPr kumimoji="1" lang="en-US" altLang="zh-CN" sz="2800" b="1" dirty="0">
                <a:latin typeface="宋体" panose="02010600030101010101" pitchFamily="2" charset="-122"/>
              </a:rPr>
              <a:t>,</a:t>
            </a:r>
            <a:r>
              <a:rPr kumimoji="1" lang="zh-CN" altLang="en-US" sz="2800" b="1" dirty="0">
                <a:latin typeface="宋体" panose="02010600030101010101" pitchFamily="2" charset="-122"/>
              </a:rPr>
              <a:t>间断较大。</a:t>
            </a:r>
            <a:r>
              <a:rPr lang="zh-CN" altLang="en-US" sz="2800" b="1" dirty="0">
                <a:latin typeface="宋体" panose="02010600030101010101" pitchFamily="2" charset="-122"/>
              </a:rPr>
              <a:t>既可以放在</a:t>
            </a:r>
            <a:r>
              <a:rPr lang="en-US" altLang="zh-CN" sz="2800" b="1" dirty="0">
                <a:latin typeface="Times New Roman" panose="02020603050405020304" pitchFamily="18" charset="0"/>
              </a:rPr>
              <a:t>be</a:t>
            </a:r>
            <a:r>
              <a:rPr lang="zh-CN" altLang="en-US" sz="2800" b="1" dirty="0">
                <a:latin typeface="宋体" panose="02010600030101010101" pitchFamily="2" charset="-122"/>
              </a:rPr>
              <a:t>动词、助动词之后</a:t>
            </a:r>
            <a:r>
              <a:rPr lang="en-US" altLang="zh-CN" sz="2800" b="1" dirty="0"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宋体" panose="02010600030101010101" pitchFamily="2" charset="-122"/>
              </a:rPr>
              <a:t>行为动词之前</a:t>
            </a:r>
            <a:r>
              <a:rPr lang="en-US" altLang="zh-CN" sz="2800" b="1" dirty="0"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宋体" panose="02010600030101010101" pitchFamily="2" charset="-122"/>
              </a:rPr>
              <a:t>也可以放在句首</a:t>
            </a:r>
            <a:r>
              <a:rPr lang="en-US" altLang="zh-CN" sz="2800" b="1" dirty="0"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宋体" panose="02010600030101010101" pitchFamily="2" charset="-122"/>
              </a:rPr>
              <a:t>还可以放在句尾。</a:t>
            </a:r>
            <a:r>
              <a:rPr lang="zh-CN" altLang="en-US" sz="2800" b="1" dirty="0">
                <a:solidFill>
                  <a:srgbClr val="FF0066"/>
                </a:solidFill>
                <a:latin typeface="宋体" panose="02010600030101010101" pitchFamily="2" charset="-122"/>
              </a:rPr>
              <a:t> </a:t>
            </a:r>
          </a:p>
          <a:p>
            <a:pPr defTabSz="913130">
              <a:lnSpc>
                <a:spcPct val="120000"/>
              </a:lnSpc>
              <a:buFontTx/>
              <a:buNone/>
            </a:pP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I 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sometimes</a:t>
            </a:r>
            <a:r>
              <a:rPr kumimoji="1"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go to the library.</a:t>
            </a:r>
          </a:p>
          <a:p>
            <a:pPr defTabSz="913130">
              <a:lnSpc>
                <a:spcPct val="120000"/>
              </a:lnSpc>
              <a:buFontTx/>
              <a:buNone/>
            </a:pP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我有时去图书馆。 </a:t>
            </a:r>
            <a:b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</a:b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Sometimes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I read a book in the evening.</a:t>
            </a:r>
          </a:p>
          <a:p>
            <a:pPr defTabSz="913130">
              <a:lnSpc>
                <a:spcPct val="120000"/>
              </a:lnSpc>
              <a:buFontTx/>
              <a:buNone/>
            </a:pP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我有时在晚上看书。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69850" y="3000375"/>
            <a:ext cx="22606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 anchor="b">
            <a:spAutoFit/>
          </a:bodyPr>
          <a:lstStyle/>
          <a:p>
            <a:pPr defTabSz="913130">
              <a:buFontTx/>
              <a:buNone/>
            </a:pPr>
            <a:endParaRPr kumimoji="1" lang="zh-CN" altLang="en-US" sz="2900" b="1">
              <a:latin typeface="Times New Roman" panose="02020603050405020304" pitchFamily="18" charset="0"/>
            </a:endParaRPr>
          </a:p>
        </p:txBody>
      </p:sp>
      <p:sp>
        <p:nvSpPr>
          <p:cNvPr id="80899" name="Rectangle 4"/>
          <p:cNvSpPr>
            <a:spLocks noChangeArrowheads="1"/>
          </p:cNvSpPr>
          <p:nvPr/>
        </p:nvSpPr>
        <p:spPr bwMode="auto">
          <a:xfrm>
            <a:off x="69850" y="3000375"/>
            <a:ext cx="23574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 anchor="b">
            <a:spAutoFit/>
          </a:bodyPr>
          <a:lstStyle/>
          <a:p>
            <a:pPr defTabSz="913130">
              <a:buFontTx/>
              <a:buNone/>
            </a:pPr>
            <a:endParaRPr kumimoji="1" lang="zh-CN" altLang="en-US" sz="2900" b="1">
              <a:latin typeface="Times New Roman" panose="02020603050405020304" pitchFamily="18" charset="0"/>
            </a:endParaRPr>
          </a:p>
        </p:txBody>
      </p:sp>
      <p:sp>
        <p:nvSpPr>
          <p:cNvPr id="80900" name="Rectangle 5"/>
          <p:cNvSpPr>
            <a:spLocks noChangeArrowheads="1"/>
          </p:cNvSpPr>
          <p:nvPr/>
        </p:nvSpPr>
        <p:spPr bwMode="auto">
          <a:xfrm>
            <a:off x="69850" y="3000375"/>
            <a:ext cx="20224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 anchor="b">
            <a:spAutoFit/>
          </a:bodyPr>
          <a:lstStyle/>
          <a:p>
            <a:pPr defTabSz="913130">
              <a:buFontTx/>
              <a:buNone/>
            </a:pPr>
            <a:endParaRPr kumimoji="1" lang="zh-CN" altLang="en-US" sz="2900" b="1">
              <a:latin typeface="Times New Roman" panose="02020603050405020304" pitchFamily="18" charset="0"/>
            </a:endParaRPr>
          </a:p>
        </p:txBody>
      </p:sp>
      <p:pic>
        <p:nvPicPr>
          <p:cNvPr id="80901" name="Picture 5" descr="90fba6156c1b0f7b4c050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333375"/>
            <a:ext cx="7704138" cy="430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1835150" y="4881563"/>
            <a:ext cx="582453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3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 anchor="ctr">
            <a:spAutoFit/>
          </a:bodyPr>
          <a:lstStyle/>
          <a:p>
            <a:pPr defTabSz="913130">
              <a:buFontTx/>
              <a:buNone/>
            </a:pPr>
            <a:r>
              <a:rPr kumimoji="1" lang="en-US" altLang="zh-CN" sz="4800" b="1">
                <a:solidFill>
                  <a:srgbClr val="0000FF"/>
                </a:solidFill>
                <a:latin typeface="Times New Roman" panose="02020603050405020304" pitchFamily="18" charset="0"/>
              </a:rPr>
              <a:t>make a birthday cake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2627313" y="1449388"/>
            <a:ext cx="3167062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100" b="1" dirty="0">
                <a:solidFill>
                  <a:srgbClr val="800000"/>
                </a:solidFill>
                <a:latin typeface="楷体_GB2312" pitchFamily="49" charset="-122"/>
                <a:ea typeface="楷体_GB2312" pitchFamily="49" charset="-122"/>
              </a:rPr>
              <a:t>一般现在时</a:t>
            </a: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2555875" y="458788"/>
            <a:ext cx="3646488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52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Grammar</a:t>
            </a: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539750" y="2259013"/>
            <a:ext cx="8159750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zh-CN" altLang="en-US" sz="3400" b="1" dirty="0">
                <a:latin typeface="Times New Roman" panose="02020603050405020304" pitchFamily="18" charset="0"/>
                <a:ea typeface="楷体_GB2312" pitchFamily="49" charset="-122"/>
              </a:rPr>
              <a:t>表示经常或习惯性的动作、现在的状态、客观存在的普遍真理等，常与下列词语</a:t>
            </a:r>
          </a:p>
          <a:p>
            <a:pPr>
              <a:lnSpc>
                <a:spcPct val="105000"/>
              </a:lnSpc>
            </a:pPr>
            <a:r>
              <a:rPr lang="zh-CN" altLang="en-US" sz="3400" b="1" dirty="0">
                <a:latin typeface="Times New Roman" panose="02020603050405020304" pitchFamily="18" charset="0"/>
                <a:ea typeface="楷体_GB2312" pitchFamily="49" charset="-122"/>
              </a:rPr>
              <a:t>连用：</a:t>
            </a:r>
          </a:p>
          <a:p>
            <a:pPr>
              <a:lnSpc>
                <a:spcPct val="105000"/>
              </a:lnSpc>
            </a:pPr>
            <a:r>
              <a:rPr lang="en-US" altLang="zh-CN" sz="3400" b="1" dirty="0">
                <a:solidFill>
                  <a:srgbClr val="0033CC"/>
                </a:solidFill>
                <a:latin typeface="Times New Roman" panose="02020603050405020304" pitchFamily="18" charset="0"/>
                <a:ea typeface="楷体_GB2312" pitchFamily="49" charset="-122"/>
              </a:rPr>
              <a:t>always / usually / often / sometimes / never</a:t>
            </a:r>
          </a:p>
          <a:p>
            <a:pPr>
              <a:lnSpc>
                <a:spcPct val="105000"/>
              </a:lnSpc>
            </a:pPr>
            <a:r>
              <a:rPr lang="en-US" altLang="zh-CN" sz="3400" b="1" dirty="0">
                <a:solidFill>
                  <a:srgbClr val="0033CC"/>
                </a:solidFill>
                <a:latin typeface="Times New Roman" panose="02020603050405020304" pitchFamily="18" charset="0"/>
                <a:ea typeface="楷体_GB2312" pitchFamily="49" charset="-122"/>
              </a:rPr>
              <a:t>on Sundays / Monday afternoon every day/ week / month / year in the morning / afternoon / evening</a:t>
            </a:r>
            <a:r>
              <a:rPr lang="en-US" altLang="zh-CN" sz="3600" b="1" dirty="0">
                <a:solidFill>
                  <a:srgbClr val="0033CC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50825" y="2492375"/>
            <a:ext cx="88931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ctr">
            <a:spAutoFit/>
          </a:bodyPr>
          <a:lstStyle/>
          <a:p>
            <a:pPr marL="444500" indent="-444500" defTabSz="913130">
              <a:buFont typeface="Arial" panose="020B0604020202020204" pitchFamily="34" charset="0"/>
              <a:buAutoNum type="arabicPeriod"/>
              <a:tabLst>
                <a:tab pos="228600" algn="l"/>
              </a:tabLst>
            </a:pP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我经常在六点半起床。 </a:t>
            </a:r>
          </a:p>
          <a:p>
            <a:pPr marL="444500" indent="-444500" defTabSz="913130">
              <a:tabLst>
                <a:tab pos="228600" algn="l"/>
              </a:tabLst>
            </a:pPr>
            <a:r>
              <a:rPr lang="en-US" altLang="zh-CN" sz="32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I often get up at half past six.</a:t>
            </a:r>
            <a:endParaRPr lang="en-US" altLang="zh-CN" sz="3200" b="1" dirty="0">
              <a:solidFill>
                <a:srgbClr val="8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44500" indent="-444500" defTabSz="913130">
              <a:tabLst>
                <a:tab pos="228600" algn="l"/>
              </a:tabLst>
            </a:pPr>
            <a:r>
              <a:rPr lang="en-US" altLang="zh-CN" sz="3200" b="1" dirty="0">
                <a:latin typeface="Times New Roman" panose="02020603050405020304" pitchFamily="18" charset="0"/>
                <a:ea typeface="楷体_GB2312" pitchFamily="49" charset="-122"/>
              </a:rPr>
              <a:t>2. 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他通常在星期六上午打篮球。</a:t>
            </a:r>
          </a:p>
          <a:p>
            <a:pPr marL="444500" indent="-444500" defTabSz="913130">
              <a:tabLst>
                <a:tab pos="228600" algn="l"/>
              </a:tabLst>
            </a:pPr>
            <a:r>
              <a:rPr lang="en-US" altLang="zh-CN" sz="32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He usually plays basketball on Saturday morning. </a:t>
            </a:r>
          </a:p>
          <a:p>
            <a:pPr marL="444500" indent="-444500" defTabSz="913130">
              <a:tabLst>
                <a:tab pos="228600" algn="l"/>
              </a:tabLst>
            </a:pPr>
            <a:r>
              <a:rPr lang="en-US" altLang="zh-CN" sz="3200" b="1" dirty="0">
                <a:latin typeface="Times New Roman" panose="02020603050405020304" pitchFamily="18" charset="0"/>
                <a:ea typeface="楷体_GB2312" pitchFamily="49" charset="-122"/>
              </a:rPr>
              <a:t>3. 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他们从来不玩电子游戏。</a:t>
            </a:r>
          </a:p>
          <a:p>
            <a:pPr marL="444500" indent="-444500" defTabSz="913130">
              <a:tabLst>
                <a:tab pos="228600" algn="l"/>
              </a:tabLst>
            </a:pPr>
            <a:r>
              <a:rPr lang="en-US" altLang="zh-CN" sz="32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They never play computer games.</a:t>
            </a:r>
          </a:p>
          <a:p>
            <a:pPr marL="444500" indent="-444500" defTabSz="913130">
              <a:tabLst>
                <a:tab pos="228600" algn="l"/>
              </a:tabLst>
            </a:pPr>
            <a:r>
              <a:rPr lang="en-US" altLang="zh-CN" sz="3200" b="1" dirty="0">
                <a:latin typeface="Times New Roman" panose="02020603050405020304" pitchFamily="18" charset="0"/>
                <a:ea typeface="楷体_GB2312" pitchFamily="49" charset="-122"/>
              </a:rPr>
              <a:t>4. 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我们总是在下午踢足球。</a:t>
            </a:r>
          </a:p>
          <a:p>
            <a:pPr marL="444500" indent="-444500" defTabSz="913130">
              <a:tabLst>
                <a:tab pos="228600" algn="l"/>
              </a:tabLst>
            </a:pPr>
            <a:r>
              <a:rPr lang="en-US" altLang="zh-CN" sz="32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We always play football in the afternoon.</a:t>
            </a:r>
            <a:endParaRPr lang="en-US" altLang="zh-CN" sz="3200" b="1" dirty="0">
              <a:solidFill>
                <a:srgbClr val="8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23850" y="908050"/>
            <a:ext cx="856932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always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＞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usually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＞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often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＞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sometimes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＞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seldom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（很少）＞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never</a:t>
            </a:r>
            <a:r>
              <a:rPr lang="zh-CN" altLang="en-US" sz="3200" b="1" dirty="0">
                <a:latin typeface="Times New Roman" panose="02020603050405020304" pitchFamily="18" charset="0"/>
              </a:rPr>
              <a:t>等是频度副词，放在助动词</a:t>
            </a:r>
            <a:r>
              <a:rPr lang="en-US" altLang="zh-CN" sz="3200" b="1" dirty="0">
                <a:latin typeface="Times New Roman" panose="02020603050405020304" pitchFamily="18" charset="0"/>
              </a:rPr>
              <a:t>,be </a:t>
            </a:r>
            <a:r>
              <a:rPr lang="zh-CN" altLang="en-US" sz="3200" b="1" dirty="0">
                <a:latin typeface="Times New Roman" panose="02020603050405020304" pitchFamily="18" charset="0"/>
              </a:rPr>
              <a:t>动词之后或 行为动词之前。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348038" y="411163"/>
            <a:ext cx="273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频度副词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338" y="1719263"/>
            <a:ext cx="8445500" cy="459005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频度副词在句中习惯上位于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be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动词之后、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行为动词之前，助动词之后。</a:t>
            </a:r>
          </a:p>
          <a:p>
            <a:pPr>
              <a:lnSpc>
                <a:spcPct val="30000"/>
              </a:lnSpc>
              <a:spcBef>
                <a:spcPct val="0"/>
              </a:spcBef>
              <a:buFontTx/>
              <a:buNone/>
            </a:pP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She is</a:t>
            </a: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often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late for school.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她上学经常迟到。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He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usually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goes to bed at about 12.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他通常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午夜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十二点钟睡觉。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When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do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you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usually</a:t>
            </a: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get up in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morning?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早上你通常什么时候起床？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He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never</a:t>
            </a:r>
            <a:r>
              <a:rPr kumimoji="1"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has anything to do.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他一向无所事事。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19811" name="Picture 3" descr="200887452325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369888"/>
            <a:ext cx="8794750" cy="11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1117600" y="639763"/>
            <a:ext cx="67183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4100" b="1">
                <a:solidFill>
                  <a:srgbClr val="0033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zh-CN" altLang="en-US" sz="4100" b="1">
                <a:solidFill>
                  <a:srgbClr val="00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频度副词在句中的位置</a:t>
            </a:r>
            <a:r>
              <a:rPr lang="zh-CN" altLang="en-US" sz="4100" b="1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endParaRPr lang="zh-CN" altLang="en-US" sz="41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647700" y="1417638"/>
            <a:ext cx="7773988" cy="435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Tx/>
              <a:buNone/>
            </a:pPr>
            <a:endParaRPr kumimoji="1" lang="zh-CN" altLang="en-US" sz="41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30000"/>
              </a:lnSpc>
              <a:buFontTx/>
              <a:buNone/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1. I go to the cinema. (often)             ________________________________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2. He plays football on Saturday. (usually)  ________________________________</a:t>
            </a: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731838" y="2798763"/>
            <a:ext cx="8029575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Tx/>
              <a:buNone/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 often go to the cinema. </a:t>
            </a:r>
          </a:p>
          <a:p>
            <a:pPr>
              <a:lnSpc>
                <a:spcPct val="130000"/>
              </a:lnSpc>
              <a:buFontTx/>
              <a:buNone/>
            </a:pPr>
            <a:endParaRPr kumimoji="1"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Tx/>
              <a:buNone/>
            </a:pPr>
            <a:endParaRPr kumimoji="1"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Tx/>
              <a:buNone/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He usually plays football on Saturday. 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61913" y="600075"/>
            <a:ext cx="88296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1" lang="en-US" altLang="zh-CN" sz="41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Rewrite the sentences with the words in brackets .</a:t>
            </a:r>
          </a:p>
        </p:txBody>
      </p:sp>
      <p:pic>
        <p:nvPicPr>
          <p:cNvPr id="120837" name="Picture 5" descr="15282682tziprrre28633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0213" y="1358900"/>
            <a:ext cx="20002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444500" y="1628775"/>
            <a:ext cx="8172450" cy="32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kumimoji="1" lang="en-US" altLang="zh-CN" sz="3600" b="1">
                <a:latin typeface="Times New Roman" panose="02020603050405020304" pitchFamily="18" charset="0"/>
              </a:rPr>
              <a:t>3. She gets up at 7:00. (always)           ________________________________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kumimoji="1" lang="en-US" altLang="zh-CN" sz="3600" b="1">
                <a:latin typeface="Times New Roman" panose="02020603050405020304" pitchFamily="18" charset="0"/>
              </a:rPr>
              <a:t>4. They eat chocolate at home. (never)    ________________________________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636588" y="2349500"/>
            <a:ext cx="8029575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She always gets up at 7:00. </a:t>
            </a:r>
          </a:p>
          <a:p>
            <a:pPr>
              <a:lnSpc>
                <a:spcPct val="150000"/>
              </a:lnSpc>
              <a:buFontTx/>
              <a:buNone/>
            </a:pPr>
            <a:endParaRPr kumimoji="1"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They never eat chocolate at home.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68313" y="692150"/>
            <a:ext cx="8569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Rewrite the sentence with the words in brackets.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12775" y="1196975"/>
            <a:ext cx="7559675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</a:rPr>
              <a:t>1. I go to the cinema. (often)</a:t>
            </a:r>
          </a:p>
          <a:p>
            <a:endParaRPr lang="en-US" altLang="zh-CN" sz="3200" b="1" dirty="0">
              <a:latin typeface="Times New Roman" panose="02020603050405020304" pitchFamily="18" charset="0"/>
            </a:endParaRPr>
          </a:p>
          <a:p>
            <a:endParaRPr lang="en-US" altLang="zh-CN" sz="3200" b="1" dirty="0">
              <a:latin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2. He plays football on Saturday.( usually)</a:t>
            </a:r>
          </a:p>
          <a:p>
            <a:endParaRPr lang="en-US" altLang="zh-CN" sz="3200" b="1" dirty="0">
              <a:latin typeface="Times New Roman" panose="02020603050405020304" pitchFamily="18" charset="0"/>
            </a:endParaRPr>
          </a:p>
          <a:p>
            <a:endParaRPr lang="en-US" altLang="zh-CN" sz="3200" b="1" dirty="0">
              <a:latin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3. She gets up at 7:00 am. ( always)</a:t>
            </a:r>
          </a:p>
          <a:p>
            <a:endParaRPr lang="en-US" altLang="zh-CN" sz="3200" b="1" dirty="0">
              <a:latin typeface="Times New Roman" panose="02020603050405020304" pitchFamily="18" charset="0"/>
            </a:endParaRPr>
          </a:p>
          <a:p>
            <a:endParaRPr lang="en-US" altLang="zh-CN" sz="3200" b="1" dirty="0">
              <a:latin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4. They eat chocolate at home.( never)</a:t>
            </a:r>
          </a:p>
          <a:p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900113" y="1989138"/>
            <a:ext cx="6985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I often go to the cinema.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828675" y="3357563"/>
            <a:ext cx="6911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He usually plays football on Saturday.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828675" y="4797425"/>
            <a:ext cx="5975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She always gets up at 7:00 am.  </a:t>
            </a: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828675" y="6021388"/>
            <a:ext cx="6191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They never eat chocolate at home.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  <p:bldP spid="26630" grpId="0" autoUpdateAnimBg="0"/>
      <p:bldP spid="26631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396080" y="2515220"/>
            <a:ext cx="7777163" cy="362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Tx/>
              <a:buNone/>
            </a:pPr>
            <a:r>
              <a:rPr kumimoji="1" lang="en-US" altLang="zh-CN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Would </a:t>
            </a:r>
            <a:r>
              <a:rPr kumimoji="1" lang="en-US" altLang="zh-CN" sz="36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you like to</a:t>
            </a:r>
            <a:r>
              <a:rPr kumimoji="1" lang="en-US" altLang="zh-CN" sz="3600" b="1" i="1" dirty="0">
                <a:latin typeface="Times New Roman" panose="02020603050405020304" pitchFamily="18" charset="0"/>
              </a:rPr>
              <a:t> go to the playground and play football?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1. ______________ to go to the football match?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2. ______ go to a </a:t>
            </a:r>
            <a:r>
              <a:rPr kumimoji="1" lang="en-US" altLang="zh-CN" sz="3600" b="1" dirty="0" err="1">
                <a:latin typeface="Times New Roman" panose="02020603050405020304" pitchFamily="18" charset="0"/>
              </a:rPr>
              <a:t>taijiquan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 class.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900113" y="4005263"/>
            <a:ext cx="338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 anchor="ctr">
            <a:spAutoFit/>
          </a:bodyPr>
          <a:lstStyle/>
          <a:p>
            <a:pPr defTabSz="913130">
              <a:buFontTx/>
              <a:buNone/>
            </a:pP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Would you like 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1258888" y="5291138"/>
            <a:ext cx="1289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 anchor="ctr">
            <a:spAutoFit/>
          </a:bodyPr>
          <a:lstStyle/>
          <a:p>
            <a:pPr defTabSz="913130">
              <a:buFontTx/>
              <a:buNone/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Let’s 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-33338" y="369888"/>
            <a:ext cx="9213851" cy="138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</a:pPr>
            <a:r>
              <a:rPr kumimoji="1" lang="en-US" altLang="zh-CN" sz="4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Complete the sentences with </a:t>
            </a:r>
            <a:r>
              <a:rPr kumimoji="1" lang="en-US" altLang="zh-CN" sz="41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Would you like… </a:t>
            </a:r>
            <a:r>
              <a:rPr kumimoji="1" lang="en-US" altLang="zh-CN" sz="41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 </a:t>
            </a:r>
            <a:r>
              <a:rPr kumimoji="1" lang="en-US" altLang="zh-CN" sz="41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Let’s</a:t>
            </a:r>
            <a:r>
              <a:rPr kumimoji="1" lang="en-US" altLang="zh-CN" sz="4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kumimoji="1" lang="en-US" altLang="zh-CN" sz="4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/>
      <p:bldP spid="12288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514350" y="1268413"/>
            <a:ext cx="7993063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  <a:buFontTx/>
              <a:buNone/>
            </a:pPr>
            <a:r>
              <a:rPr kumimoji="1" lang="en-US" altLang="zh-CN" sz="3600" b="1">
                <a:latin typeface="Times New Roman" panose="02020603050405020304" pitchFamily="18" charset="0"/>
              </a:rPr>
              <a:t>3. ________ stay at home.</a:t>
            </a:r>
          </a:p>
          <a:p>
            <a:pPr>
              <a:lnSpc>
                <a:spcPct val="160000"/>
              </a:lnSpc>
              <a:buFontTx/>
              <a:buNone/>
            </a:pPr>
            <a:r>
              <a:rPr kumimoji="1" lang="en-US" altLang="zh-CN" sz="3600" b="1">
                <a:latin typeface="Times New Roman" panose="02020603050405020304" pitchFamily="18" charset="0"/>
              </a:rPr>
              <a:t>4. ______________ to go to the cinema?   </a:t>
            </a:r>
          </a:p>
          <a:p>
            <a:pPr>
              <a:lnSpc>
                <a:spcPct val="160000"/>
              </a:lnSpc>
              <a:buFontTx/>
              <a:buNone/>
            </a:pPr>
            <a:r>
              <a:rPr kumimoji="1" lang="en-US" altLang="zh-CN" sz="3600" b="1">
                <a:latin typeface="Times New Roman" panose="02020603050405020304" pitchFamily="18" charset="0"/>
              </a:rPr>
              <a:t>    It’s Jackie Chan.</a:t>
            </a:r>
          </a:p>
          <a:p>
            <a:pPr>
              <a:lnSpc>
                <a:spcPct val="160000"/>
              </a:lnSpc>
              <a:buFontTx/>
              <a:buNone/>
            </a:pPr>
            <a:r>
              <a:rPr kumimoji="1" lang="en-US" altLang="zh-CN" sz="3600" b="1">
                <a:latin typeface="Times New Roman" panose="02020603050405020304" pitchFamily="18" charset="0"/>
              </a:rPr>
              <a:t>5. ______________ to watch TV?</a:t>
            </a:r>
          </a:p>
          <a:p>
            <a:pPr>
              <a:lnSpc>
                <a:spcPct val="160000"/>
              </a:lnSpc>
              <a:buFontTx/>
              <a:buNone/>
            </a:pPr>
            <a:r>
              <a:rPr kumimoji="1" lang="en-US" altLang="zh-CN" sz="3600" b="1">
                <a:latin typeface="Times New Roman" panose="02020603050405020304" pitchFamily="18" charset="0"/>
              </a:rPr>
              <a:t>6. ______________ play basketball.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1020763" y="2359025"/>
            <a:ext cx="35052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 anchor="ctr">
            <a:spAutoFit/>
          </a:bodyPr>
          <a:lstStyle/>
          <a:p>
            <a:pPr defTabSz="913130">
              <a:buFontTx/>
              <a:buNone/>
            </a:pP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Would you like 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925513" y="4068763"/>
            <a:ext cx="3505200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 anchor="ctr">
            <a:spAutoFit/>
          </a:bodyPr>
          <a:lstStyle/>
          <a:p>
            <a:pPr defTabSz="913130">
              <a:buFontTx/>
              <a:buNone/>
            </a:pP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Would you like </a:t>
            </a: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1308100" y="1538288"/>
            <a:ext cx="1330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 anchor="ctr">
            <a:spAutoFit/>
          </a:bodyPr>
          <a:lstStyle/>
          <a:p>
            <a:pPr defTabSz="913130">
              <a:buFontTx/>
              <a:buNone/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Let’s </a:t>
            </a: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1787525" y="4968875"/>
            <a:ext cx="1331913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 anchor="ctr">
            <a:spAutoFit/>
          </a:bodyPr>
          <a:lstStyle/>
          <a:p>
            <a:pPr defTabSz="913130">
              <a:buFontTx/>
              <a:buNone/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Let’s </a:t>
            </a:r>
          </a:p>
        </p:txBody>
      </p:sp>
      <p:pic>
        <p:nvPicPr>
          <p:cNvPr id="123911" name="Picture 7" descr="u=1889219780,1627187739&amp;fm=11&amp;gp=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75" y="369888"/>
            <a:ext cx="2206625" cy="206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/>
      <p:bldP spid="123908" grpId="0"/>
      <p:bldP spid="123909" grpId="0"/>
      <p:bldP spid="1239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69850" y="3000375"/>
            <a:ext cx="22606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 anchor="b">
            <a:spAutoFit/>
          </a:bodyPr>
          <a:lstStyle/>
          <a:p>
            <a:pPr defTabSz="913130"/>
            <a:endParaRPr lang="zh-CN" altLang="en-US" sz="2900" b="1">
              <a:latin typeface="Times New Roman" panose="02020603050405020304" pitchFamily="18" charset="0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69850" y="3000375"/>
            <a:ext cx="23574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 anchor="b">
            <a:spAutoFit/>
          </a:bodyPr>
          <a:lstStyle/>
          <a:p>
            <a:pPr defTabSz="913130"/>
            <a:endParaRPr lang="zh-CN" altLang="en-US" sz="2900" b="1">
              <a:latin typeface="Times New Roman" panose="02020603050405020304" pitchFamily="18" charset="0"/>
            </a:endParaRP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69850" y="3000375"/>
            <a:ext cx="20224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 anchor="b">
            <a:spAutoFit/>
          </a:bodyPr>
          <a:lstStyle/>
          <a:p>
            <a:pPr defTabSz="913130"/>
            <a:endParaRPr lang="zh-CN" altLang="en-US" sz="2900" b="1">
              <a:latin typeface="Times New Roman" panose="02020603050405020304" pitchFamily="18" charset="0"/>
            </a:endParaRPr>
          </a:p>
        </p:txBody>
      </p:sp>
      <p:pic>
        <p:nvPicPr>
          <p:cNvPr id="30725" name="Picture 5" descr="image0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052513"/>
            <a:ext cx="6718300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12775" y="3357563"/>
            <a:ext cx="6300788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900" b="1">
                <a:latin typeface="Times New Roman" panose="02020603050405020304" pitchFamily="18" charset="0"/>
              </a:rPr>
              <a:t>Dear all, </a:t>
            </a:r>
          </a:p>
          <a:p>
            <a:r>
              <a:rPr lang="en-US" altLang="zh-CN" sz="2900" b="1">
                <a:latin typeface="Times New Roman" panose="02020603050405020304" pitchFamily="18" charset="0"/>
              </a:rPr>
              <a:t>My birthday party is at four o’clock </a:t>
            </a:r>
          </a:p>
          <a:p>
            <a:r>
              <a:rPr lang="en-US" altLang="zh-CN" sz="2900" b="1">
                <a:solidFill>
                  <a:srgbClr val="FF0000"/>
                </a:solidFill>
                <a:latin typeface="Times New Roman" panose="02020603050405020304" pitchFamily="18" charset="0"/>
              </a:rPr>
              <a:t>on</a:t>
            </a:r>
            <a:r>
              <a:rPr lang="en-US" altLang="zh-CN" sz="2900" b="1">
                <a:latin typeface="Times New Roman" panose="02020603050405020304" pitchFamily="18" charset="0"/>
              </a:rPr>
              <a:t> Saturday evening </a:t>
            </a:r>
            <a:r>
              <a:rPr lang="en-US" altLang="zh-CN" sz="2900" b="1">
                <a:solidFill>
                  <a:srgbClr val="FF0000"/>
                </a:solidFill>
                <a:latin typeface="Times New Roman" panose="02020603050405020304" pitchFamily="18" charset="0"/>
              </a:rPr>
              <a:t>at </a:t>
            </a:r>
            <a:r>
              <a:rPr lang="en-US" altLang="zh-CN" sz="2900" b="1">
                <a:latin typeface="Times New Roman" panose="02020603050405020304" pitchFamily="18" charset="0"/>
              </a:rPr>
              <a:t>my house. </a:t>
            </a:r>
          </a:p>
          <a:p>
            <a:r>
              <a:rPr lang="en-US" altLang="zh-CN" sz="2900" b="1">
                <a:solidFill>
                  <a:srgbClr val="FF0000"/>
                </a:solidFill>
                <a:latin typeface="Times New Roman" panose="02020603050405020304" pitchFamily="18" charset="0"/>
              </a:rPr>
              <a:t>Would you like to</a:t>
            </a:r>
            <a:r>
              <a:rPr lang="en-US" altLang="zh-CN" sz="2900" b="1">
                <a:latin typeface="Times New Roman" panose="02020603050405020304" pitchFamily="18" charset="0"/>
              </a:rPr>
              <a:t> come?</a:t>
            </a:r>
          </a:p>
          <a:p>
            <a:r>
              <a:rPr lang="en-US" altLang="zh-CN" sz="2900" b="1">
                <a:latin typeface="Times New Roman" panose="02020603050405020304" pitchFamily="18" charset="0"/>
              </a:rPr>
              <a:t> Mike</a:t>
            </a:r>
          </a:p>
        </p:txBody>
      </p:sp>
    </p:spTree>
  </p:cSld>
  <p:clrMapOvr>
    <a:masterClrMapping/>
  </p:clrMapOvr>
  <p:transition spd="med">
    <p:spli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0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836613"/>
            <a:ext cx="7008812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28675" y="3213100"/>
            <a:ext cx="6213475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Hi Mike, </a:t>
            </a: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Thanks.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I’d like to</a:t>
            </a:r>
            <a:r>
              <a:rPr lang="en-US" altLang="zh-CN" sz="3600" b="1">
                <a:latin typeface="Times New Roman" panose="02020603050405020304" pitchFamily="18" charset="0"/>
              </a:rPr>
              <a:t> come. </a:t>
            </a:r>
          </a:p>
          <a:p>
            <a:pPr>
              <a:lnSpc>
                <a:spcPct val="11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See you then.</a:t>
            </a: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Jane</a:t>
            </a:r>
          </a:p>
        </p:txBody>
      </p:sp>
    </p:spTree>
  </p:cSld>
  <p:clrMapOvr>
    <a:masterClrMapping/>
  </p:clrMapOvr>
  <p:transition spd="med"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2007111823013678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8515350" cy="463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395536" y="5229200"/>
            <a:ext cx="684053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4800" dirty="0">
                <a:solidFill>
                  <a:srgbClr val="0000FF"/>
                </a:solidFill>
              </a:rPr>
              <a:t>buy birthday candles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/>
          <p:nvPr/>
        </p:nvGrpSpPr>
        <p:grpSpPr bwMode="auto">
          <a:xfrm>
            <a:off x="827088" y="639763"/>
            <a:ext cx="7378700" cy="5310187"/>
            <a:chOff x="0" y="0"/>
            <a:chExt cx="5217" cy="3832"/>
          </a:xfrm>
        </p:grpSpPr>
        <p:pic>
          <p:nvPicPr>
            <p:cNvPr id="32771" name="Picture 3" descr="image09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217" cy="3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2" name="Text Box 4"/>
            <p:cNvSpPr txBox="1">
              <a:spLocks noChangeArrowheads="1"/>
            </p:cNvSpPr>
            <p:nvPr/>
          </p:nvSpPr>
          <p:spPr bwMode="auto">
            <a:xfrm>
              <a:off x="183" y="1882"/>
              <a:ext cx="4670" cy="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7" rIns="91435" bIns="45717">
              <a:spAutoFit/>
            </a:bodyPr>
            <a:lstStyle>
              <a:lvl1pPr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3130"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9131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9131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9131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9131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100" b="1">
                  <a:latin typeface="Times New Roman" panose="02020603050405020304" pitchFamily="18" charset="0"/>
                </a:rPr>
                <a:t>It’s great to </a:t>
              </a:r>
              <a:r>
                <a:rPr lang="en-US" altLang="zh-CN" sz="31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hear from</a:t>
              </a:r>
              <a:r>
                <a:rPr lang="en-US" altLang="zh-CN" sz="3100" b="1">
                  <a:latin typeface="Times New Roman" panose="02020603050405020304" pitchFamily="18" charset="0"/>
                </a:rPr>
                <a:t> you Mike, but </a:t>
              </a:r>
              <a:r>
                <a:rPr lang="en-US" altLang="zh-CN" sz="31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I’m afraid I can’t come</a:t>
              </a:r>
              <a:r>
                <a:rPr lang="en-US" altLang="zh-CN" sz="3100" b="1">
                  <a:latin typeface="Times New Roman" panose="02020603050405020304" pitchFamily="18" charset="0"/>
                </a:rPr>
                <a:t>. I always </a:t>
              </a:r>
              <a:r>
                <a:rPr lang="en-US" altLang="zh-CN" sz="31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watch</a:t>
              </a:r>
              <a:r>
                <a:rPr lang="en-US" altLang="zh-CN" sz="3100" b="1">
                  <a:latin typeface="Times New Roman" panose="02020603050405020304" pitchFamily="18" charset="0"/>
                </a:rPr>
                <a:t> my little sister </a:t>
              </a:r>
              <a:r>
                <a:rPr lang="en-US" altLang="zh-CN" sz="31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play</a:t>
              </a:r>
              <a:r>
                <a:rPr lang="en-US" altLang="zh-CN" sz="3100" b="1">
                  <a:latin typeface="Times New Roman" panose="02020603050405020304" pitchFamily="18" charset="0"/>
                </a:rPr>
                <a:t> football </a:t>
              </a:r>
              <a:r>
                <a:rPr lang="en-US" altLang="zh-CN" sz="31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on</a:t>
              </a:r>
              <a:r>
                <a:rPr lang="en-US" altLang="zh-CN" sz="3100" b="1">
                  <a:latin typeface="Times New Roman" panose="02020603050405020304" pitchFamily="18" charset="0"/>
                </a:rPr>
                <a:t> Saturday evening.</a:t>
              </a:r>
            </a:p>
            <a:p>
              <a:r>
                <a:rPr lang="en-US" altLang="zh-CN" sz="3100" b="1">
                  <a:latin typeface="Times New Roman" panose="02020603050405020304" pitchFamily="18" charset="0"/>
                </a:rPr>
                <a:t>Jack</a:t>
              </a:r>
            </a:p>
          </p:txBody>
        </p:sp>
      </p:grp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057275" y="946150"/>
            <a:ext cx="8339138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1. Mike’s birthday party begins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at 4:00 pm.  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2. Jane doesn’t want to go to the party.    </a:t>
            </a:r>
          </a:p>
          <a:p>
            <a:pPr>
              <a:lnSpc>
                <a:spcPct val="120000"/>
              </a:lnSpc>
            </a:pPr>
            <a:endParaRPr lang="en-US" altLang="zh-CN" sz="36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3. Jack has got a little sister.     </a:t>
            </a:r>
          </a:p>
          <a:p>
            <a:pPr>
              <a:lnSpc>
                <a:spcPct val="120000"/>
              </a:lnSpc>
            </a:pPr>
            <a:endParaRPr lang="en-US" altLang="zh-CN" sz="36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4. Jack always does his homework on Saturday afternoon.</a:t>
            </a:r>
            <a:r>
              <a:rPr lang="en-US" altLang="zh-CN" sz="2900" b="1" dirty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09575" y="1189038"/>
            <a:ext cx="64770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85763" y="2449513"/>
            <a:ext cx="647700" cy="57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85763" y="3709988"/>
            <a:ext cx="647700" cy="57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85763" y="5076825"/>
            <a:ext cx="647700" cy="577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88925" y="1044575"/>
            <a:ext cx="84772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913130"/>
            <a:r>
              <a:rPr lang="zh-CN" altLang="en-US" sz="5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√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88925" y="4916488"/>
            <a:ext cx="8477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913130"/>
            <a:r>
              <a:rPr lang="en-US" altLang="zh-CN" sz="5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×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288925" y="2305050"/>
            <a:ext cx="84772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913130"/>
            <a:r>
              <a:rPr lang="en-US" altLang="zh-CN" sz="5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×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288925" y="3563938"/>
            <a:ext cx="8477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913130"/>
            <a:r>
              <a:rPr lang="zh-CN" altLang="en-US" sz="5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√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504825" y="687388"/>
            <a:ext cx="806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ctr">
            <a:spAutoFit/>
          </a:bodyPr>
          <a:lstStyle/>
          <a:p>
            <a:pPr algn="ctr" defTabSz="913130">
              <a:lnSpc>
                <a:spcPct val="80000"/>
              </a:lnSpc>
            </a:pPr>
            <a:r>
              <a:rPr lang="en-US" altLang="zh-CN" sz="29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Read the emails and check (√) the true sentences.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703" grpId="0" autoUpdateAnimBg="0"/>
      <p:bldP spid="29704" grpId="0" autoUpdateAnimBg="0"/>
      <p:bldP spid="29705" grpId="0" autoUpdateAnimBg="0"/>
      <p:bldP spid="29706" grpId="0" autoUpdateAnimBg="0"/>
      <p:bldP spid="29707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811213"/>
            <a:ext cx="8532812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7164388" y="2159000"/>
            <a:ext cx="649287" cy="504825"/>
          </a:xfrm>
          <a:prstGeom prst="ellipse">
            <a:avLst/>
          </a:prstGeom>
          <a:noFill/>
          <a:ln w="38100">
            <a:solidFill>
              <a:srgbClr val="FF339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4572000" y="2519363"/>
            <a:ext cx="2305050" cy="503237"/>
          </a:xfrm>
          <a:prstGeom prst="ellipse">
            <a:avLst/>
          </a:prstGeom>
          <a:noFill/>
          <a:ln w="38100">
            <a:solidFill>
              <a:srgbClr val="FF339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3563938" y="2159000"/>
            <a:ext cx="504825" cy="431800"/>
          </a:xfrm>
          <a:prstGeom prst="ellipse">
            <a:avLst/>
          </a:prstGeom>
          <a:noFill/>
          <a:ln w="38100">
            <a:solidFill>
              <a:srgbClr val="FF339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755650" y="5081588"/>
            <a:ext cx="2990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送...作为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礼物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4029075" y="5099050"/>
            <a:ext cx="407193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</a:pPr>
            <a:r>
              <a:rPr lang="en-US" altLang="zh-CN" sz="32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give 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/>
                <a:ea typeface="楷体_GB2312" pitchFamily="49" charset="-122"/>
              </a:rPr>
              <a:t>…</a:t>
            </a:r>
            <a:r>
              <a:rPr lang="en-US" altLang="zh-CN" sz="32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as</a:t>
            </a:r>
            <a:r>
              <a:rPr lang="en-US" altLang="zh-CN" sz="32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presents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796" grpId="0" animBg="1"/>
      <p:bldP spid="33797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537075" y="1244600"/>
            <a:ext cx="4572000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stay at home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at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four o’clock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on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Saturday afternoon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See you then.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hear from sb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I’m afraid I can’t come.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give …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as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presents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endParaRPr lang="zh-CN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69900" y="1327150"/>
            <a:ext cx="4462463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呆在家里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在星期六下午四点钟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到时见。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收到某人的来信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恐怕我不能来。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 typeface="Arial" panose="020B0604020202020204" pitchFamily="34" charset="0"/>
              <a:buAutoNum type="arabicPeriod"/>
            </a:pPr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送</a:t>
            </a:r>
            <a:r>
              <a:rPr lang="en-US" altLang="zh-CN" sz="3200" b="1">
                <a:latin typeface="Times New Roman" panose="02020603050405020304" pitchFamily="18" charset="0"/>
                <a:ea typeface="楷体_GB2312" pitchFamily="49" charset="-122"/>
              </a:rPr>
              <a:t>…</a:t>
            </a:r>
            <a:r>
              <a:rPr lang="zh-CN" altLang="en-US" sz="3200" b="1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作为</a:t>
            </a:r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礼物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50825" y="765175"/>
            <a:ext cx="8713788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Today is the 5th of March. It’s my b_________. I get a lot of p_________ from my friends and family. They are in nice b_____. My father gives me a yellow box and there is a b____ in it. Because I like reading. Jack, </a:t>
            </a:r>
            <a:r>
              <a:rPr lang="en-US" altLang="zh-CN" sz="2800" b="1">
                <a:solidFill>
                  <a:srgbClr val="800000"/>
                </a:solidFill>
                <a:latin typeface="Times New Roman" panose="02020603050405020304" pitchFamily="18" charset="0"/>
              </a:rPr>
              <a:t>one of</a:t>
            </a:r>
            <a:r>
              <a:rPr lang="en-US" altLang="zh-CN" sz="2800" b="1">
                <a:latin typeface="Times New Roman" panose="02020603050405020304" pitchFamily="18" charset="0"/>
              </a:rPr>
              <a:t> my friends, gives me a big box. What’s in it? It’s a box of c_________. I like eating them. My sister gives me a round box. I think it’s a big cake, but it is a </a:t>
            </a:r>
          </a:p>
          <a:p>
            <a:r>
              <a:rPr lang="en-US" altLang="zh-CN" sz="2800" b="1">
                <a:latin typeface="Times New Roman" panose="02020603050405020304" pitchFamily="18" charset="0"/>
              </a:rPr>
              <a:t>f _______ . I like playing football very much, so I’m</a:t>
            </a:r>
          </a:p>
          <a:p>
            <a:r>
              <a:rPr lang="en-US" altLang="zh-CN" sz="2800" b="1">
                <a:latin typeface="Times New Roman" panose="02020603050405020304" pitchFamily="18" charset="0"/>
              </a:rPr>
              <a:t> h _______ to have it. My uncle gives me a pair of </a:t>
            </a:r>
          </a:p>
          <a:p>
            <a:r>
              <a:rPr lang="en-US" altLang="zh-CN" sz="2800" b="1">
                <a:latin typeface="Times New Roman" panose="02020603050405020304" pitchFamily="18" charset="0"/>
              </a:rPr>
              <a:t>s ______, and my aunt gives me a silk shirt. My mother </a:t>
            </a:r>
            <a:r>
              <a:rPr lang="en-US" altLang="zh-CN" sz="2800" b="1">
                <a:solidFill>
                  <a:srgbClr val="800000"/>
                </a:solidFill>
                <a:latin typeface="Times New Roman" panose="02020603050405020304" pitchFamily="18" charset="0"/>
              </a:rPr>
              <a:t>buys</a:t>
            </a:r>
            <a:r>
              <a:rPr lang="en-US" altLang="zh-CN" sz="2800" b="1">
                <a:latin typeface="Times New Roman" panose="02020603050405020304" pitchFamily="18" charset="0"/>
              </a:rPr>
              <a:t> CDs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800000"/>
                </a:solidFill>
                <a:latin typeface="Times New Roman" panose="02020603050405020304" pitchFamily="18" charset="0"/>
              </a:rPr>
              <a:t>for </a:t>
            </a:r>
            <a:r>
              <a:rPr lang="en-US" altLang="zh-CN" sz="2800" b="1">
                <a:latin typeface="Times New Roman" panose="02020603050405020304" pitchFamily="18" charset="0"/>
              </a:rPr>
              <a:t>me. I like them very much.</a:t>
            </a:r>
          </a:p>
          <a:p>
            <a:r>
              <a:rPr lang="en-US" altLang="zh-CN" sz="2800" b="1">
                <a:latin typeface="Times New Roman" panose="02020603050405020304" pitchFamily="18" charset="0"/>
              </a:rPr>
              <a:t>    Now my friends are s ______ the song “Happy Birthday to you” to me.</a:t>
            </a:r>
            <a:r>
              <a:rPr lang="en-US" altLang="zh-CN" sz="2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853113" y="765175"/>
            <a:ext cx="1311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irthday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476375" y="1196975"/>
            <a:ext cx="1249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resent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619250" y="1628775"/>
            <a:ext cx="835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ox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es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051050" y="2046288"/>
            <a:ext cx="895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ook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547813" y="2924175"/>
            <a:ext cx="1585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hocolate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468313" y="3773488"/>
            <a:ext cx="1530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ootball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898525" y="4133850"/>
            <a:ext cx="936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appy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539750" y="4581525"/>
            <a:ext cx="855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hoe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3924300" y="5445125"/>
            <a:ext cx="1133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ing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  <p:bldP spid="35844" grpId="0" autoUpdateAnimBg="0"/>
      <p:bldP spid="35845" grpId="0" autoUpdateAnimBg="0"/>
      <p:bldP spid="35846" grpId="0" autoUpdateAnimBg="0"/>
      <p:bldP spid="35847" grpId="0" autoUpdateAnimBg="0"/>
      <p:bldP spid="35848" grpId="0" autoUpdateAnimBg="0"/>
      <p:bldP spid="35849" grpId="0" autoUpdateAnimBg="0"/>
      <p:bldP spid="35850" grpId="0" autoUpdateAnimBg="0"/>
      <p:bldP spid="35851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635375" y="981075"/>
            <a:ext cx="2078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Writing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331913" y="2420938"/>
            <a:ext cx="6985000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</a:t>
            </a:r>
            <a:r>
              <a:rPr lang="en-US" altLang="zh-CN" sz="3600" b="1" dirty="0">
                <a:latin typeface="Times New Roman" panose="02020603050405020304" pitchFamily="18" charset="0"/>
              </a:rPr>
              <a:t>Think of one of your friends. Write a description of him / her. Then choose a present for him / 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84213" y="836613"/>
            <a:ext cx="760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Planning a classmate’s birthday party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55650" y="1700213"/>
            <a:ext cx="7561263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Work in pairs. Ask and answer questions about each other’s birthday party.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When is your birthday?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Do you always have a birthday party?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What do you usually do at your birthday party?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030538" y="692150"/>
            <a:ext cx="305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800000"/>
                </a:solidFill>
                <a:latin typeface="Times New Roman" panose="02020603050405020304" pitchFamily="18" charset="0"/>
              </a:rPr>
              <a:t>Make a survey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827088" y="1341438"/>
            <a:ext cx="7010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</a:rPr>
              <a:t>Plan a birthday party for your partner.</a:t>
            </a:r>
          </a:p>
        </p:txBody>
      </p:sp>
      <p:graphicFrame>
        <p:nvGraphicFramePr>
          <p:cNvPr id="38916" name="Group 4"/>
          <p:cNvGraphicFramePr>
            <a:graphicFrameLocks noGrp="1"/>
          </p:cNvGraphicFramePr>
          <p:nvPr/>
        </p:nvGraphicFramePr>
        <p:xfrm>
          <a:off x="971550" y="2276475"/>
          <a:ext cx="7272338" cy="3600450"/>
        </p:xfrm>
        <a:graphic>
          <a:graphicData uri="http://schemas.openxmlformats.org/drawingml/2006/table">
            <a:tbl>
              <a:tblPr/>
              <a:tblGrid>
                <a:gridCol w="363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0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0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1042988" y="2347913"/>
            <a:ext cx="35480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Choose the time and place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1030412" y="3583571"/>
            <a:ext cx="29606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Choose the food</a:t>
            </a: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1046227" y="4797425"/>
            <a:ext cx="3512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Choose what to </a:t>
            </a:r>
            <a:r>
              <a:rPr lang="en-US" altLang="zh-CN" sz="3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do </a:t>
            </a:r>
            <a:endParaRPr lang="en-US" altLang="zh-CN" sz="32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0" grpId="0" autoUpdateAnimBg="0"/>
      <p:bldP spid="38931" grpId="0" autoUpdateAnimBg="0"/>
      <p:bldP spid="3893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小朋友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8659812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07950" y="4797425"/>
            <a:ext cx="8820150" cy="1006475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en-US" altLang="zh-CN" sz="60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have a birthday part</a:t>
            </a:r>
            <a:r>
              <a:rPr kumimoji="1" lang="en-US" altLang="zh-CN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2011060909342009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76250"/>
            <a:ext cx="7920037" cy="485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1763713" y="5589588"/>
            <a:ext cx="6156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Tx/>
              <a:buNone/>
            </a:pPr>
            <a:r>
              <a:rPr kumimoji="1"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sing Happy Birthday song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news_20041217114926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5888"/>
            <a:ext cx="7929563" cy="4757737"/>
          </a:xfrm>
          <a:prstGeom prst="rect">
            <a:avLst/>
          </a:prstGeom>
          <a:noFill/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23850" y="5084763"/>
            <a:ext cx="8610600" cy="10064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en-US" altLang="zh-CN" sz="6000" b="1">
                <a:solidFill>
                  <a:srgbClr val="D60093"/>
                </a:solidFill>
                <a:latin typeface="Comic Sans MS" panose="030F0702030302020204" pitchFamily="66" charset="0"/>
              </a:rPr>
              <a:t>make a birthday wish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k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550" y="332656"/>
            <a:ext cx="76327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85750" y="4786313"/>
            <a:ext cx="8858250" cy="1098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en-US" altLang="zh-CN" sz="6600" b="1" i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eat a birthday cake</a:t>
            </a:r>
          </a:p>
        </p:txBody>
      </p:sp>
      <p:pic>
        <p:nvPicPr>
          <p:cNvPr id="86020" name="Picture 8" descr="4B26794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486400"/>
            <a:ext cx="8610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2248</Words>
  <Application>Microsoft Office PowerPoint</Application>
  <PresentationFormat>全屏显示(4:3)</PresentationFormat>
  <Paragraphs>391</Paragraphs>
  <Slides>57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71" baseType="lpstr">
      <vt:lpstr>黑体</vt:lpstr>
      <vt:lpstr>华文新魏</vt:lpstr>
      <vt:lpstr>华文中宋</vt:lpstr>
      <vt:lpstr>楷体</vt:lpstr>
      <vt:lpstr>楷体_GB2312</vt:lpstr>
      <vt:lpstr>宋体</vt:lpstr>
      <vt:lpstr>微软雅黑</vt:lpstr>
      <vt:lpstr>Arial</vt:lpstr>
      <vt:lpstr>Calibri</vt:lpstr>
      <vt:lpstr>Comic Sans MS</vt:lpstr>
      <vt:lpstr>Tahoma</vt:lpstr>
      <vt:lpstr>Times New Roman</vt:lpstr>
      <vt:lpstr>WWW.2PPT.COM
</vt:lpstr>
      <vt:lpstr>Photo Editor 照片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 up: 动词第三人称单数的变化规则。</vt:lpstr>
      <vt:lpstr>Look at the sentences. Pay attention to the verbs.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2009-09-11T02:18:00Z</dcterms:created>
  <dcterms:modified xsi:type="dcterms:W3CDTF">2023-01-16T15:22:57Z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710387FFB4984B808E28A9ECE12C0064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