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21"/>
  </p:handoutMasterIdLst>
  <p:sldIdLst>
    <p:sldId id="256" r:id="rId2"/>
    <p:sldId id="278" r:id="rId3"/>
    <p:sldId id="280" r:id="rId4"/>
    <p:sldId id="259" r:id="rId5"/>
    <p:sldId id="284" r:id="rId6"/>
    <p:sldId id="260" r:id="rId7"/>
    <p:sldId id="286" r:id="rId8"/>
    <p:sldId id="258" r:id="rId9"/>
    <p:sldId id="281" r:id="rId10"/>
    <p:sldId id="285" r:id="rId11"/>
    <p:sldId id="287" r:id="rId12"/>
    <p:sldId id="288" r:id="rId13"/>
    <p:sldId id="279" r:id="rId14"/>
    <p:sldId id="265" r:id="rId15"/>
    <p:sldId id="266" r:id="rId16"/>
    <p:sldId id="267" r:id="rId17"/>
    <p:sldId id="268" r:id="rId18"/>
    <p:sldId id="271" r:id="rId19"/>
    <p:sldId id="272" r:id="rId2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97">
          <p15:clr>
            <a:srgbClr val="A4A3A4"/>
          </p15:clr>
        </p15:guide>
        <p15:guide id="2" pos="285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9852" autoAdjust="0"/>
  </p:normalViewPr>
  <p:slideViewPr>
    <p:cSldViewPr>
      <p:cViewPr varScale="1">
        <p:scale>
          <a:sx n="154" d="100"/>
          <a:sy n="154" d="100"/>
        </p:scale>
        <p:origin x="-570" y="-96"/>
      </p:cViewPr>
      <p:guideLst>
        <p:guide orient="horz" pos="1597"/>
        <p:guide pos="285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880" y="-114"/>
      </p:cViewPr>
      <p:guideLst>
        <p:guide orient="horz" pos="288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A7D58-1BA4-491F-BFDE-532EBFD1721F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2B5E9-B146-4371-A95E-182BEDE9238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5" y="2914650"/>
            <a:ext cx="6400443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2.xml"/><Relationship Id="rId7" Type="http://schemas.openxmlformats.org/officeDocument/2006/relationships/slide" Target="slide14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1.xml"/><Relationship Id="rId6" Type="http://schemas.openxmlformats.org/officeDocument/2006/relationships/slide" Target="slide19.xml"/><Relationship Id="rId5" Type="http://schemas.openxmlformats.org/officeDocument/2006/relationships/slide" Target="slide18.xml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349188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185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苏教版  数学  五年级  上册</a:t>
                </a: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1491632"/>
            <a:ext cx="9144000" cy="807913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梯形的面积计算</a:t>
            </a: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 flipH="1">
            <a:off x="1725470" y="4374526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3" action="ppaction://hlinksldjump"/>
          </p:cNvPr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情景导入</a:t>
            </a:r>
          </a:p>
        </p:txBody>
      </p:sp>
      <p:sp>
        <p:nvSpPr>
          <p:cNvPr id="17" name="圆角矩形 16">
            <a:hlinkClick r:id="rId4" action="ppaction://hlinksldjump"/>
          </p:cNvPr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" name="圆角矩形 17">
            <a:hlinkClick r:id="rId5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>
            <a:hlinkClick r:id="rId6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0" name="矩形 19"/>
          <p:cNvSpPr/>
          <p:nvPr/>
        </p:nvSpPr>
        <p:spPr>
          <a:xfrm>
            <a:off x="993297" y="598680"/>
            <a:ext cx="2600712" cy="56169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3200" dirty="0">
                <a:solidFill>
                  <a:srgbClr val="0050AA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多边形的面积</a:t>
            </a:r>
          </a:p>
        </p:txBody>
      </p:sp>
      <p:sp>
        <p:nvSpPr>
          <p:cNvPr id="21" name="圆角矩形 20">
            <a:hlinkClick r:id="rId7" action="ppaction://hlinksldjump"/>
          </p:cNvPr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>
            <a:off x="6780551" y="4413689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3" name="组合 22"/>
          <p:cNvGrpSpPr/>
          <p:nvPr/>
        </p:nvGrpSpPr>
        <p:grpSpPr>
          <a:xfrm>
            <a:off x="231787" y="500650"/>
            <a:ext cx="654821" cy="702878"/>
            <a:chOff x="1306635" y="1385539"/>
            <a:chExt cx="654821" cy="702878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8" cstate="email"/>
            <a:stretch>
              <a:fillRect/>
            </a:stretch>
          </p:blipFill>
          <p:spPr>
            <a:xfrm>
              <a:off x="1306635" y="1440417"/>
              <a:ext cx="654821" cy="648000"/>
            </a:xfrm>
            <a:prstGeom prst="rect">
              <a:avLst/>
            </a:prstGeom>
          </p:spPr>
        </p:pic>
        <p:sp>
          <p:nvSpPr>
            <p:cNvPr id="25" name="文本框 10"/>
            <p:cNvSpPr txBox="1"/>
            <p:nvPr/>
          </p:nvSpPr>
          <p:spPr>
            <a:xfrm>
              <a:off x="1435768" y="1385539"/>
              <a:ext cx="434734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sz="3500" b="1" dirty="0">
                  <a:solidFill>
                    <a:srgbClr val="0050AA"/>
                  </a:solidFill>
                  <a:latin typeface="+mj-ea"/>
                  <a:ea typeface="+mj-ea"/>
                </a:rPr>
                <a:t>2</a:t>
              </a:r>
            </a:p>
          </p:txBody>
        </p:sp>
      </p:grpSp>
      <p:sp>
        <p:nvSpPr>
          <p:cNvPr id="26" name="矩形 25"/>
          <p:cNvSpPr/>
          <p:nvPr/>
        </p:nvSpPr>
        <p:spPr>
          <a:xfrm>
            <a:off x="2990122" y="4413689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453003" y="627536"/>
            <a:ext cx="1166673" cy="1064551"/>
            <a:chOff x="670145" y="1457273"/>
            <a:chExt cx="1555361" cy="1419401"/>
          </a:xfrm>
        </p:grpSpPr>
        <p:pic>
          <p:nvPicPr>
            <p:cNvPr id="6" name="图片 5" descr="28Z58PICt4r.jp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670145" y="1457273"/>
              <a:ext cx="1555361" cy="1393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矩形 6"/>
            <p:cNvSpPr/>
            <p:nvPr/>
          </p:nvSpPr>
          <p:spPr>
            <a:xfrm>
              <a:off x="921335" y="2322677"/>
              <a:ext cx="970652" cy="553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1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例 </a:t>
              </a:r>
              <a:r>
                <a:rPr lang="en-US" altLang="zh-CN" sz="21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2</a:t>
              </a:r>
              <a:endPara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pic>
        <p:nvPicPr>
          <p:cNvPr id="28" name="图片 2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7793484" y="3147815"/>
            <a:ext cx="882898" cy="1265255"/>
          </a:xfrm>
          <a:prstGeom prst="rect">
            <a:avLst/>
          </a:prstGeom>
        </p:spPr>
      </p:pic>
      <p:sp>
        <p:nvSpPr>
          <p:cNvPr id="7174" name="云形标注 7173"/>
          <p:cNvSpPr/>
          <p:nvPr/>
        </p:nvSpPr>
        <p:spPr>
          <a:xfrm>
            <a:off x="1369501" y="2702574"/>
            <a:ext cx="3158715" cy="1556718"/>
          </a:xfrm>
          <a:prstGeom prst="cloudCallout">
            <a:avLst>
              <a:gd name="adj1" fmla="val -51959"/>
              <a:gd name="adj2" fmla="val -16073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拼成平行四边形的两个梯形完全一样。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9" name="云形标注 48"/>
          <p:cNvSpPr/>
          <p:nvPr/>
        </p:nvSpPr>
        <p:spPr>
          <a:xfrm>
            <a:off x="4528219" y="3116569"/>
            <a:ext cx="3117107" cy="1327502"/>
          </a:xfrm>
          <a:prstGeom prst="cloudCallout">
            <a:avLst>
              <a:gd name="adj1" fmla="val 53705"/>
              <a:gd name="adj2" fmla="val -20734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拼成平行四边形的两个梯形有什么关系？</a:t>
            </a:r>
          </a:p>
        </p:txBody>
      </p:sp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75310" y="701092"/>
            <a:ext cx="588645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nimBg="1"/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3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7865566" y="3147815"/>
            <a:ext cx="882898" cy="1265255"/>
          </a:xfrm>
          <a:prstGeom prst="rect">
            <a:avLst/>
          </a:prstGeom>
        </p:spPr>
      </p:pic>
      <p:sp>
        <p:nvSpPr>
          <p:cNvPr id="2" name="流程图: 可选过程 1"/>
          <p:cNvSpPr/>
          <p:nvPr/>
        </p:nvSpPr>
        <p:spPr>
          <a:xfrm>
            <a:off x="3700632" y="2787775"/>
            <a:ext cx="4111728" cy="2016224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拼成的平行四边形的上底、下底有什么关系？平行四边形的高与梯形的高有什么关系？每个梯形的面积与拼成的平行四边形的面积呢？</a:t>
            </a:r>
          </a:p>
        </p:txBody>
      </p:sp>
      <p:sp>
        <p:nvSpPr>
          <p:cNvPr id="32" name="云形标注 31"/>
          <p:cNvSpPr/>
          <p:nvPr/>
        </p:nvSpPr>
        <p:spPr>
          <a:xfrm>
            <a:off x="971604" y="2609326"/>
            <a:ext cx="2644673" cy="2338688"/>
          </a:xfrm>
          <a:prstGeom prst="cloudCallout">
            <a:avLst>
              <a:gd name="adj1" fmla="val -52399"/>
              <a:gd name="adj2" fmla="val -34395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拼成的平行四边形的底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梯形的上底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梯形的下底，平行四边形的高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梯形的高。</a:t>
            </a:r>
          </a:p>
        </p:txBody>
      </p:sp>
      <p:sp>
        <p:nvSpPr>
          <p:cNvPr id="34" name="流程图: 可选过程 33"/>
          <p:cNvSpPr/>
          <p:nvPr/>
        </p:nvSpPr>
        <p:spPr>
          <a:xfrm>
            <a:off x="107504" y="543067"/>
            <a:ext cx="1800200" cy="1524627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梯形的面积</a:t>
            </a:r>
            <a:r>
              <a:rPr lang="en-US" altLang="zh-CN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en-US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两个完全一样的梯形拼成的平行四边形的面积</a:t>
            </a:r>
            <a:r>
              <a:rPr lang="en-US" altLang="zh-CN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÷2</a:t>
            </a:r>
            <a:endParaRPr lang="zh-CN" altLang="en-US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88928" y="546051"/>
            <a:ext cx="588645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2" grpId="0" animBg="1"/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24687" y="412626"/>
            <a:ext cx="588645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7983534" y="2333714"/>
            <a:ext cx="882898" cy="1265255"/>
          </a:xfrm>
          <a:prstGeom prst="rect">
            <a:avLst/>
          </a:prstGeom>
        </p:spPr>
      </p:pic>
      <p:sp>
        <p:nvSpPr>
          <p:cNvPr id="6" name="流程图: 可选过程 5"/>
          <p:cNvSpPr/>
          <p:nvPr/>
        </p:nvSpPr>
        <p:spPr>
          <a:xfrm>
            <a:off x="5170771" y="2715768"/>
            <a:ext cx="2664296" cy="576064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根据平行四边形的面积公式，怎样求梯形的面积？</a:t>
            </a:r>
          </a:p>
        </p:txBody>
      </p:sp>
      <p:sp>
        <p:nvSpPr>
          <p:cNvPr id="7" name="TextBox 71"/>
          <p:cNvSpPr txBox="1">
            <a:spLocks noChangeArrowheads="1"/>
          </p:cNvSpPr>
          <p:nvPr/>
        </p:nvSpPr>
        <p:spPr bwMode="auto">
          <a:xfrm>
            <a:off x="107505" y="2355726"/>
            <a:ext cx="460851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平行四边形的底</a:t>
            </a:r>
            <a:r>
              <a:rPr lang="en-US" altLang="zh-CN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en-US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梯形的上底与下底的和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8" name="TextBox 71"/>
          <p:cNvSpPr txBox="1">
            <a:spLocks noChangeArrowheads="1"/>
          </p:cNvSpPr>
          <p:nvPr/>
        </p:nvSpPr>
        <p:spPr bwMode="auto">
          <a:xfrm>
            <a:off x="107505" y="2715766"/>
            <a:ext cx="295232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平行四边形的高</a:t>
            </a:r>
            <a:r>
              <a:rPr lang="en-US" altLang="zh-CN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en-US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梯形的高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9" name="TextBox 71"/>
          <p:cNvSpPr txBox="1">
            <a:spLocks noChangeArrowheads="1"/>
          </p:cNvSpPr>
          <p:nvPr/>
        </p:nvSpPr>
        <p:spPr bwMode="auto">
          <a:xfrm>
            <a:off x="116583" y="3291832"/>
            <a:ext cx="4608512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梯形的面积</a:t>
            </a:r>
            <a:r>
              <a:rPr lang="en-US" altLang="zh-CN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en-US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两个完全一样的梯形拼成的平行四边形的面积</a:t>
            </a:r>
            <a:r>
              <a:rPr lang="en-US" altLang="zh-CN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÷2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4" name="右大括号 3"/>
          <p:cNvSpPr/>
          <p:nvPr/>
        </p:nvSpPr>
        <p:spPr>
          <a:xfrm>
            <a:off x="4499992" y="2715766"/>
            <a:ext cx="216024" cy="1368152"/>
          </a:xfrm>
          <a:prstGeom prst="rightBrace">
            <a:avLst>
              <a:gd name="adj1" fmla="val 8333"/>
              <a:gd name="adj2" fmla="val 6071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箭头连接符 10"/>
          <p:cNvCxnSpPr/>
          <p:nvPr/>
        </p:nvCxnSpPr>
        <p:spPr>
          <a:xfrm>
            <a:off x="4725095" y="3701603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71"/>
          <p:cNvSpPr txBox="1">
            <a:spLocks noChangeArrowheads="1"/>
          </p:cNvSpPr>
          <p:nvPr/>
        </p:nvSpPr>
        <p:spPr bwMode="auto">
          <a:xfrm>
            <a:off x="5004048" y="3411108"/>
            <a:ext cx="46085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梯形的面积</a:t>
            </a:r>
            <a:r>
              <a:rPr lang="en-US" altLang="zh-CN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en-US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（上底</a:t>
            </a:r>
            <a:r>
              <a:rPr lang="en-US" altLang="zh-CN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  <a:r>
              <a:rPr lang="zh-CN" altLang="en-US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下底）</a:t>
            </a:r>
            <a:r>
              <a:rPr lang="en-US" altLang="zh-CN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zh-CN" altLang="en-US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高</a:t>
            </a:r>
            <a:r>
              <a:rPr lang="en-US" altLang="zh-CN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÷2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5" name="流程图: 可选过程 14"/>
          <p:cNvSpPr/>
          <p:nvPr/>
        </p:nvSpPr>
        <p:spPr>
          <a:xfrm>
            <a:off x="683568" y="4105842"/>
            <a:ext cx="6480720" cy="576064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如果用</a:t>
            </a:r>
            <a:r>
              <a:rPr lang="en-US" altLang="zh-CN" sz="16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S</a:t>
            </a:r>
            <a:r>
              <a:rPr lang="zh-CN" altLang="en-US" sz="16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表示梯形的面积，用</a:t>
            </a:r>
            <a:r>
              <a:rPr lang="en-US" altLang="zh-CN" sz="16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a</a:t>
            </a:r>
            <a:r>
              <a:rPr lang="zh-CN" altLang="en-US" sz="16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16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b</a:t>
            </a:r>
            <a:r>
              <a:rPr lang="zh-CN" altLang="en-US" sz="16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sz="16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h</a:t>
            </a:r>
            <a:r>
              <a:rPr lang="zh-CN" altLang="en-US" sz="16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表示梯形的上底、下底和高，上面的公式可以写成：</a:t>
            </a:r>
            <a:r>
              <a:rPr lang="en-US" altLang="zh-CN" sz="16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S=</a:t>
            </a:r>
            <a:r>
              <a:rPr lang="zh-CN" altLang="en-US" sz="16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1600" b="1" dirty="0" err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a+b</a:t>
            </a:r>
            <a:r>
              <a:rPr lang="zh-CN" altLang="en-US" sz="16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16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×h÷2</a:t>
            </a:r>
            <a:endParaRPr lang="zh-CN" altLang="en-US" sz="16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4" grpId="0" animBg="1"/>
      <p:bldP spid="14" grpId="0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云形标注 5"/>
          <p:cNvSpPr/>
          <p:nvPr/>
        </p:nvSpPr>
        <p:spPr>
          <a:xfrm>
            <a:off x="2118186" y="744650"/>
            <a:ext cx="4140460" cy="889069"/>
          </a:xfrm>
          <a:prstGeom prst="cloudCallout">
            <a:avLst>
              <a:gd name="adj1" fmla="val -47522"/>
              <a:gd name="adj2" fmla="val 6444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梯形的面积公式是什么呢？</a:t>
            </a:r>
          </a:p>
        </p:txBody>
      </p:sp>
      <p:sp>
        <p:nvSpPr>
          <p:cNvPr id="54" name="矩形 53"/>
          <p:cNvSpPr/>
          <p:nvPr/>
        </p:nvSpPr>
        <p:spPr>
          <a:xfrm>
            <a:off x="6948264" y="1995686"/>
            <a:ext cx="1152128" cy="4320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矩形 52"/>
          <p:cNvSpPr/>
          <p:nvPr/>
        </p:nvSpPr>
        <p:spPr>
          <a:xfrm>
            <a:off x="5220072" y="1995686"/>
            <a:ext cx="1422158" cy="4320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矩形 51"/>
          <p:cNvSpPr/>
          <p:nvPr/>
        </p:nvSpPr>
        <p:spPr>
          <a:xfrm>
            <a:off x="3437874" y="1995686"/>
            <a:ext cx="1422158" cy="4320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655676" y="1963437"/>
            <a:ext cx="720080" cy="4320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云形标注 49"/>
          <p:cNvSpPr/>
          <p:nvPr/>
        </p:nvSpPr>
        <p:spPr>
          <a:xfrm>
            <a:off x="1799692" y="746579"/>
            <a:ext cx="4572508" cy="889069"/>
          </a:xfrm>
          <a:prstGeom prst="cloudCallout">
            <a:avLst>
              <a:gd name="adj1" fmla="val -43448"/>
              <a:gd name="adj2" fmla="val 5682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梯形的面积            </a:t>
            </a:r>
            <a:r>
              <a:rPr lang="en-US" altLang="zh-CN" sz="20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en-US" sz="20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（上底</a:t>
            </a:r>
            <a:r>
              <a:rPr lang="en-US" altLang="zh-CN" sz="20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  <a:r>
              <a:rPr lang="zh-CN" altLang="en-US" sz="20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下底）</a:t>
            </a:r>
            <a:r>
              <a:rPr lang="en-US" altLang="zh-CN" sz="20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zh-CN" altLang="en-US" sz="20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高</a:t>
            </a:r>
            <a:r>
              <a:rPr lang="en-US" altLang="zh-CN" sz="20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÷2</a:t>
            </a:r>
            <a:endParaRPr lang="zh-CN" altLang="en-US" sz="20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TextBox 71"/>
          <p:cNvSpPr txBox="1">
            <a:spLocks noChangeArrowheads="1"/>
          </p:cNvSpPr>
          <p:nvPr/>
        </p:nvSpPr>
        <p:spPr bwMode="auto">
          <a:xfrm>
            <a:off x="827588" y="1779664"/>
            <a:ext cx="763068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一块梯形麦田，上底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36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米，下底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54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米，高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40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米，这块麦田的面积是多少平方米？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471532" y="420217"/>
            <a:ext cx="1440161" cy="667236"/>
            <a:chOff x="480869" y="708178"/>
            <a:chExt cx="1216345" cy="667236"/>
          </a:xfrm>
        </p:grpSpPr>
        <p:pic>
          <p:nvPicPr>
            <p:cNvPr id="16" name="Picture 17" descr="00-2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80869" y="708178"/>
              <a:ext cx="1216345" cy="667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矩形 16"/>
            <p:cNvSpPr/>
            <p:nvPr/>
          </p:nvSpPr>
          <p:spPr>
            <a:xfrm>
              <a:off x="566560" y="799350"/>
              <a:ext cx="106983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00FF"/>
                  </a:solidFill>
                  <a:latin typeface="+mn-ea"/>
                </a:rPr>
                <a:t>试一试</a:t>
              </a:r>
            </a:p>
          </p:txBody>
        </p:sp>
      </p:grpSp>
      <p:sp>
        <p:nvSpPr>
          <p:cNvPr id="19" name="TextBox 71"/>
          <p:cNvSpPr txBox="1">
            <a:spLocks noChangeArrowheads="1"/>
          </p:cNvSpPr>
          <p:nvPr/>
        </p:nvSpPr>
        <p:spPr bwMode="auto">
          <a:xfrm>
            <a:off x="859558" y="3164658"/>
            <a:ext cx="763068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36+54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×40÷2=1800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（平方米）</a:t>
            </a:r>
            <a:endParaRPr lang="en-US" altLang="zh-CN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1" name="TextBox 71"/>
          <p:cNvSpPr txBox="1">
            <a:spLocks noChangeArrowheads="1"/>
          </p:cNvSpPr>
          <p:nvPr/>
        </p:nvSpPr>
        <p:spPr bwMode="auto">
          <a:xfrm>
            <a:off x="859559" y="3800396"/>
            <a:ext cx="763068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        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答：这块麦田的面积是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1800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平方米。</a:t>
            </a:r>
            <a:endParaRPr lang="en-US" altLang="zh-CN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4" grpId="0" animBg="1"/>
      <p:bldP spid="53" grpId="0" animBg="1"/>
      <p:bldP spid="52" grpId="0" animBg="1"/>
      <p:bldP spid="7" grpId="0" animBg="1"/>
      <p:bldP spid="50" grpId="0" animBg="1"/>
      <p:bldP spid="10" grpId="0"/>
      <p:bldP spid="19" grpId="0"/>
      <p:bldP spid="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4"/>
          <p:cNvSpPr>
            <a:spLocks noChangeArrowheads="1"/>
          </p:cNvSpPr>
          <p:nvPr/>
        </p:nvSpPr>
        <p:spPr bwMode="auto">
          <a:xfrm>
            <a:off x="630443" y="987576"/>
            <a:ext cx="797563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两个完全一样的梯形拼成一个平行四边形（如图），每个梯形的面积是多少平方厘米？</a:t>
            </a:r>
          </a:p>
        </p:txBody>
      </p:sp>
      <p:sp>
        <p:nvSpPr>
          <p:cNvPr id="12" name="矩形 4"/>
          <p:cNvSpPr>
            <a:spLocks noChangeArrowheads="1"/>
          </p:cNvSpPr>
          <p:nvPr/>
        </p:nvSpPr>
        <p:spPr bwMode="auto">
          <a:xfrm>
            <a:off x="1090620" y="3416429"/>
            <a:ext cx="56416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40×16÷2=320</a:t>
            </a:r>
            <a:r>
              <a:rPr lang="zh-CN" altLang="en-US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（平方厘米）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67125" y="2388267"/>
            <a:ext cx="18097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矩形 4"/>
          <p:cNvSpPr>
            <a:spLocks noChangeArrowheads="1"/>
          </p:cNvSpPr>
          <p:nvPr/>
        </p:nvSpPr>
        <p:spPr bwMode="auto">
          <a:xfrm>
            <a:off x="1115616" y="4083918"/>
            <a:ext cx="73448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答：每个梯形的面积是</a:t>
            </a:r>
            <a:r>
              <a:rPr lang="en-US" altLang="zh-CN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320</a:t>
            </a:r>
            <a:r>
              <a:rPr lang="zh-CN" altLang="en-US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平方厘米。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9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539552" y="627536"/>
            <a:ext cx="797563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下图中梯形的面积各是多少？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 （每个小方格表示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平方厘米）</a:t>
            </a:r>
            <a:endParaRPr lang="zh-CN" altLang="en-US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652" y="1923678"/>
            <a:ext cx="56292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535017" y="3507854"/>
            <a:ext cx="606132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（    ）</a:t>
            </a:r>
            <a:r>
              <a:rPr lang="en-US" altLang="zh-CN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cm²      </a:t>
            </a:r>
            <a:r>
              <a: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    ）</a:t>
            </a:r>
            <a:r>
              <a:rPr lang="en-US" altLang="zh-CN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cm²</a:t>
            </a:r>
            <a:endParaRPr lang="zh-CN" altLang="en-US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5736" y="363270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20072" y="361912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5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611560" y="698034"/>
            <a:ext cx="4499672" cy="730717"/>
            <a:chOff x="829422" y="1309509"/>
            <a:chExt cx="1810810" cy="469900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3192" cy="469900"/>
            </a:xfrm>
            <a:prstGeom prst="rect">
              <a:avLst/>
            </a:prstGeom>
          </p:spPr>
        </p:pic>
        <p:sp>
          <p:nvSpPr>
            <p:cNvPr id="15" name="矩形 4"/>
            <p:cNvSpPr>
              <a:spLocks noChangeArrowheads="1"/>
            </p:cNvSpPr>
            <p:nvPr/>
          </p:nvSpPr>
          <p:spPr bwMode="auto">
            <a:xfrm>
              <a:off x="829422" y="1365475"/>
              <a:ext cx="1810810" cy="336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计算下面梯形的面积</a:t>
              </a:r>
              <a:endParaRPr lang="zh-CN" altLang="zh-CN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2123728" y="3548590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2+5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×4÷2=14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（平方分米）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3088486" y="1636800"/>
            <a:ext cx="1371919" cy="1878392"/>
            <a:chOff x="1892699" y="1398134"/>
            <a:chExt cx="1371919" cy="1878392"/>
          </a:xfrm>
        </p:grpSpPr>
        <p:sp>
          <p:nvSpPr>
            <p:cNvPr id="11" name="文本框 10"/>
            <p:cNvSpPr txBox="1"/>
            <p:nvPr/>
          </p:nvSpPr>
          <p:spPr>
            <a:xfrm>
              <a:off x="2148446" y="2876416"/>
              <a:ext cx="98615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r>
                <a: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分米</a:t>
              </a:r>
            </a:p>
          </p:txBody>
        </p:sp>
        <p:grpSp>
          <p:nvGrpSpPr>
            <p:cNvPr id="33" name="组合 32"/>
            <p:cNvGrpSpPr/>
            <p:nvPr/>
          </p:nvGrpSpPr>
          <p:grpSpPr>
            <a:xfrm>
              <a:off x="1892699" y="1796914"/>
              <a:ext cx="1371919" cy="1062869"/>
              <a:chOff x="1892699" y="1796914"/>
              <a:chExt cx="1371919" cy="1062869"/>
            </a:xfrm>
          </p:grpSpPr>
          <p:sp>
            <p:nvSpPr>
              <p:cNvPr id="23" name="梯形 22"/>
              <p:cNvSpPr/>
              <p:nvPr/>
            </p:nvSpPr>
            <p:spPr>
              <a:xfrm>
                <a:off x="1892699" y="1796914"/>
                <a:ext cx="1371919" cy="1062869"/>
              </a:xfrm>
              <a:custGeom>
                <a:avLst/>
                <a:gdLst>
                  <a:gd name="connsiteX0" fmla="*/ 0 w 1584176"/>
                  <a:gd name="connsiteY0" fmla="*/ 1080120 h 1080120"/>
                  <a:gd name="connsiteX1" fmla="*/ 270030 w 1584176"/>
                  <a:gd name="connsiteY1" fmla="*/ 0 h 1080120"/>
                  <a:gd name="connsiteX2" fmla="*/ 1314146 w 1584176"/>
                  <a:gd name="connsiteY2" fmla="*/ 0 h 1080120"/>
                  <a:gd name="connsiteX3" fmla="*/ 1584176 w 1584176"/>
                  <a:gd name="connsiteY3" fmla="*/ 1080120 h 1080120"/>
                  <a:gd name="connsiteX4" fmla="*/ 0 w 1584176"/>
                  <a:gd name="connsiteY4" fmla="*/ 1080120 h 1080120"/>
                  <a:gd name="connsiteX0-1" fmla="*/ 238928 w 1314146"/>
                  <a:gd name="connsiteY0-2" fmla="*/ 1080120 h 1080120"/>
                  <a:gd name="connsiteX1-3" fmla="*/ 0 w 1314146"/>
                  <a:gd name="connsiteY1-4" fmla="*/ 0 h 1080120"/>
                  <a:gd name="connsiteX2-5" fmla="*/ 1044116 w 1314146"/>
                  <a:gd name="connsiteY2-6" fmla="*/ 0 h 1080120"/>
                  <a:gd name="connsiteX3-7" fmla="*/ 1314146 w 1314146"/>
                  <a:gd name="connsiteY3-8" fmla="*/ 1080120 h 1080120"/>
                  <a:gd name="connsiteX4-9" fmla="*/ 238928 w 1314146"/>
                  <a:gd name="connsiteY4-10" fmla="*/ 1080120 h 1080120"/>
                  <a:gd name="connsiteX0-11" fmla="*/ 238928 w 1044116"/>
                  <a:gd name="connsiteY0-12" fmla="*/ 1080120 h 1097373"/>
                  <a:gd name="connsiteX1-13" fmla="*/ 0 w 1044116"/>
                  <a:gd name="connsiteY1-14" fmla="*/ 0 h 1097373"/>
                  <a:gd name="connsiteX2-15" fmla="*/ 1044116 w 1044116"/>
                  <a:gd name="connsiteY2-16" fmla="*/ 0 h 1097373"/>
                  <a:gd name="connsiteX3-17" fmla="*/ 951837 w 1044116"/>
                  <a:gd name="connsiteY3-18" fmla="*/ 1097373 h 1097373"/>
                  <a:gd name="connsiteX4-19" fmla="*/ 238928 w 1044116"/>
                  <a:gd name="connsiteY4-20" fmla="*/ 1080120 h 1097373"/>
                  <a:gd name="connsiteX0-21" fmla="*/ 238928 w 1044116"/>
                  <a:gd name="connsiteY0-22" fmla="*/ 1080120 h 1080121"/>
                  <a:gd name="connsiteX1-23" fmla="*/ 0 w 1044116"/>
                  <a:gd name="connsiteY1-24" fmla="*/ 0 h 1080121"/>
                  <a:gd name="connsiteX2-25" fmla="*/ 1044116 w 1044116"/>
                  <a:gd name="connsiteY2-26" fmla="*/ 0 h 1080121"/>
                  <a:gd name="connsiteX3-27" fmla="*/ 951837 w 1044116"/>
                  <a:gd name="connsiteY3-28" fmla="*/ 1080121 h 1080121"/>
                  <a:gd name="connsiteX4-29" fmla="*/ 238928 w 1044116"/>
                  <a:gd name="connsiteY4-30" fmla="*/ 1080120 h 1080121"/>
                  <a:gd name="connsiteX0-31" fmla="*/ 238928 w 1285655"/>
                  <a:gd name="connsiteY0-32" fmla="*/ 1080120 h 1080121"/>
                  <a:gd name="connsiteX1-33" fmla="*/ 0 w 1285655"/>
                  <a:gd name="connsiteY1-34" fmla="*/ 0 h 1080121"/>
                  <a:gd name="connsiteX2-35" fmla="*/ 1285655 w 1285655"/>
                  <a:gd name="connsiteY2-36" fmla="*/ 0 h 1080121"/>
                  <a:gd name="connsiteX3-37" fmla="*/ 951837 w 1285655"/>
                  <a:gd name="connsiteY3-38" fmla="*/ 1080121 h 1080121"/>
                  <a:gd name="connsiteX4-39" fmla="*/ 238928 w 1285655"/>
                  <a:gd name="connsiteY4-40" fmla="*/ 1080120 h 1080121"/>
                  <a:gd name="connsiteX0-41" fmla="*/ 307939 w 1354666"/>
                  <a:gd name="connsiteY0-42" fmla="*/ 1080120 h 1080121"/>
                  <a:gd name="connsiteX1-43" fmla="*/ 0 w 1354666"/>
                  <a:gd name="connsiteY1-44" fmla="*/ 17252 h 1080121"/>
                  <a:gd name="connsiteX2-45" fmla="*/ 1354666 w 1354666"/>
                  <a:gd name="connsiteY2-46" fmla="*/ 0 h 1080121"/>
                  <a:gd name="connsiteX3-47" fmla="*/ 1020848 w 1354666"/>
                  <a:gd name="connsiteY3-48" fmla="*/ 1080121 h 1080121"/>
                  <a:gd name="connsiteX4-49" fmla="*/ 307939 w 1354666"/>
                  <a:gd name="connsiteY4-50" fmla="*/ 1080120 h 1080121"/>
                  <a:gd name="connsiteX0-51" fmla="*/ 307939 w 1371919"/>
                  <a:gd name="connsiteY0-52" fmla="*/ 1062868 h 1062869"/>
                  <a:gd name="connsiteX1-53" fmla="*/ 0 w 1371919"/>
                  <a:gd name="connsiteY1-54" fmla="*/ 0 h 1062869"/>
                  <a:gd name="connsiteX2-55" fmla="*/ 1371919 w 1371919"/>
                  <a:gd name="connsiteY2-56" fmla="*/ 0 h 1062869"/>
                  <a:gd name="connsiteX3-57" fmla="*/ 1020848 w 1371919"/>
                  <a:gd name="connsiteY3-58" fmla="*/ 1062869 h 1062869"/>
                  <a:gd name="connsiteX4-59" fmla="*/ 307939 w 1371919"/>
                  <a:gd name="connsiteY4-60" fmla="*/ 1062868 h 106286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371919" h="1062869">
                    <a:moveTo>
                      <a:pt x="307939" y="1062868"/>
                    </a:moveTo>
                    <a:lnTo>
                      <a:pt x="0" y="0"/>
                    </a:lnTo>
                    <a:lnTo>
                      <a:pt x="1371919" y="0"/>
                    </a:lnTo>
                    <a:lnTo>
                      <a:pt x="1020848" y="1062869"/>
                    </a:lnTo>
                    <a:lnTo>
                      <a:pt x="307939" y="1062868"/>
                    </a:lnTo>
                    <a:close/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5" name="直接连接符 24"/>
              <p:cNvCxnSpPr>
                <a:stCxn id="23" idx="0"/>
              </p:cNvCxnSpPr>
              <p:nvPr/>
            </p:nvCxnSpPr>
            <p:spPr>
              <a:xfrm flipH="1" flipV="1">
                <a:off x="2195736" y="1796914"/>
                <a:ext cx="4902" cy="10628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组合 31"/>
              <p:cNvGrpSpPr/>
              <p:nvPr/>
            </p:nvGrpSpPr>
            <p:grpSpPr>
              <a:xfrm>
                <a:off x="2200638" y="1796914"/>
                <a:ext cx="72008" cy="99386"/>
                <a:chOff x="1403648" y="2328348"/>
                <a:chExt cx="144016" cy="99386"/>
              </a:xfrm>
            </p:grpSpPr>
            <p:cxnSp>
              <p:nvCxnSpPr>
                <p:cNvPr id="28" name="直接连接符 27"/>
                <p:cNvCxnSpPr/>
                <p:nvPr/>
              </p:nvCxnSpPr>
              <p:spPr>
                <a:xfrm>
                  <a:off x="1403648" y="2328348"/>
                  <a:ext cx="1440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接连接符 28"/>
                <p:cNvCxnSpPr/>
                <p:nvPr/>
              </p:nvCxnSpPr>
              <p:spPr>
                <a:xfrm>
                  <a:off x="1403648" y="2427734"/>
                  <a:ext cx="1440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直接连接符 30"/>
                <p:cNvCxnSpPr/>
                <p:nvPr/>
              </p:nvCxnSpPr>
              <p:spPr>
                <a:xfrm>
                  <a:off x="1547664" y="2328348"/>
                  <a:ext cx="0" cy="9938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4" name="文本框 10"/>
            <p:cNvSpPr txBox="1"/>
            <p:nvPr/>
          </p:nvSpPr>
          <p:spPr>
            <a:xfrm>
              <a:off x="2145685" y="2128958"/>
              <a:ext cx="98615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  <a:r>
                <a: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分米</a:t>
              </a:r>
            </a:p>
          </p:txBody>
        </p:sp>
        <p:sp>
          <p:nvSpPr>
            <p:cNvPr id="35" name="文本框 10"/>
            <p:cNvSpPr txBox="1"/>
            <p:nvPr/>
          </p:nvSpPr>
          <p:spPr>
            <a:xfrm>
              <a:off x="2137191" y="1398134"/>
              <a:ext cx="98615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5</a:t>
              </a:r>
              <a:r>
                <a: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分米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1"/>
          <p:cNvSpPr txBox="1">
            <a:spLocks noChangeArrowheads="1"/>
          </p:cNvSpPr>
          <p:nvPr/>
        </p:nvSpPr>
        <p:spPr bwMode="auto">
          <a:xfrm>
            <a:off x="1501448" y="632275"/>
            <a:ext cx="590465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一个梯形的下底是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24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分米，比上底多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8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分米，高是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15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分米，这个梯形的面积是多少平方分米？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9516" y="1999238"/>
            <a:ext cx="1200981" cy="1721091"/>
          </a:xfrm>
          <a:prstGeom prst="rect">
            <a:avLst/>
          </a:prstGeom>
        </p:spPr>
      </p:pic>
      <p:sp>
        <p:nvSpPr>
          <p:cNvPr id="6" name="圆角矩形标注 5"/>
          <p:cNvSpPr/>
          <p:nvPr/>
        </p:nvSpPr>
        <p:spPr>
          <a:xfrm>
            <a:off x="1501448" y="2085697"/>
            <a:ext cx="1656184" cy="1080120"/>
          </a:xfrm>
          <a:prstGeom prst="wedgeRoundRectCallout">
            <a:avLst>
              <a:gd name="adj1" fmla="val -62488"/>
              <a:gd name="adj2" fmla="val -3653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先求梯形的上底是多少分米哦！</a:t>
            </a:r>
          </a:p>
        </p:txBody>
      </p:sp>
      <p:sp>
        <p:nvSpPr>
          <p:cNvPr id="15" name="TextBox 51"/>
          <p:cNvSpPr txBox="1">
            <a:spLocks noChangeArrowheads="1"/>
          </p:cNvSpPr>
          <p:nvPr/>
        </p:nvSpPr>
        <p:spPr bwMode="auto">
          <a:xfrm>
            <a:off x="3491883" y="2382729"/>
            <a:ext cx="525831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24-8+24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×15÷2</a:t>
            </a:r>
          </a:p>
          <a:p>
            <a:pPr>
              <a:spcBef>
                <a:spcPct val="0"/>
              </a:spcBef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=300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（平方分米）</a:t>
            </a:r>
            <a:endParaRPr lang="en-US" altLang="zh-CN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6" name="TextBox 51"/>
          <p:cNvSpPr txBox="1">
            <a:spLocks noChangeArrowheads="1"/>
          </p:cNvSpPr>
          <p:nvPr/>
        </p:nvSpPr>
        <p:spPr bwMode="auto">
          <a:xfrm>
            <a:off x="2123731" y="3715702"/>
            <a:ext cx="67244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答：这个梯形的面积是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300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平方分米。</a:t>
            </a:r>
            <a:endParaRPr lang="en-US" altLang="zh-CN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5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751774"/>
            <a:ext cx="7500895" cy="262017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240155" y="2007237"/>
            <a:ext cx="6606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梯形的面积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（上底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下底）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高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÷2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，用字母表示为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S=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a+b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×h÷2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247051" y="2769474"/>
            <a:ext cx="66065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运用梯形的面积公式解决问题时，先找准梯形的上底、下底和高，并注意单位是否统一，再根据梯形的面积计算公式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S=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a+b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×h÷2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列式解答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92" y="1059582"/>
            <a:ext cx="5437285" cy="4130864"/>
          </a:xfrm>
          <a:prstGeom prst="rect">
            <a:avLst/>
          </a:prstGeom>
        </p:spPr>
      </p:pic>
      <p:sp>
        <p:nvSpPr>
          <p:cNvPr id="3" name="矩形 4"/>
          <p:cNvSpPr>
            <a:spLocks noChangeArrowheads="1"/>
          </p:cNvSpPr>
          <p:nvPr/>
        </p:nvSpPr>
        <p:spPr bwMode="auto">
          <a:xfrm>
            <a:off x="2123728" y="1601239"/>
            <a:ext cx="4824536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从教材课后习题中选取；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从课时练中选取。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7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872" y="2115650"/>
            <a:ext cx="4392488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情景导入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2843808" y="681711"/>
            <a:ext cx="5491410" cy="2085580"/>
            <a:chOff x="2843808" y="681710"/>
            <a:chExt cx="5491410" cy="2085580"/>
          </a:xfrm>
        </p:grpSpPr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 flipH="1">
              <a:off x="7452320" y="1502035"/>
              <a:ext cx="882898" cy="1265255"/>
            </a:xfrm>
            <a:prstGeom prst="rect">
              <a:avLst/>
            </a:prstGeom>
          </p:spPr>
        </p:pic>
        <p:sp>
          <p:nvSpPr>
            <p:cNvPr id="22" name="AutoShape 3"/>
            <p:cNvSpPr/>
            <p:nvPr/>
          </p:nvSpPr>
          <p:spPr>
            <a:xfrm>
              <a:off x="2843808" y="681710"/>
              <a:ext cx="4838700" cy="874379"/>
            </a:xfrm>
            <a:prstGeom prst="wedgeRoundRectCallout">
              <a:avLst>
                <a:gd name="adj1" fmla="val 51421"/>
                <a:gd name="adj2" fmla="val 78603"/>
                <a:gd name="adj3" fmla="val 16667"/>
              </a:avLst>
            </a:prstGeom>
            <a:solidFill>
              <a:srgbClr val="FFF3CD"/>
            </a:solidFill>
            <a:ln w="28575" cap="flat" cmpd="sng">
              <a:solidFill>
                <a:srgbClr val="00B0F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0000" tIns="46800" rIns="90000" bIns="46800"/>
            <a:lstStyle/>
            <a:p>
              <a:pPr latinLnBrk="1">
                <a:spcBef>
                  <a:spcPct val="50000"/>
                </a:spcBef>
                <a:defRPr/>
              </a:pPr>
              <a:r>
                <a:rPr lang="zh-CN" altLang="en-US" sz="2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同学们，你知道下面这个图形是什么形状吗？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043608" y="1779663"/>
            <a:ext cx="2520280" cy="2088232"/>
            <a:chOff x="1230313" y="2426043"/>
            <a:chExt cx="2453198" cy="1107218"/>
          </a:xfrm>
        </p:grpSpPr>
        <p:sp>
          <p:nvSpPr>
            <p:cNvPr id="14" name="矩形 4"/>
            <p:cNvSpPr>
              <a:spLocks noChangeArrowheads="1"/>
            </p:cNvSpPr>
            <p:nvPr/>
          </p:nvSpPr>
          <p:spPr bwMode="auto">
            <a:xfrm>
              <a:off x="1440587" y="2531098"/>
              <a:ext cx="2242924" cy="8322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你能数出右面图形一共占了多少个小方</a:t>
              </a:r>
              <a:endPara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格吗？</a:t>
              </a:r>
            </a:p>
          </p:txBody>
        </p:sp>
        <p:sp>
          <p:nvSpPr>
            <p:cNvPr id="15" name="云形标注 14"/>
            <p:cNvSpPr/>
            <p:nvPr/>
          </p:nvSpPr>
          <p:spPr>
            <a:xfrm>
              <a:off x="1230313" y="2426043"/>
              <a:ext cx="2453198" cy="1107218"/>
            </a:xfrm>
            <a:prstGeom prst="cloudCallout">
              <a:avLst>
                <a:gd name="adj1" fmla="val -40248"/>
                <a:gd name="adj2" fmla="val 48091"/>
              </a:avLst>
            </a:prstGeom>
            <a:noFill/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872" y="2235855"/>
            <a:ext cx="4392488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文本框 1"/>
          <p:cNvSpPr txBox="1"/>
          <p:nvPr/>
        </p:nvSpPr>
        <p:spPr>
          <a:xfrm>
            <a:off x="5940156" y="1379552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九折</a:t>
            </a:r>
            <a:endParaRPr kumimoji="1" lang="zh-CN" altLang="en-US" sz="20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3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</a:p>
        </p:txBody>
      </p:sp>
      <p:sp>
        <p:nvSpPr>
          <p:cNvPr id="39" name="文本框 16"/>
          <p:cNvSpPr txBox="1"/>
          <p:nvPr/>
        </p:nvSpPr>
        <p:spPr>
          <a:xfrm>
            <a:off x="1447197" y="1041581"/>
            <a:ext cx="68692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你能想办法求出下面梯形的面积吗？（每个小方格表示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平方厘米）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35498" y="1147161"/>
            <a:ext cx="1166673" cy="1064551"/>
            <a:chOff x="670145" y="1457273"/>
            <a:chExt cx="1555361" cy="1419401"/>
          </a:xfrm>
        </p:grpSpPr>
        <p:pic>
          <p:nvPicPr>
            <p:cNvPr id="24" name="图片 23" descr="28Z58PICt4r.jpg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670145" y="1457273"/>
              <a:ext cx="1555361" cy="1393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矩形 24"/>
            <p:cNvSpPr/>
            <p:nvPr/>
          </p:nvSpPr>
          <p:spPr>
            <a:xfrm>
              <a:off x="921335" y="2322677"/>
              <a:ext cx="970652" cy="553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1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例 </a:t>
              </a:r>
              <a:r>
                <a:rPr lang="en-US" altLang="zh-CN" sz="21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  <a:endPara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59635" y="2427736"/>
            <a:ext cx="2376265" cy="1368152"/>
            <a:chOff x="1273053" y="2759709"/>
            <a:chExt cx="2313017" cy="725419"/>
          </a:xfrm>
        </p:grpSpPr>
        <p:sp>
          <p:nvSpPr>
            <p:cNvPr id="31" name="矩形 4"/>
            <p:cNvSpPr>
              <a:spLocks noChangeArrowheads="1"/>
            </p:cNvSpPr>
            <p:nvPr/>
          </p:nvSpPr>
          <p:spPr bwMode="auto">
            <a:xfrm>
              <a:off x="1343146" y="2929978"/>
              <a:ext cx="2242924" cy="44061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你想怎样做？与同伴交流。</a:t>
              </a:r>
            </a:p>
          </p:txBody>
        </p:sp>
        <p:sp>
          <p:nvSpPr>
            <p:cNvPr id="12" name="云形标注 11"/>
            <p:cNvSpPr/>
            <p:nvPr/>
          </p:nvSpPr>
          <p:spPr>
            <a:xfrm>
              <a:off x="1273053" y="2759709"/>
              <a:ext cx="2172833" cy="725419"/>
            </a:xfrm>
            <a:prstGeom prst="cloudCallout">
              <a:avLst>
                <a:gd name="adj1" fmla="val -40248"/>
                <a:gd name="adj2" fmla="val 48091"/>
              </a:avLst>
            </a:prstGeom>
            <a:noFill/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34473" y="1363704"/>
            <a:ext cx="4464496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1"/>
          <p:cNvGrpSpPr/>
          <p:nvPr/>
        </p:nvGrpSpPr>
        <p:grpSpPr>
          <a:xfrm>
            <a:off x="35497" y="1638002"/>
            <a:ext cx="3745019" cy="2808313"/>
            <a:chOff x="5146035" y="699543"/>
            <a:chExt cx="3818452" cy="4032448"/>
          </a:xfrm>
        </p:grpSpPr>
        <p:pic>
          <p:nvPicPr>
            <p:cNvPr id="34" name="图片 33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5146035" y="3077654"/>
              <a:ext cx="953664" cy="1654337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30" name="组合 29"/>
            <p:cNvGrpSpPr/>
            <p:nvPr/>
          </p:nvGrpSpPr>
          <p:grpSpPr>
            <a:xfrm>
              <a:off x="6304594" y="699543"/>
              <a:ext cx="2659893" cy="3902488"/>
              <a:chOff x="1230312" y="2426043"/>
              <a:chExt cx="2589095" cy="1916449"/>
            </a:xfrm>
          </p:grpSpPr>
          <p:sp>
            <p:nvSpPr>
              <p:cNvPr id="31" name="矩形 4"/>
              <p:cNvSpPr>
                <a:spLocks noChangeArrowheads="1"/>
              </p:cNvSpPr>
              <p:nvPr/>
            </p:nvSpPr>
            <p:spPr bwMode="auto">
              <a:xfrm>
                <a:off x="1366212" y="2531098"/>
                <a:ext cx="2453195" cy="136727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     可以将图形转化为我们之前学过的图形来计算这个梯形</a:t>
                </a:r>
                <a:endPara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 </a:t>
                </a:r>
                <a:r>
                  <a:rPr lang="zh-CN" altLang="en-US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的面积吗？</a:t>
                </a:r>
              </a:p>
            </p:txBody>
          </p:sp>
          <p:sp>
            <p:nvSpPr>
              <p:cNvPr id="32" name="云形标注 31"/>
              <p:cNvSpPr/>
              <p:nvPr/>
            </p:nvSpPr>
            <p:spPr>
              <a:xfrm>
                <a:off x="1230312" y="2426043"/>
                <a:ext cx="2589095" cy="1916449"/>
              </a:xfrm>
              <a:prstGeom prst="cloudCallout">
                <a:avLst>
                  <a:gd name="adj1" fmla="val -56520"/>
                  <a:gd name="adj2" fmla="val 25856"/>
                </a:avLst>
              </a:prstGeom>
              <a:noFill/>
              <a:ln w="190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1" name="椭圆 10">
            <a:hlinkClick r:id="rId4" action="ppaction://hlinksldjump"/>
          </p:cNvPr>
          <p:cNvSpPr/>
          <p:nvPr/>
        </p:nvSpPr>
        <p:spPr>
          <a:xfrm>
            <a:off x="249913" y="4482719"/>
            <a:ext cx="322217" cy="322217"/>
          </a:xfrm>
          <a:prstGeom prst="ellipse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800000" scaled="0"/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12" name="椭圆 11">
            <a:hlinkClick r:id="rId5" action="ppaction://hlinksldjump"/>
          </p:cNvPr>
          <p:cNvSpPr/>
          <p:nvPr/>
        </p:nvSpPr>
        <p:spPr>
          <a:xfrm>
            <a:off x="715811" y="4481783"/>
            <a:ext cx="322217" cy="322217"/>
          </a:xfrm>
          <a:prstGeom prst="ellipse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800000" scaled="0"/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13" name="椭圆 12">
            <a:hlinkClick r:id="rId6" action="ppaction://hlinksldjump"/>
          </p:cNvPr>
          <p:cNvSpPr/>
          <p:nvPr/>
        </p:nvSpPr>
        <p:spPr>
          <a:xfrm>
            <a:off x="1225451" y="4482719"/>
            <a:ext cx="322217" cy="322217"/>
          </a:xfrm>
          <a:prstGeom prst="ellipse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800000" scaled="0"/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14" name="文本框 16"/>
          <p:cNvSpPr txBox="1"/>
          <p:nvPr/>
        </p:nvSpPr>
        <p:spPr>
          <a:xfrm>
            <a:off x="851335" y="553683"/>
            <a:ext cx="68692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你能想办法求出下面梯形的面积吗？（每个小方格表示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平方厘米）</a:t>
            </a: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84368" y="3321164"/>
            <a:ext cx="6191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圆角矩形标注 15"/>
          <p:cNvSpPr/>
          <p:nvPr/>
        </p:nvSpPr>
        <p:spPr>
          <a:xfrm>
            <a:off x="4499992" y="3321162"/>
            <a:ext cx="2952328" cy="1037220"/>
          </a:xfrm>
          <a:prstGeom prst="wedgeRoundRectCallout">
            <a:avLst>
              <a:gd name="adj1" fmla="val 66374"/>
              <a:gd name="adj2" fmla="val -9694"/>
              <a:gd name="adj3" fmla="val 16667"/>
            </a:avLst>
          </a:prstGeom>
          <a:solidFill>
            <a:schemeClr val="bg1"/>
          </a:solidFill>
          <a:ln w="19050">
            <a:solidFill>
              <a:srgbClr val="00A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这个梯形可以转化为哪些图形呢？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圆角矩形标注 23"/>
          <p:cNvSpPr/>
          <p:nvPr/>
        </p:nvSpPr>
        <p:spPr>
          <a:xfrm>
            <a:off x="1115616" y="843560"/>
            <a:ext cx="1800200" cy="1741081"/>
          </a:xfrm>
          <a:prstGeom prst="wedgeRoundRectCallout">
            <a:avLst>
              <a:gd name="adj1" fmla="val -65538"/>
              <a:gd name="adj2" fmla="val -1873"/>
              <a:gd name="adj3" fmla="val 16667"/>
            </a:avLst>
          </a:prstGeom>
          <a:solidFill>
            <a:schemeClr val="bg1"/>
          </a:solidFill>
          <a:ln w="19050">
            <a:solidFill>
              <a:srgbClr val="00A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把它分成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个长方形和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个三角形。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2922103" y="915567"/>
            <a:ext cx="4464496" cy="1656184"/>
            <a:chOff x="2922103" y="915566"/>
            <a:chExt cx="4464496" cy="1656184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22103" y="915566"/>
              <a:ext cx="4464496" cy="1656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" name="直接连接符 3"/>
            <p:cNvCxnSpPr/>
            <p:nvPr/>
          </p:nvCxnSpPr>
          <p:spPr>
            <a:xfrm>
              <a:off x="3914211" y="1275606"/>
              <a:ext cx="0" cy="1008112"/>
            </a:xfrm>
            <a:prstGeom prst="line">
              <a:avLst/>
            </a:prstGeom>
            <a:ln w="3175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4606506" y="1275606"/>
              <a:ext cx="0" cy="1008112"/>
            </a:xfrm>
            <a:prstGeom prst="line">
              <a:avLst/>
            </a:prstGeom>
            <a:ln w="3175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3629613" y="2571750"/>
            <a:ext cx="4542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S</a:t>
            </a:r>
            <a:r>
              <a:rPr lang="zh-CN" altLang="en-US" sz="2800" b="1" baseline="-25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三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=1×4÷2=2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cm²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en-US" altLang="zh-CN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629613" y="3075806"/>
            <a:ext cx="4542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S</a:t>
            </a:r>
            <a:r>
              <a:rPr lang="zh-CN" altLang="en-US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长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=3×4=12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cm²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en-US" altLang="zh-CN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627501" y="3579862"/>
            <a:ext cx="4542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S</a:t>
            </a:r>
            <a:r>
              <a:rPr lang="zh-CN" altLang="en-US" sz="2800" b="1" baseline="-25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三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=3×4÷2=6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cm²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en-US" altLang="zh-CN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27501" y="4136762"/>
            <a:ext cx="4542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S</a:t>
            </a:r>
            <a:r>
              <a:rPr lang="zh-CN" altLang="en-US" sz="2800" b="1" baseline="-25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梯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=2+12+6=20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cm²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en-US" altLang="zh-CN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5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圆角矩形标注 26"/>
          <p:cNvSpPr/>
          <p:nvPr/>
        </p:nvSpPr>
        <p:spPr>
          <a:xfrm>
            <a:off x="899592" y="2643760"/>
            <a:ext cx="2213570" cy="1800200"/>
          </a:xfrm>
          <a:prstGeom prst="wedgeRoundRectCallout">
            <a:avLst>
              <a:gd name="adj1" fmla="val -54907"/>
              <a:gd name="adj2" fmla="val -57789"/>
              <a:gd name="adj3" fmla="val 16667"/>
            </a:avLst>
          </a:prstGeom>
          <a:solidFill>
            <a:schemeClr val="bg1"/>
          </a:solidFill>
          <a:ln w="19050">
            <a:solidFill>
              <a:srgbClr val="00A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把它分成</a:t>
            </a:r>
            <a:r>
              <a:rPr lang="en-US" altLang="zh-CN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个平行四边形和</a:t>
            </a:r>
            <a:r>
              <a:rPr lang="en-US" altLang="zh-CN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个三角形。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2483768" y="771552"/>
            <a:ext cx="4464496" cy="1656184"/>
            <a:chOff x="2483768" y="771550"/>
            <a:chExt cx="4464496" cy="1656184"/>
          </a:xfrm>
        </p:grpSpPr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83768" y="771550"/>
              <a:ext cx="4464496" cy="1656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" name="直接连接符 2"/>
            <p:cNvCxnSpPr/>
            <p:nvPr/>
          </p:nvCxnSpPr>
          <p:spPr>
            <a:xfrm flipH="1">
              <a:off x="3923928" y="1131590"/>
              <a:ext cx="216024" cy="948410"/>
            </a:xfrm>
            <a:prstGeom prst="line">
              <a:avLst/>
            </a:prstGeom>
            <a:ln w="2540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3629613" y="2571750"/>
            <a:ext cx="4542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S</a:t>
            </a:r>
            <a:r>
              <a:rPr lang="zh-CN" altLang="en-US" sz="2800" b="1" baseline="-25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三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=4×4÷2=8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cm²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en-US" altLang="zh-CN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635900" y="3147814"/>
            <a:ext cx="4542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S</a:t>
            </a:r>
            <a:r>
              <a:rPr lang="zh-CN" altLang="en-US" sz="2800" b="1" baseline="-25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=3×4=12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cm²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en-US" altLang="zh-CN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635900" y="3704714"/>
            <a:ext cx="4542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S</a:t>
            </a:r>
            <a:r>
              <a:rPr lang="zh-CN" altLang="en-US" sz="2800" b="1" baseline="-25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梯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=8+12=20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cm²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en-US" altLang="zh-CN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0612" y="1707656"/>
            <a:ext cx="579860" cy="722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圆角矩形标注 30"/>
          <p:cNvSpPr/>
          <p:nvPr/>
        </p:nvSpPr>
        <p:spPr>
          <a:xfrm>
            <a:off x="5796136" y="1707655"/>
            <a:ext cx="2213570" cy="1800200"/>
          </a:xfrm>
          <a:prstGeom prst="wedgeRoundRectCallout">
            <a:avLst>
              <a:gd name="adj1" fmla="val 62005"/>
              <a:gd name="adj2" fmla="val -28079"/>
              <a:gd name="adj3" fmla="val 16667"/>
            </a:avLst>
          </a:prstGeom>
          <a:solidFill>
            <a:schemeClr val="bg1"/>
          </a:solidFill>
          <a:ln w="19050">
            <a:solidFill>
              <a:srgbClr val="00A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补一个完全一样的梯形，拼成平行四边形。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683568" y="627534"/>
            <a:ext cx="4464496" cy="1656184"/>
            <a:chOff x="683568" y="627534"/>
            <a:chExt cx="4464496" cy="1656184"/>
          </a:xfrm>
        </p:grpSpPr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83568" y="627534"/>
              <a:ext cx="4464496" cy="1656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1" name="直接连接符 10"/>
            <p:cNvCxnSpPr/>
            <p:nvPr/>
          </p:nvCxnSpPr>
          <p:spPr>
            <a:xfrm>
              <a:off x="2339752" y="987574"/>
              <a:ext cx="1656184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3059832" y="1972791"/>
              <a:ext cx="72008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 flipH="1">
              <a:off x="3779912" y="987574"/>
              <a:ext cx="216024" cy="985217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1115619" y="2571750"/>
            <a:ext cx="4542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S</a:t>
            </a:r>
            <a:r>
              <a:rPr lang="zh-CN" altLang="en-US" sz="2800" b="1" baseline="-25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=10×4=40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cm²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en-US" altLang="zh-CN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1115619" y="3075806"/>
            <a:ext cx="4542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S</a:t>
            </a:r>
            <a:r>
              <a:rPr lang="zh-CN" altLang="en-US" sz="2800" b="1" baseline="-25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梯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=40÷2=20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cm²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en-US" altLang="zh-CN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41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164971" y="483520"/>
            <a:ext cx="1166673" cy="1064551"/>
            <a:chOff x="670145" y="1457273"/>
            <a:chExt cx="1555361" cy="1419401"/>
          </a:xfrm>
        </p:grpSpPr>
        <p:pic>
          <p:nvPicPr>
            <p:cNvPr id="16" name="图片 15" descr="28Z58PICt4r.jp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670145" y="1457273"/>
              <a:ext cx="1555361" cy="1393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矩形 16"/>
            <p:cNvSpPr/>
            <p:nvPr/>
          </p:nvSpPr>
          <p:spPr>
            <a:xfrm>
              <a:off x="921335" y="2322677"/>
              <a:ext cx="970652" cy="553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1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例 </a:t>
              </a:r>
              <a:r>
                <a:rPr lang="en-US" altLang="zh-CN" sz="21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2</a:t>
              </a:r>
              <a:endPara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724522" y="3435845"/>
            <a:ext cx="6879926" cy="1491627"/>
            <a:chOff x="1230313" y="2426043"/>
            <a:chExt cx="2453198" cy="1221758"/>
          </a:xfrm>
        </p:grpSpPr>
        <p:sp>
          <p:nvSpPr>
            <p:cNvPr id="21" name="矩形 4"/>
            <p:cNvSpPr>
              <a:spLocks noChangeArrowheads="1"/>
            </p:cNvSpPr>
            <p:nvPr/>
          </p:nvSpPr>
          <p:spPr bwMode="auto">
            <a:xfrm>
              <a:off x="1440587" y="2550743"/>
              <a:ext cx="2242924" cy="9831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把教材第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117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页的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个梯形剪下来，每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个完全相同的梯形分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组，可以分成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组，每组梯形组成一个平行四边形。</a:t>
              </a:r>
            </a:p>
          </p:txBody>
        </p:sp>
        <p:sp>
          <p:nvSpPr>
            <p:cNvPr id="22" name="云形标注 21"/>
            <p:cNvSpPr/>
            <p:nvPr/>
          </p:nvSpPr>
          <p:spPr>
            <a:xfrm>
              <a:off x="1230313" y="2426043"/>
              <a:ext cx="2453198" cy="1221758"/>
            </a:xfrm>
            <a:prstGeom prst="cloudCallout">
              <a:avLst>
                <a:gd name="adj1" fmla="val -54918"/>
                <a:gd name="adj2" fmla="val -6618"/>
              </a:avLst>
            </a:prstGeom>
            <a:noFill/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5020" y="2067695"/>
            <a:ext cx="4757084" cy="1345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411760" y="609351"/>
            <a:ext cx="540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从第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117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页选两个梯形剪下来，把它们拼成平行四边形，求出拼成的平行四边形和每个梯形的面积，再通过交流完成下表。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/>
          <p:cNvGrpSpPr/>
          <p:nvPr/>
        </p:nvGrpSpPr>
        <p:grpSpPr>
          <a:xfrm>
            <a:off x="323532" y="555528"/>
            <a:ext cx="1166673" cy="1064551"/>
            <a:chOff x="670145" y="1457273"/>
            <a:chExt cx="1555361" cy="1419401"/>
          </a:xfrm>
        </p:grpSpPr>
        <p:pic>
          <p:nvPicPr>
            <p:cNvPr id="32" name="图片 31" descr="28Z58PICt4r.jp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670145" y="1457273"/>
              <a:ext cx="1555361" cy="1393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矩形 32"/>
            <p:cNvSpPr/>
            <p:nvPr/>
          </p:nvSpPr>
          <p:spPr>
            <a:xfrm>
              <a:off x="921335" y="2322677"/>
              <a:ext cx="970652" cy="553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1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例 </a:t>
              </a:r>
              <a:r>
                <a:rPr lang="en-US" altLang="zh-CN" sz="21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2</a:t>
              </a:r>
              <a:endPara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pic>
        <p:nvPicPr>
          <p:cNvPr id="20" name="图片 19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6804248" y="3219824"/>
            <a:ext cx="882898" cy="1265255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7704" y="771550"/>
            <a:ext cx="5472608" cy="1931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组合 10"/>
          <p:cNvGrpSpPr/>
          <p:nvPr/>
        </p:nvGrpSpPr>
        <p:grpSpPr>
          <a:xfrm>
            <a:off x="1763688" y="2610866"/>
            <a:ext cx="4824536" cy="2193132"/>
            <a:chOff x="1230313" y="2426043"/>
            <a:chExt cx="2453198" cy="1221758"/>
          </a:xfrm>
        </p:grpSpPr>
        <p:sp>
          <p:nvSpPr>
            <p:cNvPr id="12" name="矩形 4"/>
            <p:cNvSpPr>
              <a:spLocks noChangeArrowheads="1"/>
            </p:cNvSpPr>
            <p:nvPr/>
          </p:nvSpPr>
          <p:spPr bwMode="auto">
            <a:xfrm>
              <a:off x="1440587" y="2583630"/>
              <a:ext cx="2242924" cy="87443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先测量梯形的上、下底及高的长度和拼成的平行四边形的底和高的长度，再计算它们  的面积，并填写上表。</a:t>
              </a:r>
            </a:p>
          </p:txBody>
        </p:sp>
        <p:sp>
          <p:nvSpPr>
            <p:cNvPr id="13" name="云形标注 12"/>
            <p:cNvSpPr/>
            <p:nvPr/>
          </p:nvSpPr>
          <p:spPr>
            <a:xfrm>
              <a:off x="1230313" y="2426043"/>
              <a:ext cx="2453198" cy="1221758"/>
            </a:xfrm>
            <a:prstGeom prst="cloudCallout">
              <a:avLst>
                <a:gd name="adj1" fmla="val 54918"/>
                <a:gd name="adj2" fmla="val -6927"/>
              </a:avLst>
            </a:prstGeom>
            <a:noFill/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116456" y="1462015"/>
            <a:ext cx="65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22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16456" y="1779664"/>
            <a:ext cx="65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9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16456" y="2149203"/>
            <a:ext cx="65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43808" y="1466164"/>
            <a:ext cx="65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3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43808" y="1779664"/>
            <a:ext cx="65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4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43808" y="2147662"/>
            <a:ext cx="65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5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28624" y="1462015"/>
            <a:ext cx="65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66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16274" y="1779664"/>
            <a:ext cx="65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36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16274" y="2149203"/>
            <a:ext cx="65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60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16336" y="1466164"/>
            <a:ext cx="65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8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48704" y="1795050"/>
            <a:ext cx="65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3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48704" y="2164589"/>
            <a:ext cx="65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4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76056" y="1466164"/>
            <a:ext cx="65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14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76056" y="1795050"/>
            <a:ext cx="65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6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76056" y="2164589"/>
            <a:ext cx="65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8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59097" y="1466164"/>
            <a:ext cx="65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3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91465" y="1795050"/>
            <a:ext cx="65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4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91465" y="2164589"/>
            <a:ext cx="65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5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555856" y="1466164"/>
            <a:ext cx="65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33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724968" y="1795050"/>
            <a:ext cx="65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588224" y="2164589"/>
            <a:ext cx="65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30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18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922</Words>
  <Application>Microsoft Office PowerPoint</Application>
  <PresentationFormat>全屏显示(16:9)</PresentationFormat>
  <Paragraphs>107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9" baseType="lpstr">
      <vt:lpstr>黑体</vt:lpstr>
      <vt:lpstr>华文楷体</vt:lpstr>
      <vt:lpstr>楷体</vt:lpstr>
      <vt:lpstr>宋体</vt:lpstr>
      <vt:lpstr>微软雅黑</vt:lpstr>
      <vt:lpstr>幼圆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2023-01-16T15:23:08Z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7F1C53F6F2F445F0A412DB234839CA18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