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6" r:id="rId2"/>
    <p:sldId id="290" r:id="rId3"/>
    <p:sldId id="291" r:id="rId4"/>
    <p:sldId id="257" r:id="rId5"/>
    <p:sldId id="294" r:id="rId6"/>
    <p:sldId id="295" r:id="rId7"/>
    <p:sldId id="296" r:id="rId8"/>
    <p:sldId id="259" r:id="rId9"/>
    <p:sldId id="267" r:id="rId10"/>
    <p:sldId id="268" r:id="rId11"/>
    <p:sldId id="269" r:id="rId12"/>
    <p:sldId id="260" r:id="rId13"/>
    <p:sldId id="261" r:id="rId14"/>
    <p:sldId id="263" r:id="rId15"/>
    <p:sldId id="270" r:id="rId16"/>
    <p:sldId id="293" r:id="rId17"/>
    <p:sldId id="292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4EBC"/>
    <a:srgbClr val="FF0066"/>
    <a:srgbClr val="FFFF00"/>
    <a:srgbClr val="000000"/>
    <a:srgbClr val="FF00FF"/>
    <a:srgbClr val="FF33CC"/>
    <a:srgbClr val="66FF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43D9D-6C90-4504-BDC4-78927EED363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4D2A3C-4FDF-447E-BE93-5CFE92414C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4D2A3C-4FDF-447E-BE93-5CFE92414CB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4B443-706F-49E5-8602-9E543ED9AAD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BF356-56B1-4A5E-BCDA-35EB6510D8C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6225"/>
            <a:ext cx="8229600" cy="11414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17DEEB9-16A6-4E8F-AD3B-3C37CD13E9A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6225"/>
            <a:ext cx="8229600" cy="58499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78078B-CCB8-40B1-882B-C3ACDA25EAD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522B9-430B-4421-A199-EFB533B054D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5CAC2-7729-4EBC-A40D-2FB1610FFDE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A7DA7-AFC4-4250-8A97-0F35F8E3AD9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DBA03-AAA4-4BB4-A108-5C49900DC74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B8F3-AC51-4A4C-9725-ED438CD9E43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A5A1F-EA7D-4617-8E71-CF2DDE292CD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E4C96-44CD-4FAE-BAD9-0C2694FD841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E38E9-5F24-4A02-93CE-49C44F54D69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+mn-lt"/>
                <a:ea typeface="+mn-ea"/>
              </a:defRPr>
            </a:lvl1pPr>
          </a:lstStyle>
          <a:p>
            <a:fld id="{D6BD8B88-24E0-4C4B-98D2-994CB9EF6A3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74EBC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74EB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74EBC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F74EBC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F74EBC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F74EBC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0.png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9.GI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wmf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05040"/>
            <a:ext cx="9144000" cy="1143000"/>
          </a:xfrm>
        </p:spPr>
        <p:txBody>
          <a:bodyPr/>
          <a:lstStyle/>
          <a:p>
            <a:pPr algn="ctr"/>
            <a:r>
              <a:rPr lang="zh-CN" altLang="en-US" sz="8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直</a:t>
            </a:r>
            <a:r>
              <a:rPr lang="zh-CN" altLang="en-US" sz="8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黑简" pitchFamily="49" charset="-122"/>
                <a:ea typeface="汉仪大黑简" pitchFamily="49" charset="-122"/>
              </a:rPr>
              <a:t>角三角形</a:t>
            </a:r>
          </a:p>
        </p:txBody>
      </p:sp>
      <p:sp>
        <p:nvSpPr>
          <p:cNvPr id="10" name="矩形 9"/>
          <p:cNvSpPr/>
          <p:nvPr/>
        </p:nvSpPr>
        <p:spPr>
          <a:xfrm>
            <a:off x="2779342" y="510535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43000" y="762000"/>
            <a:ext cx="838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你能用等边三角形的性质来证明直角三角形的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/>
              <a:t>这条性质吗？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36550" y="457200"/>
            <a:ext cx="66992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3300"/>
                </a:solidFill>
              </a:rPr>
              <a:t>想一想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594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如图，在</a:t>
            </a:r>
            <a:r>
              <a:rPr lang="en-US" altLang="zh-CN" sz="2400" b="1" dirty="0" err="1"/>
              <a:t>Rt△ABC</a:t>
            </a:r>
            <a:r>
              <a:rPr lang="zh-CN" altLang="en-US" sz="2400" b="1" dirty="0"/>
              <a:t>中，如果</a:t>
            </a:r>
            <a:r>
              <a:rPr lang="en-US" altLang="zh-CN" sz="2400" b="1" dirty="0"/>
              <a:t>BC=    AB,</a:t>
            </a:r>
            <a:r>
              <a:rPr lang="zh-CN" altLang="en-US" sz="2400" b="1" dirty="0"/>
              <a:t>那么∠</a:t>
            </a:r>
            <a:r>
              <a:rPr lang="en-US" altLang="zh-CN" sz="2400" b="1" dirty="0"/>
              <a:t>A</a:t>
            </a:r>
            <a:r>
              <a:rPr lang="zh-CN" altLang="en-US" sz="2400" b="1" dirty="0"/>
              <a:t>等于多少度？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048000"/>
            <a:ext cx="3048000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124200"/>
            <a:ext cx="30099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95" name="Group 7"/>
          <p:cNvGrpSpPr/>
          <p:nvPr/>
        </p:nvGrpSpPr>
        <p:grpSpPr bwMode="auto">
          <a:xfrm>
            <a:off x="304800" y="4800600"/>
            <a:ext cx="8153400" cy="1736725"/>
            <a:chOff x="0" y="0"/>
            <a:chExt cx="5136" cy="1094"/>
          </a:xfrm>
        </p:grpSpPr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0" y="0"/>
              <a:ext cx="20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FF00"/>
                  </a:solidFill>
                </a:rPr>
                <a:t>由此可得出结论：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44" y="576"/>
              <a:ext cx="499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/>
                <a:t>在直角三角形中，如果一条直角边等于斜边的一半，那么这条直角边所对的角等于</a:t>
              </a:r>
              <a:r>
                <a:rPr lang="en-US" altLang="zh-CN" sz="2400" b="1" dirty="0"/>
                <a:t>30°</a:t>
              </a:r>
            </a:p>
          </p:txBody>
        </p:sp>
      </p:grpSp>
      <p:graphicFrame>
        <p:nvGraphicFramePr>
          <p:cNvPr id="12298" name="Object 10"/>
          <p:cNvGraphicFramePr>
            <a:graphicFrameLocks noChangeAspect="1"/>
          </p:cNvGraphicFramePr>
          <p:nvPr/>
        </p:nvGraphicFramePr>
        <p:xfrm>
          <a:off x="4800600" y="1981200"/>
          <a:ext cx="330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5" imgW="153035" imgH="394335" progId="Equation.DSMT4">
                  <p:embed/>
                </p:oleObj>
              </mc:Choice>
              <mc:Fallback>
                <p:oleObj r:id="rId5" imgW="153035" imgH="3943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3302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例</a:t>
            </a:r>
            <a:r>
              <a:rPr lang="en-US" altLang="zh-CN" sz="3200" b="1"/>
              <a:t>2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19200" y="457200"/>
            <a:ext cx="7620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在A岛周围20海里（1海里=1852  m）水域内有暗礁，一轮船由西向东航行到O处时，发现A到在北偏东60°的方向，且与轮船相距               海里，如图所示。该船如果保持航向不变，有触礁的危险吗？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4495800" y="1219200"/>
          <a:ext cx="762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r:id="rId3" imgW="381635" imgH="229235" progId="Equation.DSMT4">
                  <p:embed/>
                </p:oleObj>
              </mc:Choice>
              <mc:Fallback>
                <p:oleObj r:id="rId3" imgW="381635" imgH="2292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219200"/>
                        <a:ext cx="762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743200"/>
            <a:ext cx="396240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419600" y="2438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北</a:t>
            </a:r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5029200" y="4648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05400" y="42672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60°</a:t>
            </a:r>
          </a:p>
        </p:txBody>
      </p:sp>
      <p:graphicFrame>
        <p:nvGraphicFramePr>
          <p:cNvPr id="13321" name="Object 9"/>
          <p:cNvGraphicFramePr>
            <a:graphicFrameLocks noGrp="1" noChangeAspect="1"/>
          </p:cNvGraphicFramePr>
          <p:nvPr>
            <p:ph/>
          </p:nvPr>
        </p:nvGraphicFramePr>
        <p:xfrm>
          <a:off x="6042025" y="3768725"/>
          <a:ext cx="80645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r:id="rId6" imgW="381635" imgH="229235" progId="Equation.DSMT4">
                  <p:embed/>
                </p:oleObj>
              </mc:Choice>
              <mc:Fallback>
                <p:oleObj r:id="rId6" imgW="381635" imgH="2292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2025" y="3768725"/>
                        <a:ext cx="80645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/>
          </p:cNvSpPr>
          <p:nvPr/>
        </p:nvSpPr>
        <p:spPr bwMode="auto">
          <a:xfrm rot="11093404" flipH="1" flipV="1">
            <a:off x="381000" y="457200"/>
            <a:ext cx="906463" cy="544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6705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/>
              <a:t>       </a:t>
            </a:r>
            <a:r>
              <a:rPr lang="zh-CN" altLang="en-US" sz="2400" b="1" dirty="0"/>
              <a:t>如果三角形一边上的中线等于这条边的一半，求证：这个三角形是直角三角形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2743200"/>
            <a:ext cx="2286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41" name="Group 5"/>
          <p:cNvGrpSpPr/>
          <p:nvPr/>
        </p:nvGrpSpPr>
        <p:grpSpPr bwMode="auto">
          <a:xfrm>
            <a:off x="228600" y="2286000"/>
            <a:ext cx="7162800" cy="685800"/>
            <a:chOff x="0" y="0"/>
            <a:chExt cx="4512" cy="432"/>
          </a:xfrm>
        </p:grpSpPr>
        <p:sp>
          <p:nvSpPr>
            <p:cNvPr id="14342" name="Text Box 6"/>
            <p:cNvSpPr txBox="1">
              <a:spLocks noChangeArrowheads="1"/>
            </p:cNvSpPr>
            <p:nvPr/>
          </p:nvSpPr>
          <p:spPr bwMode="auto">
            <a:xfrm>
              <a:off x="0" y="48"/>
              <a:ext cx="45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dirty="0"/>
                <a:t>已知：</a:t>
              </a:r>
              <a:r>
                <a:rPr lang="en-US" altLang="zh-CN" sz="2400" dirty="0"/>
                <a:t>CD</a:t>
              </a:r>
              <a:r>
                <a:rPr lang="zh-CN" altLang="en-US" sz="2400" dirty="0"/>
                <a:t>是 △</a:t>
              </a:r>
              <a:r>
                <a:rPr lang="en-US" altLang="zh-CN" sz="2400" dirty="0"/>
                <a:t>ABC</a:t>
              </a:r>
              <a:r>
                <a:rPr lang="zh-CN" altLang="en-US" sz="2400" dirty="0"/>
                <a:t>的 </a:t>
              </a:r>
              <a:r>
                <a:rPr lang="en-US" altLang="zh-CN" sz="2400" dirty="0"/>
                <a:t>AB</a:t>
              </a:r>
              <a:r>
                <a:rPr lang="zh-CN" altLang="en-US" sz="2400" dirty="0"/>
                <a:t>边上的中线，且</a:t>
              </a:r>
              <a:r>
                <a:rPr lang="en-US" altLang="zh-CN" sz="2400" dirty="0"/>
                <a:t>CD=   AB</a:t>
              </a:r>
            </a:p>
          </p:txBody>
        </p:sp>
        <p:graphicFrame>
          <p:nvGraphicFramePr>
            <p:cNvPr id="14343" name="Object 7"/>
            <p:cNvGraphicFramePr>
              <a:graphicFrameLocks noChangeAspect="1"/>
            </p:cNvGraphicFramePr>
            <p:nvPr/>
          </p:nvGraphicFramePr>
          <p:xfrm>
            <a:off x="3984" y="0"/>
            <a:ext cx="167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51" r:id="rId4" imgW="153035" imgH="394335" progId="Equation.DSMT4">
                    <p:embed/>
                  </p:oleObj>
                </mc:Choice>
                <mc:Fallback>
                  <p:oleObj r:id="rId4" imgW="153035" imgH="394335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0"/>
                          <a:ext cx="167" cy="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04800" y="30480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/>
              <a:t>求证： △</a:t>
            </a:r>
            <a:r>
              <a:rPr lang="en-US" altLang="zh-CN" sz="2400"/>
              <a:t>ABC</a:t>
            </a:r>
            <a:r>
              <a:rPr lang="zh-CN" altLang="en-US" sz="2400"/>
              <a:t>是直角三角形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228600" y="152400"/>
            <a:ext cx="2209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4400" kern="1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1295400"/>
            <a:ext cx="7561263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2. 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如图，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AC=AD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，∠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C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，∠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D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是直角，将上述条件标注在图中，你能说明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BC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与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BD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相等吗？</a:t>
            </a:r>
          </a:p>
        </p:txBody>
      </p:sp>
      <p:grpSp>
        <p:nvGrpSpPr>
          <p:cNvPr id="15364" name="Group 4"/>
          <p:cNvGrpSpPr/>
          <p:nvPr/>
        </p:nvGrpSpPr>
        <p:grpSpPr bwMode="auto">
          <a:xfrm>
            <a:off x="0" y="2362200"/>
            <a:ext cx="5148263" cy="3697288"/>
            <a:chOff x="0" y="0"/>
            <a:chExt cx="3243" cy="2329"/>
          </a:xfrm>
        </p:grpSpPr>
        <p:grpSp>
          <p:nvGrpSpPr>
            <p:cNvPr id="15365" name="Group 5"/>
            <p:cNvGrpSpPr/>
            <p:nvPr/>
          </p:nvGrpSpPr>
          <p:grpSpPr bwMode="auto">
            <a:xfrm>
              <a:off x="249" y="226"/>
              <a:ext cx="2544" cy="1871"/>
              <a:chOff x="0" y="0"/>
              <a:chExt cx="2544" cy="1871"/>
            </a:xfrm>
          </p:grpSpPr>
          <p:pic>
            <p:nvPicPr>
              <p:cNvPr id="15366" name="Picture 6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0" y="0"/>
                <a:ext cx="2544" cy="18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5367" name="Group 7"/>
              <p:cNvGrpSpPr/>
              <p:nvPr/>
            </p:nvGrpSpPr>
            <p:grpSpPr bwMode="auto">
              <a:xfrm>
                <a:off x="318" y="136"/>
                <a:ext cx="317" cy="182"/>
                <a:chOff x="0" y="0"/>
                <a:chExt cx="317" cy="182"/>
              </a:xfrm>
            </p:grpSpPr>
            <p:sp>
              <p:nvSpPr>
                <p:cNvPr id="15368" name="Line 8"/>
                <p:cNvSpPr>
                  <a:spLocks noChangeShapeType="1"/>
                </p:cNvSpPr>
                <p:nvPr/>
              </p:nvSpPr>
              <p:spPr bwMode="auto">
                <a:xfrm>
                  <a:off x="0" y="91"/>
                  <a:ext cx="226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6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226" y="0"/>
                  <a:ext cx="91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5370" name="Line 10"/>
              <p:cNvSpPr>
                <a:spLocks noChangeShapeType="1"/>
              </p:cNvSpPr>
              <p:nvPr/>
            </p:nvSpPr>
            <p:spPr bwMode="auto">
              <a:xfrm flipV="1">
                <a:off x="318" y="1543"/>
                <a:ext cx="226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5371" name="Line 11"/>
              <p:cNvSpPr>
                <a:spLocks noChangeShapeType="1"/>
              </p:cNvSpPr>
              <p:nvPr/>
            </p:nvSpPr>
            <p:spPr bwMode="auto">
              <a:xfrm>
                <a:off x="544" y="1543"/>
                <a:ext cx="91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612" y="0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/>
                <a:t>C</a:t>
              </a:r>
            </a:p>
          </p:txBody>
        </p:sp>
        <p:sp>
          <p:nvSpPr>
            <p:cNvPr id="15373" name="Text Box 13"/>
            <p:cNvSpPr txBox="1">
              <a:spLocks noChangeArrowheads="1"/>
            </p:cNvSpPr>
            <p:nvPr/>
          </p:nvSpPr>
          <p:spPr bwMode="auto">
            <a:xfrm>
              <a:off x="476" y="2041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/>
                <a:t>D</a:t>
              </a:r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0" y="90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/>
                <a:t>A</a:t>
              </a: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789" y="997"/>
              <a:ext cx="45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2400" b="1"/>
                <a:t>B</a:t>
              </a:r>
            </a:p>
          </p:txBody>
        </p:sp>
      </p:grp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356100" y="2590800"/>
            <a:ext cx="478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/>
              <a:t>解：在</a:t>
            </a:r>
            <a:r>
              <a:rPr lang="en-US" altLang="zh-CN" sz="2400" b="1"/>
              <a:t>Rt△ACB</a:t>
            </a:r>
            <a:r>
              <a:rPr lang="zh-CN" altLang="en-US" sz="2400" b="1"/>
              <a:t>和</a:t>
            </a:r>
            <a:r>
              <a:rPr lang="en-US" altLang="zh-CN" sz="2400" b="1"/>
              <a:t>Rt△ADB</a:t>
            </a:r>
            <a:r>
              <a:rPr lang="zh-CN" altLang="en-US" sz="2400" b="1"/>
              <a:t>中</a:t>
            </a:r>
            <a:r>
              <a:rPr lang="en-US" altLang="zh-CN" sz="2400" b="1"/>
              <a:t>,</a:t>
            </a:r>
            <a:r>
              <a:rPr lang="zh-CN" altLang="en-US" sz="2400" b="1"/>
              <a:t>则</a:t>
            </a:r>
          </a:p>
        </p:txBody>
      </p:sp>
      <p:grpSp>
        <p:nvGrpSpPr>
          <p:cNvPr id="15377" name="Group 17"/>
          <p:cNvGrpSpPr/>
          <p:nvPr/>
        </p:nvGrpSpPr>
        <p:grpSpPr bwMode="auto">
          <a:xfrm>
            <a:off x="5105400" y="3200400"/>
            <a:ext cx="3744913" cy="1004888"/>
            <a:chOff x="0" y="0"/>
            <a:chExt cx="2359" cy="633"/>
          </a:xfrm>
        </p:grpSpPr>
        <p:sp>
          <p:nvSpPr>
            <p:cNvPr id="15378" name="Text Box 18"/>
            <p:cNvSpPr txBox="1">
              <a:spLocks noChangeArrowheads="1"/>
            </p:cNvSpPr>
            <p:nvPr/>
          </p:nvSpPr>
          <p:spPr bwMode="auto">
            <a:xfrm>
              <a:off x="0" y="0"/>
              <a:ext cx="2359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/>
                <a:t>   </a:t>
              </a:r>
              <a:r>
                <a:rPr lang="en-US" altLang="zh-CN" sz="2400" b="1"/>
                <a:t>AB=AB,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CN" sz="2400" b="1"/>
                <a:t>   AC=AD</a:t>
              </a:r>
              <a:r>
                <a:rPr lang="en-US" altLang="zh-CN"/>
                <a:t>.</a:t>
              </a:r>
            </a:p>
          </p:txBody>
        </p:sp>
        <p:sp>
          <p:nvSpPr>
            <p:cNvPr id="15379" name="AutoShape 19"/>
            <p:cNvSpPr/>
            <p:nvPr/>
          </p:nvSpPr>
          <p:spPr bwMode="auto">
            <a:xfrm>
              <a:off x="91" y="91"/>
              <a:ext cx="91" cy="453"/>
            </a:xfrm>
            <a:prstGeom prst="leftBrace">
              <a:avLst>
                <a:gd name="adj1" fmla="val 41484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319588" y="4267200"/>
            <a:ext cx="482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/>
              <a:t>∴ </a:t>
            </a:r>
            <a:r>
              <a:rPr lang="en-US" altLang="zh-CN" sz="2400" b="1"/>
              <a:t>Rt△ACB≌Rt△ADB (HL).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354513" y="4724400"/>
            <a:ext cx="47894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/>
              <a:t>∴</a:t>
            </a:r>
            <a:r>
              <a:rPr lang="en-US" altLang="zh-CN" sz="2400" b="1"/>
              <a:t>BC=BD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2400" b="1"/>
              <a:t>(</a:t>
            </a:r>
            <a:r>
              <a:rPr lang="zh-CN" altLang="en-US" sz="2400" b="1"/>
              <a:t>全等三角形对应边相等</a:t>
            </a:r>
            <a:r>
              <a:rPr lang="en-US" altLang="zh-CN" sz="2400" b="1"/>
              <a:t>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utoUpdateAnimBg="0"/>
      <p:bldP spid="15380" grpId="0" autoUpdateAnimBg="0"/>
      <p:bldP spid="153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114800" y="3756025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r:id="rId3" imgW="915035" imgH="215900" progId="Equation.3">
                  <p:embed/>
                </p:oleObj>
              </mc:Choice>
              <mc:Fallback>
                <p:oleObj r:id="rId3" imgW="915035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756025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533400"/>
            <a:ext cx="693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8714" y="282575"/>
            <a:ext cx="8520112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如图，两根长度为</a:t>
            </a: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800" dirty="0">
                <a:solidFill>
                  <a:srgbClr val="000000"/>
                </a:solidFill>
                <a:latin typeface="宋体" panose="02010600030101010101" pitchFamily="2" charset="-122"/>
              </a:rPr>
              <a:t>米的绳子，一端系在旗杆上，另一端分别固定在地面两个木桩上，两个木桩离旗杆底部的距离相等吗？请说明你的理由。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43731" y="4267178"/>
            <a:ext cx="5113338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所以</a:t>
            </a:r>
            <a:r>
              <a:rPr lang="en-US" altLang="zh-CN" sz="2800" b="1" dirty="0" err="1">
                <a:solidFill>
                  <a:srgbClr val="000000"/>
                </a:solidFill>
                <a:latin typeface="宋体" panose="02010600030101010101" pitchFamily="2" charset="-122"/>
              </a:rPr>
              <a:t>Rt△ABD≌Rt△ACD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(  </a:t>
            </a:r>
            <a:r>
              <a:rPr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HL </a:t>
            </a: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  <a:endParaRPr lang="en-US" altLang="zh-CN" sz="2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所以</a:t>
            </a:r>
            <a:r>
              <a:rPr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BD=CD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43731" y="1825625"/>
            <a:ext cx="47244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000000"/>
                </a:solidFill>
              </a:rPr>
              <a:t>解</a:t>
            </a:r>
            <a:r>
              <a:rPr lang="zh-CN" altLang="en-US" sz="2800" b="1" dirty="0">
                <a:solidFill>
                  <a:srgbClr val="000000"/>
                </a:solidFill>
              </a:rPr>
              <a:t>：BD=CD</a:t>
            </a:r>
          </a:p>
          <a:p>
            <a:r>
              <a:rPr lang="zh-CN" altLang="en-US" sz="2800" b="1" dirty="0">
                <a:solidFill>
                  <a:srgbClr val="000000"/>
                </a:solidFill>
              </a:rPr>
              <a:t> 因为∠ADB=∠ADC=90°</a:t>
            </a:r>
          </a:p>
          <a:p>
            <a:r>
              <a:rPr lang="zh-CN" altLang="en-US" sz="2800" b="1" dirty="0">
                <a:solidFill>
                  <a:srgbClr val="000000"/>
                </a:solidFill>
              </a:rPr>
              <a:t>在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Rt△ABD和Rt△ACD中</a:t>
            </a:r>
          </a:p>
          <a:p>
            <a:r>
              <a:rPr lang="zh-CN" altLang="en-US" sz="2800" b="1" dirty="0">
                <a:solidFill>
                  <a:srgbClr val="000000"/>
                </a:solidFill>
              </a:rPr>
              <a:t>              AB=AC</a:t>
            </a:r>
          </a:p>
          <a:p>
            <a:r>
              <a:rPr lang="zh-CN" altLang="en-US" sz="2800" b="1" dirty="0">
                <a:solidFill>
                  <a:srgbClr val="000000"/>
                </a:solidFill>
              </a:rPr>
              <a:t>              AD=AD</a:t>
            </a:r>
          </a:p>
        </p:txBody>
      </p:sp>
      <p:sp>
        <p:nvSpPr>
          <p:cNvPr id="16396" name="AutoShape 12"/>
          <p:cNvSpPr/>
          <p:nvPr/>
        </p:nvSpPr>
        <p:spPr bwMode="auto">
          <a:xfrm rot="10740000" flipH="1">
            <a:off x="1778754" y="3201683"/>
            <a:ext cx="152400" cy="685800"/>
          </a:xfrm>
          <a:prstGeom prst="leftBrace">
            <a:avLst>
              <a:gd name="adj1" fmla="val 37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utoUpdateAnimBg="0"/>
      <p:bldP spid="1639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/>
          </p:cNvSpPr>
          <p:nvPr/>
        </p:nvSpPr>
        <p:spPr bwMode="auto">
          <a:xfrm>
            <a:off x="609600" y="381000"/>
            <a:ext cx="1847850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sz="3600" b="1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练习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609600" y="2362228"/>
            <a:ext cx="8153400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zh-CN" altLang="en-US" sz="2800" b="1" dirty="0"/>
              <a:t>在Rt△ABC中， ∠A :∠B: 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∠C =1:2:3 ,若AB=10cm，求BC的长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2.教材149页A组、B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组</a:t>
            </a:r>
            <a:endParaRPr lang="zh-CN" altLang="en-US" sz="28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18" y="1800225"/>
            <a:ext cx="733413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000" dirty="0">
                <a:solidFill>
                  <a:srgbClr val="FF0000"/>
                </a:solidFill>
                <a:latin typeface="Times New Roman" panose="02020603050405020304" pitchFamily="18" charset="0"/>
              </a:rPr>
              <a:t>小结：</a:t>
            </a:r>
            <a:r>
              <a:rPr lang="zh-CN" altLang="en-US" sz="4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这节课你有什么收获呢？与你的同伴进行交流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14496" y="2057399"/>
            <a:ext cx="7391400" cy="1754326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我们的生活离不开数学，我们要做生活的有心人</a:t>
            </a:r>
            <a:r>
              <a:rPr lang="zh-CN" altLang="en-US" sz="5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。 </a:t>
            </a:r>
            <a:endParaRPr lang="zh-CN" alt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506" y="533476"/>
            <a:ext cx="2667000" cy="1141413"/>
          </a:xfrm>
        </p:spPr>
        <p:txBody>
          <a:bodyPr/>
          <a:lstStyle/>
          <a:p>
            <a:r>
              <a:rPr lang="zh-CN" altLang="en-US" sz="4400" b="1" dirty="0"/>
              <a:t>学习目标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308" y="2057436"/>
            <a:ext cx="8229600" cy="2133600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tx1"/>
                </a:solidFill>
              </a:rPr>
              <a:t>1.掌握直角三角形的性质定理和判定定理</a:t>
            </a:r>
          </a:p>
          <a:p>
            <a:r>
              <a:rPr lang="zh-CN" altLang="en-US" sz="3600" b="1" dirty="0">
                <a:solidFill>
                  <a:schemeClr val="tx1"/>
                </a:solidFill>
              </a:rPr>
              <a:t>2.掌握含30</a:t>
            </a:r>
            <a:r>
              <a:rPr lang="zh-CN" altLang="en-US" sz="3600" b="1" dirty="0">
                <a:solidFill>
                  <a:schemeClr val="tx1"/>
                </a:solidFill>
                <a:sym typeface="宋体" panose="02010600030101010101" pitchFamily="2" charset="-122"/>
              </a:rPr>
              <a:t>º角的直角三角形的性质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 b="1" dirty="0">
                <a:solidFill>
                  <a:srgbClr val="0000CC"/>
                </a:solidFill>
              </a:rPr>
              <a:t>学习重点和难点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629320" cy="2133600"/>
          </a:xfrm>
        </p:spPr>
        <p:txBody>
          <a:bodyPr/>
          <a:lstStyle/>
          <a:p>
            <a:r>
              <a:rPr lang="zh-CN" altLang="en-US" sz="2800" b="1" dirty="0">
                <a:solidFill>
                  <a:schemeClr val="accent2"/>
                </a:solidFill>
              </a:rPr>
              <a:t>重点：</a:t>
            </a:r>
          </a:p>
          <a:p>
            <a:r>
              <a:rPr lang="zh-CN" altLang="en-US" sz="2800" b="1" dirty="0">
                <a:solidFill>
                  <a:schemeClr val="accent2"/>
                </a:solidFill>
              </a:rPr>
              <a:t>直角三角形的性质定理和判定定理</a:t>
            </a:r>
          </a:p>
          <a:p>
            <a:r>
              <a:rPr lang="zh-CN" altLang="en-US" sz="2800" b="1" dirty="0">
                <a:solidFill>
                  <a:schemeClr val="accent2"/>
                </a:solidFill>
              </a:rPr>
              <a:t>难点：</a:t>
            </a:r>
          </a:p>
          <a:p>
            <a:r>
              <a:rPr lang="zh-CN" altLang="en-US" sz="2800" b="1" dirty="0">
                <a:solidFill>
                  <a:schemeClr val="accent2"/>
                </a:solidFill>
              </a:rPr>
              <a:t>含30</a:t>
            </a:r>
            <a:r>
              <a:rPr lang="zh-CN" altLang="en-US" sz="2800" b="1" dirty="0">
                <a:solidFill>
                  <a:schemeClr val="accent2"/>
                </a:solidFill>
                <a:sym typeface="宋体" panose="02010600030101010101" pitchFamily="2" charset="-122"/>
              </a:rPr>
              <a:t>º角的直角三角形的性质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050925"/>
            <a:ext cx="59436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如图，在</a:t>
            </a:r>
            <a:r>
              <a:rPr lang="en-US" altLang="zh-CN" sz="2800" b="1" dirty="0" err="1"/>
              <a:t>Rt△ABC</a:t>
            </a:r>
            <a:r>
              <a:rPr lang="zh-CN" altLang="en-US" sz="2800" b="1" dirty="0"/>
              <a:t>中，两锐角的和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    ∠</a:t>
            </a:r>
            <a:r>
              <a:rPr lang="en-US" altLang="zh-CN" sz="2800" b="1" dirty="0"/>
              <a:t>A+∠B=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81400" y="5105400"/>
            <a:ext cx="41148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/>
          </a:p>
        </p:txBody>
      </p:sp>
      <p:grpSp>
        <p:nvGrpSpPr>
          <p:cNvPr id="7172" name="Group 4"/>
          <p:cNvGrpSpPr/>
          <p:nvPr/>
        </p:nvGrpSpPr>
        <p:grpSpPr bwMode="auto">
          <a:xfrm>
            <a:off x="0" y="3200400"/>
            <a:ext cx="5867400" cy="2133600"/>
            <a:chOff x="0" y="0"/>
            <a:chExt cx="3696" cy="1344"/>
          </a:xfrm>
        </p:grpSpPr>
        <p:grpSp>
          <p:nvGrpSpPr>
            <p:cNvPr id="7173" name="Group 5"/>
            <p:cNvGrpSpPr/>
            <p:nvPr/>
          </p:nvGrpSpPr>
          <p:grpSpPr bwMode="auto">
            <a:xfrm>
              <a:off x="0" y="129"/>
              <a:ext cx="932" cy="1215"/>
              <a:chOff x="0" y="0"/>
              <a:chExt cx="2330" cy="3037"/>
            </a:xfrm>
          </p:grpSpPr>
          <p:pic>
            <p:nvPicPr>
              <p:cNvPr id="7174" name="Picture 6" descr="pic_34075"/>
              <p:cNvPicPr>
                <a:picLocks noChangeAspect="1" noChangeArrowheads="1"/>
              </p:cNvPicPr>
              <p:nvPr/>
            </p:nvPicPr>
            <p:blipFill>
              <a:blip r:embed="rId2" cstate="email">
                <a:clrChange>
                  <a:clrFrom>
                    <a:srgbClr val="EEEEEE"/>
                  </a:clrFrom>
                  <a:clrTo>
                    <a:srgbClr val="EEEEEE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" y="14"/>
                <a:ext cx="2311" cy="30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175" name="AutoShape 7"/>
              <p:cNvSpPr>
                <a:spLocks noChangeArrowheads="1"/>
              </p:cNvSpPr>
              <p:nvPr/>
            </p:nvSpPr>
            <p:spPr bwMode="auto">
              <a:xfrm rot="5400000">
                <a:off x="102" y="-102"/>
                <a:ext cx="765" cy="969"/>
              </a:xfrm>
              <a:prstGeom prst="rtTriangl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/>
              <a:lstStyle/>
              <a:p>
                <a:pPr>
                  <a:buSzPct val="100000"/>
                </a:pPr>
                <a:endParaRPr lang="zh-CN" altLang="en-US">
                  <a:solidFill>
                    <a:srgbClr val="FF3300"/>
                  </a:solidFill>
                </a:endParaRPr>
              </a:p>
            </p:txBody>
          </p:sp>
        </p:grpSp>
        <p:sp>
          <p:nvSpPr>
            <p:cNvPr id="7176" name="AutoShape 8"/>
            <p:cNvSpPr>
              <a:spLocks noChangeArrowheads="1"/>
            </p:cNvSpPr>
            <p:nvPr/>
          </p:nvSpPr>
          <p:spPr bwMode="auto">
            <a:xfrm>
              <a:off x="1248" y="0"/>
              <a:ext cx="2448" cy="912"/>
            </a:xfrm>
            <a:prstGeom prst="cloudCallout">
              <a:avLst>
                <a:gd name="adj1" fmla="val -53389"/>
                <a:gd name="adj2" fmla="val 247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zh-CN" altLang="en-US" sz="2400" b="1" dirty="0">
                  <a:solidFill>
                    <a:srgbClr val="000000"/>
                  </a:solidFill>
                </a:rPr>
                <a:t>为什么，你能简单的证明吗？</a:t>
              </a:r>
            </a:p>
          </p:txBody>
        </p:sp>
      </p:grp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90800" y="1690688"/>
            <a:ext cx="1143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2"/>
                </a:solidFill>
              </a:rPr>
              <a:t>90</a:t>
            </a:r>
            <a:r>
              <a:rPr lang="en-US" altLang="zh-CN" dirty="0">
                <a:solidFill>
                  <a:schemeClr val="tx2"/>
                </a:solidFill>
              </a:rPr>
              <a:t> </a:t>
            </a:r>
            <a:r>
              <a:rPr lang="en-US" altLang="zh-CN" sz="2800" b="1" dirty="0">
                <a:solidFill>
                  <a:schemeClr val="tx2"/>
                </a:solidFill>
              </a:rPr>
              <a:t>°</a:t>
            </a:r>
          </a:p>
        </p:txBody>
      </p:sp>
      <p:grpSp>
        <p:nvGrpSpPr>
          <p:cNvPr id="7178" name="Group 10"/>
          <p:cNvGrpSpPr/>
          <p:nvPr/>
        </p:nvGrpSpPr>
        <p:grpSpPr bwMode="auto">
          <a:xfrm>
            <a:off x="228600" y="2514600"/>
            <a:ext cx="8382000" cy="2505075"/>
            <a:chOff x="0" y="0"/>
            <a:chExt cx="5280" cy="1578"/>
          </a:xfrm>
        </p:grpSpPr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432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dirty="0"/>
                <a:t>2.</a:t>
              </a:r>
              <a:r>
                <a:rPr lang="zh-CN" altLang="en-US" sz="2800" b="1" dirty="0"/>
                <a:t>在△</a:t>
              </a:r>
              <a:r>
                <a:rPr lang="en-US" altLang="zh-CN" sz="2800" b="1" dirty="0"/>
                <a:t>ABC</a:t>
              </a:r>
              <a:r>
                <a:rPr lang="zh-CN" altLang="en-US" sz="2800" b="1" dirty="0"/>
                <a:t>中，如果∠</a:t>
              </a:r>
              <a:r>
                <a:rPr lang="en-US" altLang="zh-CN" sz="2800" b="1" dirty="0"/>
                <a:t>A+∠B=90°</a:t>
              </a:r>
              <a:r>
                <a:rPr lang="zh-CN" altLang="en-US" sz="2800" b="1" dirty="0"/>
                <a:t>，那么△</a:t>
              </a:r>
              <a:r>
                <a:rPr lang="en-US" altLang="zh-CN" sz="2800" b="1" dirty="0"/>
                <a:t>ABC</a:t>
              </a:r>
              <a:r>
                <a:rPr lang="zh-CN" altLang="en-US" sz="2800" b="1" dirty="0"/>
                <a:t>是直角三角形吗？</a:t>
              </a:r>
            </a:p>
          </p:txBody>
        </p:sp>
        <p:pic>
          <p:nvPicPr>
            <p:cNvPr id="7180" name="Picture 1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080" y="48"/>
              <a:ext cx="1200" cy="15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182" name="WordArt 14"/>
          <p:cNvSpPr>
            <a:spLocks noChangeArrowheads="1" noChangeShapeType="1"/>
          </p:cNvSpPr>
          <p:nvPr/>
        </p:nvSpPr>
        <p:spPr bwMode="auto">
          <a:xfrm>
            <a:off x="304800" y="0"/>
            <a:ext cx="1371600" cy="1028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dirty="0">
                <a:ln w="9525">
                  <a:solidFill>
                    <a:srgbClr val="FF0066"/>
                  </a:solidFill>
                  <a:rou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78000"/>
                    </a:srgbClr>
                  </a:outerShdw>
                </a:effectLst>
                <a:latin typeface="MS UI Gothic" panose="020B0600070205080204" charset="-128"/>
                <a:ea typeface="MS UI Gothic" panose="020B0600070205080204" charset="-128"/>
              </a:rPr>
              <a:t>观察与思考</a:t>
            </a:r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676275"/>
            <a:ext cx="1905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8534400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hlink"/>
                </a:solidFill>
              </a:rPr>
              <a:t>直角三角形的</a:t>
            </a:r>
            <a:r>
              <a:rPr lang="zh-CN" altLang="en-US" sz="2400" b="1" dirty="0">
                <a:solidFill>
                  <a:srgbClr val="FF0066"/>
                </a:solidFill>
              </a:rPr>
              <a:t>性质</a:t>
            </a:r>
            <a:r>
              <a:rPr lang="zh-CN" altLang="en-US" sz="2400" b="1" dirty="0">
                <a:solidFill>
                  <a:schemeClr val="hlink"/>
                </a:solidFill>
              </a:rPr>
              <a:t>定理：</a:t>
            </a:r>
          </a:p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66"/>
                </a:solidFill>
              </a:rPr>
              <a:t>    直角三角形的两个锐角互余。</a:t>
            </a:r>
            <a:r>
              <a:rPr lang="zh-CN" altLang="en-US" sz="2400" b="1" dirty="0">
                <a:solidFill>
                  <a:schemeClr val="hlink"/>
                </a:solidFill>
              </a:rPr>
              <a:t>     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hlink"/>
                </a:solidFill>
              </a:rPr>
              <a:t>直角三角形的</a:t>
            </a:r>
            <a:r>
              <a:rPr lang="zh-CN" altLang="en-US" sz="2400" b="1" dirty="0">
                <a:solidFill>
                  <a:srgbClr val="FF0066"/>
                </a:solidFill>
              </a:rPr>
              <a:t>判定</a:t>
            </a:r>
            <a:r>
              <a:rPr lang="zh-CN" altLang="en-US" sz="2400" b="1" dirty="0">
                <a:solidFill>
                  <a:schemeClr val="hlink"/>
                </a:solidFill>
              </a:rPr>
              <a:t>定理：</a:t>
            </a:r>
          </a:p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0000CC"/>
                </a:solidFill>
              </a:rPr>
              <a:t> </a:t>
            </a:r>
            <a:r>
              <a:rPr lang="zh-CN" altLang="en-US" sz="4000" b="1" dirty="0">
                <a:solidFill>
                  <a:srgbClr val="FF0066"/>
                </a:solidFill>
              </a:rPr>
              <a:t>如果一个三角形的两个角互余，那么这个三角形是直角三角形。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33412" y="304882"/>
            <a:ext cx="5791200" cy="1141413"/>
          </a:xfrm>
        </p:spPr>
        <p:txBody>
          <a:bodyPr/>
          <a:lstStyle/>
          <a:p>
            <a:r>
              <a:rPr lang="en-US" altLang="zh-CN" sz="5400" b="1" dirty="0">
                <a:solidFill>
                  <a:srgbClr val="0000CC"/>
                </a:solidFill>
              </a:rPr>
              <a:t>147</a:t>
            </a:r>
            <a:r>
              <a:rPr lang="zh-CN" altLang="en-US" sz="5400" b="1" dirty="0">
                <a:solidFill>
                  <a:srgbClr val="0000CC"/>
                </a:solidFill>
              </a:rPr>
              <a:t>页 观察与思考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9600" y="1828800"/>
            <a:ext cx="7391400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solidFill>
                  <a:srgbClr val="0000CC"/>
                </a:solidFill>
              </a:rPr>
              <a:t>直角三角形的性质定理</a:t>
            </a:r>
          </a:p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FF0066"/>
                </a:solidFill>
              </a:rPr>
              <a:t>直角三角形斜边上的中线等于斜边的一半。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800" b="1"/>
              <a:t>做一做</a:t>
            </a:r>
          </a:p>
        </p:txBody>
      </p:sp>
      <p:pic>
        <p:nvPicPr>
          <p:cNvPr id="22532" name="Picture 4" descr="u=392800147,2976884228&amp;fm=21&amp;gp=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267200"/>
            <a:ext cx="27908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证明：在直角三角形中，     角所对的直角边等于斜边的一半。</a:t>
            </a:r>
            <a:endParaRPr lang="en-US" altLang="zh-CN" sz="2400" b="1"/>
          </a:p>
        </p:txBody>
      </p:sp>
      <p:graphicFrame>
        <p:nvGraphicFramePr>
          <p:cNvPr id="22535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3733800" y="1273175"/>
          <a:ext cx="6858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公式" r:id="rId4" imgW="253365" imgH="177800" progId="Equation.3">
                  <p:embed/>
                </p:oleObj>
              </mc:Choice>
              <mc:Fallback>
                <p:oleObj name="公式" r:id="rId4" imgW="253365" imgH="177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73175"/>
                        <a:ext cx="6858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45" name="Group 17"/>
          <p:cNvGrpSpPr/>
          <p:nvPr/>
        </p:nvGrpSpPr>
        <p:grpSpPr bwMode="auto">
          <a:xfrm>
            <a:off x="6400800" y="1676400"/>
            <a:ext cx="2590800" cy="3276600"/>
            <a:chOff x="3840" y="1056"/>
            <a:chExt cx="1632" cy="2064"/>
          </a:xfrm>
        </p:grpSpPr>
        <p:grpSp>
          <p:nvGrpSpPr>
            <p:cNvPr id="22540" name="Group 12"/>
            <p:cNvGrpSpPr/>
            <p:nvPr/>
          </p:nvGrpSpPr>
          <p:grpSpPr bwMode="auto">
            <a:xfrm>
              <a:off x="4128" y="1248"/>
              <a:ext cx="1104" cy="1584"/>
              <a:chOff x="3792" y="1392"/>
              <a:chExt cx="1104" cy="1584"/>
            </a:xfrm>
          </p:grpSpPr>
          <p:sp>
            <p:nvSpPr>
              <p:cNvPr id="22537" name="Line 9"/>
              <p:cNvSpPr>
                <a:spLocks noChangeShapeType="1"/>
              </p:cNvSpPr>
              <p:nvPr/>
            </p:nvSpPr>
            <p:spPr bwMode="auto">
              <a:xfrm>
                <a:off x="3792" y="1392"/>
                <a:ext cx="0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38" name="Line 10"/>
              <p:cNvSpPr>
                <a:spLocks noChangeShapeType="1"/>
              </p:cNvSpPr>
              <p:nvPr/>
            </p:nvSpPr>
            <p:spPr bwMode="auto">
              <a:xfrm>
                <a:off x="3792" y="2976"/>
                <a:ext cx="110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539" name="Line 11"/>
              <p:cNvSpPr>
                <a:spLocks noChangeShapeType="1"/>
              </p:cNvSpPr>
              <p:nvPr/>
            </p:nvSpPr>
            <p:spPr bwMode="auto">
              <a:xfrm>
                <a:off x="3792" y="1392"/>
                <a:ext cx="1104" cy="15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3936" y="105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A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3840" y="2688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B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5184" y="2832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/>
                <a:t>C</a:t>
              </a:r>
            </a:p>
          </p:txBody>
        </p:sp>
      </p:grp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7696200" y="2743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D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/>
        </p:nvGraphicFramePr>
        <p:xfrm>
          <a:off x="304800" y="1905000"/>
          <a:ext cx="6096000" cy="35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公式" r:id="rId6" imgW="3441700" imgH="203200" progId="Equation.3">
                  <p:embed/>
                </p:oleObj>
              </mc:Choice>
              <mc:Fallback>
                <p:oleObj name="公式" r:id="rId6" imgW="3441700" imgH="2032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5000"/>
                        <a:ext cx="6096000" cy="35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304800" y="2362200"/>
          <a:ext cx="25146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公式" r:id="rId8" imgW="1205865" imgH="393700" progId="Equation.3">
                  <p:embed/>
                </p:oleObj>
              </mc:Choice>
              <mc:Fallback>
                <p:oleObj name="公式" r:id="rId8" imgW="1205865" imgH="3937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62200"/>
                        <a:ext cx="2514600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51" name="Line 23"/>
          <p:cNvSpPr>
            <a:spLocks noChangeShapeType="1"/>
          </p:cNvSpPr>
          <p:nvPr/>
        </p:nvSpPr>
        <p:spPr bwMode="auto">
          <a:xfrm flipV="1">
            <a:off x="6858000" y="3124200"/>
            <a:ext cx="838200" cy="1371600"/>
          </a:xfrm>
          <a:prstGeom prst="line">
            <a:avLst/>
          </a:prstGeom>
          <a:noFill/>
          <a:ln w="28575" cap="rnd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4" grpId="0"/>
      <p:bldP spid="225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406650" y="3654425"/>
          <a:ext cx="13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r:id="rId3" imgW="139700" imgH="419735" progId="Equation.3">
                  <p:embed/>
                </p:oleObj>
              </mc:Choice>
              <mc:Fallback>
                <p:oleObj r:id="rId3" imgW="139700" imgH="41973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3654425"/>
                        <a:ext cx="139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597650" y="2482850"/>
          <a:ext cx="13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r:id="rId5" imgW="139700" imgH="419735" progId="Equation.3">
                  <p:embed/>
                </p:oleObj>
              </mc:Choice>
              <mc:Fallback>
                <p:oleObj r:id="rId5" imgW="139700" imgH="41973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2482850"/>
                        <a:ext cx="139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71800" y="4876800"/>
          <a:ext cx="13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r:id="rId7" imgW="139700" imgH="419735" progId="Equation.3">
                  <p:embed/>
                </p:oleObj>
              </mc:Choice>
              <mc:Fallback>
                <p:oleObj r:id="rId7" imgW="139700" imgH="4197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76800"/>
                        <a:ext cx="139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53200" y="990600"/>
            <a:ext cx="18288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09600" y="2514600"/>
            <a:ext cx="54102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0000CC"/>
                </a:solidFill>
              </a:rPr>
              <a:t>直角三角形的性质定理：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57200" y="3657600"/>
            <a:ext cx="7772400" cy="51752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在直角三角形中，斜边上的中线等于斜边的一半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5800" y="685872"/>
            <a:ext cx="441958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FF0066"/>
                </a:solidFill>
              </a:rPr>
              <a:t>1.阅读课本148页的“发现”的证明过程。</a:t>
            </a:r>
          </a:p>
          <a:p>
            <a:r>
              <a:rPr lang="zh-CN" altLang="en-US" sz="2800" dirty="0">
                <a:solidFill>
                  <a:srgbClr val="FF0066"/>
                </a:solidFill>
              </a:rPr>
              <a:t>2.通过阅读你有什么发现？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168525" y="4668838"/>
            <a:ext cx="5375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ym typeface="宋体" panose="02010600030101010101" pitchFamily="2" charset="-122"/>
              </a:rPr>
              <a:t>∵CD是直角三角形ABC斜边上的中线</a:t>
            </a:r>
          </a:p>
          <a:p>
            <a:r>
              <a:rPr lang="zh-CN" altLang="en-US" dirty="0">
                <a:sym typeface="宋体" panose="02010600030101010101" pitchFamily="2" charset="-122"/>
              </a:rPr>
              <a:t>∴CD=    AB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/>
          </p:cNvSpPr>
          <p:nvPr/>
        </p:nvSpPr>
        <p:spPr bwMode="auto">
          <a:xfrm>
            <a:off x="304800" y="0"/>
            <a:ext cx="1371600" cy="1028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zh-CN" altLang="en-US" sz="3600">
                <a:ln w="9525">
                  <a:solidFill>
                    <a:srgbClr val="FF0000"/>
                  </a:solidFill>
                  <a:round/>
                </a:ln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动脑筋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5943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如图，在</a:t>
            </a:r>
            <a:r>
              <a:rPr lang="en-US" altLang="zh-CN" sz="2400" b="1" dirty="0" err="1"/>
              <a:t>Rt△ABC</a:t>
            </a:r>
            <a:r>
              <a:rPr lang="zh-CN" altLang="en-US" sz="2400" b="1" dirty="0"/>
              <a:t>中，∠</a:t>
            </a:r>
            <a:r>
              <a:rPr lang="en-US" altLang="zh-CN" sz="2400" b="1" dirty="0"/>
              <a:t>BCA=90°,</a:t>
            </a:r>
            <a:r>
              <a:rPr lang="zh-CN" altLang="en-US" sz="2400" b="1" dirty="0"/>
              <a:t>如果∠</a:t>
            </a:r>
            <a:r>
              <a:rPr lang="en-US" altLang="zh-CN" sz="2400" b="1" dirty="0"/>
              <a:t>A=30°,</a:t>
            </a:r>
            <a:r>
              <a:rPr lang="zh-CN" altLang="en-US" sz="2400" b="1" dirty="0"/>
              <a:t>那么</a:t>
            </a:r>
            <a:r>
              <a:rPr lang="en-US" altLang="zh-CN" sz="2400" b="1" dirty="0"/>
              <a:t>BC</a:t>
            </a:r>
            <a:r>
              <a:rPr lang="zh-CN" altLang="en-US" sz="2400" b="1" dirty="0"/>
              <a:t>与斜边</a:t>
            </a:r>
            <a:r>
              <a:rPr lang="en-US" altLang="zh-CN" sz="2400" b="1" dirty="0"/>
              <a:t>AB</a:t>
            </a:r>
            <a:r>
              <a:rPr lang="zh-CN" altLang="en-US" sz="2400" b="1" dirty="0"/>
              <a:t>有什么关系？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>
            <a:off x="5257800" y="34290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5257800" y="4724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5867400" y="3429000"/>
            <a:ext cx="24384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5791200" y="36576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5943600" y="35814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562600" y="2971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C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800600" y="48006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B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8458200" y="4495800"/>
            <a:ext cx="30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A</a:t>
            </a:r>
          </a:p>
        </p:txBody>
      </p:sp>
      <p:grpSp>
        <p:nvGrpSpPr>
          <p:cNvPr id="11276" name="Group 12"/>
          <p:cNvGrpSpPr/>
          <p:nvPr/>
        </p:nvGrpSpPr>
        <p:grpSpPr bwMode="auto">
          <a:xfrm>
            <a:off x="5867400" y="3429000"/>
            <a:ext cx="1066800" cy="1828800"/>
            <a:chOff x="0" y="0"/>
            <a:chExt cx="672" cy="1152"/>
          </a:xfrm>
        </p:grpSpPr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0" y="0"/>
              <a:ext cx="528" cy="81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384" y="86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/>
                <a:t>D</a:t>
              </a:r>
            </a:p>
          </p:txBody>
        </p:sp>
      </p:grpSp>
      <p:grpSp>
        <p:nvGrpSpPr>
          <p:cNvPr id="11279" name="Group 15"/>
          <p:cNvGrpSpPr/>
          <p:nvPr/>
        </p:nvGrpSpPr>
        <p:grpSpPr bwMode="auto">
          <a:xfrm>
            <a:off x="457200" y="2057400"/>
            <a:ext cx="8001000" cy="1079500"/>
            <a:chOff x="0" y="0"/>
            <a:chExt cx="5040" cy="680"/>
          </a:xfrm>
        </p:grpSpPr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0" y="0"/>
              <a:ext cx="50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/>
                <a:t>取线段</a:t>
              </a:r>
              <a:r>
                <a:rPr lang="en-US" altLang="zh-CN" sz="2400"/>
                <a:t>AB</a:t>
              </a:r>
              <a:r>
                <a:rPr lang="zh-CN" altLang="en-US" sz="2400"/>
                <a:t>的中点</a:t>
              </a:r>
              <a:r>
                <a:rPr lang="en-US" altLang="zh-CN" sz="2400"/>
                <a:t>D</a:t>
              </a:r>
              <a:r>
                <a:rPr lang="zh-CN" altLang="en-US" sz="2400"/>
                <a:t>，连结</a:t>
              </a:r>
              <a:r>
                <a:rPr lang="en-US" altLang="zh-CN" sz="2400"/>
                <a:t>CD</a:t>
              </a:r>
              <a:r>
                <a:rPr lang="zh-CN" altLang="en-US" sz="2400"/>
                <a:t>，即</a:t>
              </a:r>
              <a:r>
                <a:rPr lang="en-US" altLang="zh-CN" sz="2400"/>
                <a:t>CD</a:t>
              </a:r>
              <a:r>
                <a:rPr lang="zh-CN" altLang="en-US" sz="2400"/>
                <a:t>为</a:t>
              </a:r>
              <a:r>
                <a:rPr lang="en-US" altLang="zh-CN" sz="2400"/>
                <a:t>Rt△ABC</a:t>
              </a:r>
              <a:r>
                <a:rPr lang="zh-CN" altLang="en-US" sz="2400"/>
                <a:t>斜边</a:t>
              </a:r>
              <a:r>
                <a:rPr lang="en-US" altLang="zh-CN" sz="2400"/>
                <a:t>AB</a:t>
              </a:r>
              <a:r>
                <a:rPr lang="zh-CN" altLang="en-US" sz="2400"/>
                <a:t>上的中线，则有</a:t>
              </a:r>
              <a:r>
                <a:rPr lang="en-US" altLang="zh-CN" sz="2400"/>
                <a:t>CD=      AB=BD</a:t>
              </a:r>
            </a:p>
          </p:txBody>
        </p:sp>
        <p:graphicFrame>
          <p:nvGraphicFramePr>
            <p:cNvPr id="11281" name="Object 17"/>
            <p:cNvGraphicFramePr>
              <a:graphicFrameLocks noChangeAspect="1"/>
            </p:cNvGraphicFramePr>
            <p:nvPr/>
          </p:nvGraphicFramePr>
          <p:xfrm>
            <a:off x="1680" y="144"/>
            <a:ext cx="207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1" r:id="rId3" imgW="153035" imgH="394335" progId="Equation.DSMT4">
                    <p:embed/>
                  </p:oleObj>
                </mc:Choice>
                <mc:Fallback>
                  <p:oleObj r:id="rId3" imgW="153035" imgH="394335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144"/>
                          <a:ext cx="207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82" name="Group 18"/>
          <p:cNvGrpSpPr/>
          <p:nvPr/>
        </p:nvGrpSpPr>
        <p:grpSpPr bwMode="auto">
          <a:xfrm>
            <a:off x="304800" y="4800600"/>
            <a:ext cx="8153400" cy="1736725"/>
            <a:chOff x="0" y="0"/>
            <a:chExt cx="5136" cy="1094"/>
          </a:xfrm>
        </p:grpSpPr>
        <p:sp>
          <p:nvSpPr>
            <p:cNvPr id="11283" name="Text Box 19"/>
            <p:cNvSpPr txBox="1">
              <a:spLocks noChangeArrowheads="1"/>
            </p:cNvSpPr>
            <p:nvPr/>
          </p:nvSpPr>
          <p:spPr bwMode="auto">
            <a:xfrm>
              <a:off x="0" y="0"/>
              <a:ext cx="20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CC"/>
                  </a:solidFill>
                </a:rPr>
                <a:t>由此可得出结论：</a:t>
              </a:r>
            </a:p>
          </p:txBody>
        </p: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144" y="576"/>
              <a:ext cx="499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/>
                <a:t>在直角三角形中，如果有一个锐角等于</a:t>
              </a:r>
              <a:r>
                <a:rPr lang="en-US" altLang="zh-CN" sz="2400" b="1"/>
                <a:t>30°,</a:t>
              </a:r>
              <a:r>
                <a:rPr lang="zh-CN" altLang="en-US" sz="2400" b="1"/>
                <a:t>那么它所对的直角边等于斜边的一半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庆典PPT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庆典PPT模板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庆典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庆典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庆典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744</Words>
  <Application>Microsoft Office PowerPoint</Application>
  <PresentationFormat>全屏显示(4:3)</PresentationFormat>
  <Paragraphs>84</Paragraphs>
  <Slides>17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MS UI Gothic</vt:lpstr>
      <vt:lpstr>汉仪大黑简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公式</vt:lpstr>
      <vt:lpstr>Equation.3</vt:lpstr>
      <vt:lpstr>Equation.DSMT4</vt:lpstr>
      <vt:lpstr>直角三角形</vt:lpstr>
      <vt:lpstr>学习目标</vt:lpstr>
      <vt:lpstr>学习重点和难点</vt:lpstr>
      <vt:lpstr>PowerPoint 演示文稿</vt:lpstr>
      <vt:lpstr>PowerPoint 演示文稿</vt:lpstr>
      <vt:lpstr>147页 观察与思考</vt:lpstr>
      <vt:lpstr>做一做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2022-01-07T07:05:12Z</dcterms:created>
  <dcterms:modified xsi:type="dcterms:W3CDTF">2023-01-16T15:23:26Z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2052-11.1.0.11194</vt:lpwstr>
  </property>
  <property fmtid="{D5CDD505-2E9C-101B-9397-08002B2CF9AE}" pid="4" name="ICV">
    <vt:lpwstr>9EE3F779BC8E44D1A65207762388FDA3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