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3" r:id="rId4"/>
    <p:sldId id="282" r:id="rId5"/>
    <p:sldId id="274" r:id="rId6"/>
    <p:sldId id="260" r:id="rId7"/>
    <p:sldId id="261" r:id="rId8"/>
    <p:sldId id="279" r:id="rId9"/>
    <p:sldId id="284" r:id="rId10"/>
    <p:sldId id="275" r:id="rId11"/>
    <p:sldId id="263" r:id="rId12"/>
    <p:sldId id="266" r:id="rId13"/>
    <p:sldId id="285" r:id="rId14"/>
    <p:sldId id="286" r:id="rId15"/>
    <p:sldId id="277" r:id="rId16"/>
    <p:sldId id="271" r:id="rId17"/>
    <p:sldId id="278" r:id="rId18"/>
    <p:sldId id="265" r:id="rId19"/>
    <p:sldId id="280" r:id="rId20"/>
    <p:sldId id="267" r:id="rId21"/>
    <p:sldId id="269" r:id="rId22"/>
    <p:sldId id="272" r:id="rId23"/>
    <p:sldId id="273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00FF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818D89-4BE8-4381-8847-DD80F804548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9C0DEA-D3EE-4071-8745-A1413AEF44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C0DEA-D3EE-4071-8745-A1413AEF44A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FECA1E0-43A6-4348-B25D-9DDED763A502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右下角花按钮用于返回  两个概念</a:t>
            </a:r>
            <a:r>
              <a:rPr lang="en-US" altLang="zh-CN" smtClean="0"/>
              <a:t>12  </a:t>
            </a:r>
            <a:r>
              <a:rPr lang="zh-CN" altLang="en-US" smtClean="0"/>
              <a:t>页。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D643-3661-42B7-A2A0-E3471E6740F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CD2CE-8365-42F9-981E-C1828A711E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6FA0-9910-4F93-9347-79CB348D23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6951-88A0-4CFC-ADD7-06EC717678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C0F9-E547-4723-B66C-A35AA0F94B7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F4899-F7D3-4B9F-8895-4B926C2FD05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8293-DB42-40D4-8D46-8314C0F0F2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A11E-CF87-47D4-BE66-2A24B3F4A3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1EC4-13D5-4964-AAD7-4896CB508A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19CB-6B7F-4A84-8672-8D1CBEDAEF7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D451-5D47-407D-A51A-AA70553048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0DBD83-863B-40E6-A82A-D913A837C63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12104756tb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2E2FC"/>
              </a:clrFrom>
              <a:clrTo>
                <a:srgbClr val="E2E2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7" y="4005064"/>
            <a:ext cx="3581454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63588" y="1161350"/>
            <a:ext cx="7416824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9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大宋简" pitchFamily="49" charset="-122"/>
                <a:ea typeface="汉仪大宋简" pitchFamily="49" charset="-122"/>
              </a:rPr>
              <a:t>图案美</a:t>
            </a:r>
            <a:endParaRPr lang="en-US" altLang="zh-CN" sz="9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  <a:p>
            <a:pPr algn="ctr" eaLnBrk="1" hangingPunct="1"/>
            <a:endParaRPr lang="en-US" altLang="zh-CN" sz="4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/>
            <a:r>
              <a:rPr lang="zh-CN" altLang="en-US" sz="6600" dirty="0" smtClean="0">
                <a:solidFill>
                  <a:srgbClr val="CC0000"/>
                </a:solidFill>
                <a:latin typeface="华康海报体W12(P)" pitchFamily="82" charset="-122"/>
                <a:ea typeface="华康海报体W12(P)" pitchFamily="82" charset="-122"/>
              </a:rPr>
              <a:t>   轴</a:t>
            </a:r>
            <a:r>
              <a:rPr lang="zh-CN" altLang="en-US" sz="6600" dirty="0">
                <a:solidFill>
                  <a:srgbClr val="CC0000"/>
                </a:solidFill>
                <a:latin typeface="华康海报体W12(P)" pitchFamily="82" charset="-122"/>
                <a:ea typeface="华康海报体W12(P)" pitchFamily="82" charset="-122"/>
              </a:rPr>
              <a:t>对称图</a:t>
            </a:r>
            <a:r>
              <a:rPr lang="zh-CN" altLang="en-US" sz="6600" dirty="0" smtClean="0">
                <a:solidFill>
                  <a:srgbClr val="CC0000"/>
                </a:solidFill>
                <a:latin typeface="华康海报体W12(P)" pitchFamily="82" charset="-122"/>
                <a:ea typeface="华康海报体W12(P)" pitchFamily="82" charset="-122"/>
              </a:rPr>
              <a:t>形</a:t>
            </a:r>
            <a:endParaRPr lang="zh-CN" altLang="en-US" sz="6600" dirty="0">
              <a:solidFill>
                <a:srgbClr val="CC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pic>
        <p:nvPicPr>
          <p:cNvPr id="2053" name="Picture 17" descr="蝴蝶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0321" y="-38099"/>
            <a:ext cx="3556703" cy="24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46674" y="573325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1524000" y="1143000"/>
            <a:ext cx="1219200" cy="1219200"/>
          </a:xfrm>
          <a:prstGeom prst="ellipse">
            <a:avLst/>
          </a:prstGeom>
          <a:gradFill rotWithShape="1">
            <a:gsLst>
              <a:gs pos="0">
                <a:srgbClr val="75FF75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00" y="1295400"/>
            <a:ext cx="2286000" cy="1066800"/>
          </a:xfrm>
          <a:prstGeom prst="rect">
            <a:avLst/>
          </a:prstGeom>
          <a:gradFill rotWithShape="1">
            <a:gsLst>
              <a:gs pos="0">
                <a:srgbClr val="75FF75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371600" y="4191000"/>
            <a:ext cx="1447800" cy="1447800"/>
          </a:xfrm>
          <a:prstGeom prst="rect">
            <a:avLst/>
          </a:prstGeom>
          <a:gradFill rotWithShape="1">
            <a:gsLst>
              <a:gs pos="0">
                <a:srgbClr val="75FF75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429000" y="3505200"/>
            <a:ext cx="1447800" cy="109061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FF00">
                  <a:gamma/>
                  <a:tint val="54118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638800" y="3352800"/>
            <a:ext cx="1447800" cy="1905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75FF75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2119313" y="762000"/>
            <a:ext cx="14287" cy="2133600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1390650" y="1752600"/>
            <a:ext cx="1538288" cy="0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1347788" y="1295400"/>
            <a:ext cx="1471612" cy="990600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 flipV="1">
            <a:off x="1533525" y="1309688"/>
            <a:ext cx="1285875" cy="914400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4876800" y="828675"/>
            <a:ext cx="14288" cy="2133600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rot="16200000" flipH="1">
            <a:off x="4950619" y="299244"/>
            <a:ext cx="20637" cy="3101975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2057400" y="3838575"/>
            <a:ext cx="14288" cy="2133600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rot="16200000" flipH="1">
            <a:off x="2116932" y="3786981"/>
            <a:ext cx="14288" cy="2238375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rot="5400000" flipH="1" flipV="1">
            <a:off x="1207294" y="3960019"/>
            <a:ext cx="1838325" cy="1843087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rot="16200000" flipV="1">
            <a:off x="1145381" y="3960019"/>
            <a:ext cx="1838325" cy="1843088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4124325" y="3086100"/>
            <a:ext cx="14288" cy="2133600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6354763" y="3109913"/>
            <a:ext cx="17462" cy="2495550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85"/>
            <a:ext cx="9144000" cy="684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FF0000"/>
                </a:solidFill>
              </a:rPr>
              <a:t>  </a:t>
            </a:r>
            <a:r>
              <a:rPr lang="zh-CN" altLang="en-US" b="1" dirty="0" smtClean="0">
                <a:solidFill>
                  <a:srgbClr val="FF0000"/>
                </a:solidFill>
              </a:rPr>
              <a:t>折一折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8525" y="2719388"/>
            <a:ext cx="6769100" cy="3589337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000099"/>
                </a:solidFill>
              </a:rPr>
              <a:t>长方形一共有</a:t>
            </a:r>
            <a:r>
              <a:rPr lang="en-US" altLang="zh-CN" dirty="0" smtClean="0">
                <a:solidFill>
                  <a:srgbClr val="000099"/>
                </a:solidFill>
              </a:rPr>
              <a:t>(    )</a:t>
            </a:r>
            <a:r>
              <a:rPr lang="zh-CN" altLang="en-US" dirty="0" smtClean="0">
                <a:solidFill>
                  <a:srgbClr val="000099"/>
                </a:solidFill>
              </a:rPr>
              <a:t>条对称轴。</a:t>
            </a:r>
          </a:p>
          <a:p>
            <a:pPr eaLnBrk="1" hangingPunct="1"/>
            <a:r>
              <a:rPr lang="zh-CN" altLang="en-US" dirty="0" smtClean="0">
                <a:solidFill>
                  <a:srgbClr val="000099"/>
                </a:solidFill>
              </a:rPr>
              <a:t>正方形一共有</a:t>
            </a:r>
            <a:r>
              <a:rPr lang="en-US" altLang="zh-CN" dirty="0" smtClean="0">
                <a:solidFill>
                  <a:srgbClr val="000099"/>
                </a:solidFill>
              </a:rPr>
              <a:t>(    )</a:t>
            </a:r>
            <a:r>
              <a:rPr lang="zh-CN" altLang="en-US" dirty="0" smtClean="0">
                <a:solidFill>
                  <a:srgbClr val="000099"/>
                </a:solidFill>
              </a:rPr>
              <a:t>条对称轴。</a:t>
            </a:r>
          </a:p>
          <a:p>
            <a:pPr eaLnBrk="1" hangingPunct="1"/>
            <a:r>
              <a:rPr lang="zh-CN" altLang="en-US" dirty="0" smtClean="0">
                <a:solidFill>
                  <a:srgbClr val="000099"/>
                </a:solidFill>
              </a:rPr>
              <a:t>等腰三角形一共有</a:t>
            </a:r>
            <a:r>
              <a:rPr lang="en-US" altLang="zh-CN" dirty="0" smtClean="0">
                <a:solidFill>
                  <a:srgbClr val="000099"/>
                </a:solidFill>
              </a:rPr>
              <a:t>(    )</a:t>
            </a:r>
            <a:r>
              <a:rPr lang="zh-CN" altLang="en-US" dirty="0" smtClean="0">
                <a:solidFill>
                  <a:srgbClr val="000099"/>
                </a:solidFill>
              </a:rPr>
              <a:t>条对称轴。</a:t>
            </a:r>
          </a:p>
          <a:p>
            <a:pPr eaLnBrk="1" hangingPunct="1"/>
            <a:r>
              <a:rPr lang="zh-CN" altLang="en-US" dirty="0" smtClean="0">
                <a:solidFill>
                  <a:srgbClr val="000099"/>
                </a:solidFill>
              </a:rPr>
              <a:t>等边三角形一共有</a:t>
            </a:r>
            <a:r>
              <a:rPr lang="en-US" altLang="zh-CN" dirty="0" smtClean="0">
                <a:solidFill>
                  <a:srgbClr val="000099"/>
                </a:solidFill>
              </a:rPr>
              <a:t>(    )</a:t>
            </a:r>
            <a:r>
              <a:rPr lang="zh-CN" altLang="en-US" dirty="0" smtClean="0">
                <a:solidFill>
                  <a:srgbClr val="000099"/>
                </a:solidFill>
              </a:rPr>
              <a:t>条对称轴。</a:t>
            </a:r>
          </a:p>
          <a:p>
            <a:pPr eaLnBrk="1" hangingPunct="1"/>
            <a:r>
              <a:rPr lang="zh-CN" altLang="en-US" dirty="0" smtClean="0">
                <a:solidFill>
                  <a:srgbClr val="000099"/>
                </a:solidFill>
              </a:rPr>
              <a:t>等腰梯形一共有</a:t>
            </a:r>
            <a:r>
              <a:rPr lang="en-US" altLang="zh-CN" dirty="0" smtClean="0">
                <a:solidFill>
                  <a:srgbClr val="000099"/>
                </a:solidFill>
              </a:rPr>
              <a:t>(   )</a:t>
            </a:r>
            <a:r>
              <a:rPr lang="zh-CN" altLang="en-US" dirty="0" smtClean="0">
                <a:solidFill>
                  <a:srgbClr val="000099"/>
                </a:solidFill>
              </a:rPr>
              <a:t>条对称轴。</a:t>
            </a:r>
          </a:p>
          <a:p>
            <a:pPr eaLnBrk="1" hangingPunct="1"/>
            <a:r>
              <a:rPr lang="zh-CN" altLang="en-US" dirty="0" smtClean="0">
                <a:solidFill>
                  <a:srgbClr val="000099"/>
                </a:solidFill>
              </a:rPr>
              <a:t>圆一共有</a:t>
            </a:r>
            <a:r>
              <a:rPr lang="en-US" altLang="zh-CN" dirty="0" smtClean="0">
                <a:solidFill>
                  <a:srgbClr val="000099"/>
                </a:solidFill>
              </a:rPr>
              <a:t>(      )</a:t>
            </a:r>
            <a:r>
              <a:rPr lang="zh-CN" altLang="en-US" dirty="0" smtClean="0">
                <a:solidFill>
                  <a:srgbClr val="000099"/>
                </a:solidFill>
              </a:rPr>
              <a:t>条对称轴。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24300" y="27797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24300" y="34274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16463" y="3979863"/>
            <a:ext cx="30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16463" y="4579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297363" y="51530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987675" y="5732463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无数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79388" y="908050"/>
            <a:ext cx="871378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/>
              <a:t>       </a:t>
            </a:r>
            <a:r>
              <a:rPr lang="zh-CN" altLang="en-US" sz="3200" b="1" dirty="0"/>
              <a:t>拿出我们准备的学具折一折，看我们常见的图形哪些是轴对称图形？各有几条对称轴？不是轴对称图形的说明原因。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8" grpId="0"/>
      <p:bldP spid="11269" grpId="0"/>
      <p:bldP spid="11270" grpId="0"/>
      <p:bldP spid="11271" grpId="0"/>
      <p:bldP spid="11272" grpId="0"/>
      <p:bldP spid="112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85"/>
            <a:ext cx="9144000" cy="684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23850" y="115888"/>
            <a:ext cx="82089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平行四边形是轴对称图形吗？折折试试。</a:t>
            </a:r>
          </a:p>
        </p:txBody>
      </p:sp>
      <p:grpSp>
        <p:nvGrpSpPr>
          <p:cNvPr id="14340" name="Group 15"/>
          <p:cNvGrpSpPr/>
          <p:nvPr/>
        </p:nvGrpSpPr>
        <p:grpSpPr bwMode="auto">
          <a:xfrm>
            <a:off x="814388" y="1195388"/>
            <a:ext cx="1368425" cy="1152525"/>
            <a:chOff x="513" y="1026"/>
            <a:chExt cx="862" cy="726"/>
          </a:xfrm>
        </p:grpSpPr>
        <p:sp>
          <p:nvSpPr>
            <p:cNvPr id="2" name="Freeform 8"/>
            <p:cNvSpPr/>
            <p:nvPr/>
          </p:nvSpPr>
          <p:spPr bwMode="auto">
            <a:xfrm>
              <a:off x="513" y="1026"/>
              <a:ext cx="859" cy="726"/>
            </a:xfrm>
            <a:custGeom>
              <a:avLst/>
              <a:gdLst>
                <a:gd name="T0" fmla="*/ 0 w 861"/>
                <a:gd name="T1" fmla="*/ 726 h 726"/>
                <a:gd name="T2" fmla="*/ 361 w 861"/>
                <a:gd name="T3" fmla="*/ 0 h 726"/>
                <a:gd name="T4" fmla="*/ 859 w 861"/>
                <a:gd name="T5" fmla="*/ 0 h 726"/>
                <a:gd name="T6" fmla="*/ 859 w 861"/>
                <a:gd name="T7" fmla="*/ 726 h 726"/>
                <a:gd name="T8" fmla="*/ 0 w 861"/>
                <a:gd name="T9" fmla="*/ 726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1"/>
                <a:gd name="T16" fmla="*/ 0 h 726"/>
                <a:gd name="T17" fmla="*/ 861 w 861"/>
                <a:gd name="T18" fmla="*/ 726 h 7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1" h="726">
                  <a:moveTo>
                    <a:pt x="0" y="726"/>
                  </a:moveTo>
                  <a:lnTo>
                    <a:pt x="362" y="0"/>
                  </a:lnTo>
                  <a:lnTo>
                    <a:pt x="861" y="0"/>
                  </a:lnTo>
                  <a:lnTo>
                    <a:pt x="861" y="726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00FF0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1"/>
            <p:cNvSpPr/>
            <p:nvPr/>
          </p:nvSpPr>
          <p:spPr bwMode="auto">
            <a:xfrm>
              <a:off x="513" y="1026"/>
              <a:ext cx="862" cy="726"/>
            </a:xfrm>
            <a:custGeom>
              <a:avLst/>
              <a:gdLst>
                <a:gd name="T0" fmla="*/ 862 w 862"/>
                <a:gd name="T1" fmla="*/ 0 h 726"/>
                <a:gd name="T2" fmla="*/ 363 w 862"/>
                <a:gd name="T3" fmla="*/ 0 h 726"/>
                <a:gd name="T4" fmla="*/ 0 w 862"/>
                <a:gd name="T5" fmla="*/ 726 h 726"/>
                <a:gd name="T6" fmla="*/ 862 w 862"/>
                <a:gd name="T7" fmla="*/ 726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2"/>
                <a:gd name="T13" fmla="*/ 0 h 726"/>
                <a:gd name="T14" fmla="*/ 862 w 862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2" h="726">
                  <a:moveTo>
                    <a:pt x="862" y="0"/>
                  </a:moveTo>
                  <a:lnTo>
                    <a:pt x="363" y="0"/>
                  </a:lnTo>
                  <a:lnTo>
                    <a:pt x="0" y="726"/>
                  </a:lnTo>
                  <a:lnTo>
                    <a:pt x="862" y="72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2149475" y="1193800"/>
            <a:ext cx="1384300" cy="1154113"/>
            <a:chOff x="1362" y="1025"/>
            <a:chExt cx="872" cy="727"/>
          </a:xfrm>
        </p:grpSpPr>
        <p:sp>
          <p:nvSpPr>
            <p:cNvPr id="14371" name="Freeform 9"/>
            <p:cNvSpPr/>
            <p:nvPr/>
          </p:nvSpPr>
          <p:spPr bwMode="auto">
            <a:xfrm rot="10800000">
              <a:off x="1375" y="1025"/>
              <a:ext cx="859" cy="726"/>
            </a:xfrm>
            <a:custGeom>
              <a:avLst/>
              <a:gdLst>
                <a:gd name="T0" fmla="*/ 0 w 861"/>
                <a:gd name="T1" fmla="*/ 726 h 726"/>
                <a:gd name="T2" fmla="*/ 361 w 861"/>
                <a:gd name="T3" fmla="*/ 0 h 726"/>
                <a:gd name="T4" fmla="*/ 859 w 861"/>
                <a:gd name="T5" fmla="*/ 0 h 726"/>
                <a:gd name="T6" fmla="*/ 859 w 861"/>
                <a:gd name="T7" fmla="*/ 726 h 726"/>
                <a:gd name="T8" fmla="*/ 0 w 861"/>
                <a:gd name="T9" fmla="*/ 726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1"/>
                <a:gd name="T16" fmla="*/ 0 h 726"/>
                <a:gd name="T17" fmla="*/ 861 w 861"/>
                <a:gd name="T18" fmla="*/ 726 h 7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1" h="726">
                  <a:moveTo>
                    <a:pt x="0" y="726"/>
                  </a:moveTo>
                  <a:lnTo>
                    <a:pt x="362" y="0"/>
                  </a:lnTo>
                  <a:lnTo>
                    <a:pt x="861" y="0"/>
                  </a:lnTo>
                  <a:lnTo>
                    <a:pt x="861" y="726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00FF0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2"/>
            <p:cNvSpPr/>
            <p:nvPr/>
          </p:nvSpPr>
          <p:spPr bwMode="auto">
            <a:xfrm rot="10800000">
              <a:off x="1362" y="1026"/>
              <a:ext cx="862" cy="726"/>
            </a:xfrm>
            <a:custGeom>
              <a:avLst/>
              <a:gdLst>
                <a:gd name="T0" fmla="*/ 862 w 862"/>
                <a:gd name="T1" fmla="*/ 0 h 726"/>
                <a:gd name="T2" fmla="*/ 363 w 862"/>
                <a:gd name="T3" fmla="*/ 0 h 726"/>
                <a:gd name="T4" fmla="*/ 0 w 862"/>
                <a:gd name="T5" fmla="*/ 726 h 726"/>
                <a:gd name="T6" fmla="*/ 862 w 862"/>
                <a:gd name="T7" fmla="*/ 726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2"/>
                <a:gd name="T13" fmla="*/ 0 h 726"/>
                <a:gd name="T14" fmla="*/ 862 w 862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2" h="726">
                  <a:moveTo>
                    <a:pt x="862" y="0"/>
                  </a:moveTo>
                  <a:lnTo>
                    <a:pt x="363" y="0"/>
                  </a:lnTo>
                  <a:lnTo>
                    <a:pt x="0" y="726"/>
                  </a:lnTo>
                  <a:lnTo>
                    <a:pt x="862" y="72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162175" y="692150"/>
            <a:ext cx="0" cy="20875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16"/>
          <p:cNvGrpSpPr/>
          <p:nvPr/>
        </p:nvGrpSpPr>
        <p:grpSpPr bwMode="auto">
          <a:xfrm flipH="1">
            <a:off x="811213" y="1195388"/>
            <a:ext cx="1384300" cy="1154112"/>
            <a:chOff x="1362" y="1025"/>
            <a:chExt cx="872" cy="727"/>
          </a:xfrm>
        </p:grpSpPr>
        <p:sp>
          <p:nvSpPr>
            <p:cNvPr id="14369" name="Freeform 17"/>
            <p:cNvSpPr/>
            <p:nvPr/>
          </p:nvSpPr>
          <p:spPr bwMode="auto">
            <a:xfrm rot="10800000">
              <a:off x="1375" y="1025"/>
              <a:ext cx="859" cy="726"/>
            </a:xfrm>
            <a:custGeom>
              <a:avLst/>
              <a:gdLst>
                <a:gd name="T0" fmla="*/ 0 w 861"/>
                <a:gd name="T1" fmla="*/ 726 h 726"/>
                <a:gd name="T2" fmla="*/ 361 w 861"/>
                <a:gd name="T3" fmla="*/ 0 h 726"/>
                <a:gd name="T4" fmla="*/ 859 w 861"/>
                <a:gd name="T5" fmla="*/ 0 h 726"/>
                <a:gd name="T6" fmla="*/ 859 w 861"/>
                <a:gd name="T7" fmla="*/ 726 h 726"/>
                <a:gd name="T8" fmla="*/ 0 w 861"/>
                <a:gd name="T9" fmla="*/ 726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1"/>
                <a:gd name="T16" fmla="*/ 0 h 726"/>
                <a:gd name="T17" fmla="*/ 861 w 861"/>
                <a:gd name="T18" fmla="*/ 726 h 7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1" h="726">
                  <a:moveTo>
                    <a:pt x="0" y="726"/>
                  </a:moveTo>
                  <a:lnTo>
                    <a:pt x="362" y="0"/>
                  </a:lnTo>
                  <a:lnTo>
                    <a:pt x="861" y="0"/>
                  </a:lnTo>
                  <a:lnTo>
                    <a:pt x="861" y="726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00FF0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Freeform 18"/>
            <p:cNvSpPr/>
            <p:nvPr/>
          </p:nvSpPr>
          <p:spPr bwMode="auto">
            <a:xfrm rot="10800000">
              <a:off x="1362" y="1026"/>
              <a:ext cx="862" cy="726"/>
            </a:xfrm>
            <a:custGeom>
              <a:avLst/>
              <a:gdLst>
                <a:gd name="T0" fmla="*/ 862 w 862"/>
                <a:gd name="T1" fmla="*/ 0 h 726"/>
                <a:gd name="T2" fmla="*/ 363 w 862"/>
                <a:gd name="T3" fmla="*/ 0 h 726"/>
                <a:gd name="T4" fmla="*/ 0 w 862"/>
                <a:gd name="T5" fmla="*/ 726 h 726"/>
                <a:gd name="T6" fmla="*/ 862 w 862"/>
                <a:gd name="T7" fmla="*/ 726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2"/>
                <a:gd name="T13" fmla="*/ 0 h 726"/>
                <a:gd name="T14" fmla="*/ 862 w 862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2" h="726">
                  <a:moveTo>
                    <a:pt x="862" y="0"/>
                  </a:moveTo>
                  <a:lnTo>
                    <a:pt x="363" y="0"/>
                  </a:lnTo>
                  <a:lnTo>
                    <a:pt x="0" y="726"/>
                  </a:lnTo>
                  <a:lnTo>
                    <a:pt x="862" y="72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7" name="Line 21"/>
          <p:cNvSpPr>
            <a:spLocks noChangeShapeType="1"/>
          </p:cNvSpPr>
          <p:nvPr/>
        </p:nvSpPr>
        <p:spPr bwMode="auto">
          <a:xfrm rot="20623245" flipH="1">
            <a:off x="5437188" y="906463"/>
            <a:ext cx="647700" cy="19446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45" name="Group 25"/>
          <p:cNvGrpSpPr/>
          <p:nvPr/>
        </p:nvGrpSpPr>
        <p:grpSpPr bwMode="auto">
          <a:xfrm rot="-977940">
            <a:off x="4513263" y="1530350"/>
            <a:ext cx="1443037" cy="1152525"/>
            <a:chOff x="2835" y="1026"/>
            <a:chExt cx="909" cy="726"/>
          </a:xfrm>
        </p:grpSpPr>
        <p:sp>
          <p:nvSpPr>
            <p:cNvPr id="14367" name="AutoShape 19"/>
            <p:cNvSpPr>
              <a:spLocks noChangeArrowheads="1"/>
            </p:cNvSpPr>
            <p:nvPr/>
          </p:nvSpPr>
          <p:spPr bwMode="auto">
            <a:xfrm>
              <a:off x="2837" y="1026"/>
              <a:ext cx="907" cy="726"/>
            </a:xfrm>
            <a:prstGeom prst="parallelogram">
              <a:avLst>
                <a:gd name="adj" fmla="val 31233"/>
              </a:avLst>
            </a:prstGeom>
            <a:solidFill>
              <a:srgbClr val="00FF00">
                <a:alpha val="5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8" name="Freeform 22"/>
            <p:cNvSpPr/>
            <p:nvPr/>
          </p:nvSpPr>
          <p:spPr bwMode="auto">
            <a:xfrm>
              <a:off x="2835" y="1026"/>
              <a:ext cx="907" cy="726"/>
            </a:xfrm>
            <a:custGeom>
              <a:avLst/>
              <a:gdLst>
                <a:gd name="T0" fmla="*/ 907 w 907"/>
                <a:gd name="T1" fmla="*/ 0 h 726"/>
                <a:gd name="T2" fmla="*/ 226 w 907"/>
                <a:gd name="T3" fmla="*/ 0 h 726"/>
                <a:gd name="T4" fmla="*/ 0 w 907"/>
                <a:gd name="T5" fmla="*/ 726 h 726"/>
                <a:gd name="T6" fmla="*/ 680 w 907"/>
                <a:gd name="T7" fmla="*/ 726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7"/>
                <a:gd name="T13" fmla="*/ 0 h 726"/>
                <a:gd name="T14" fmla="*/ 907 w 907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7" h="726">
                  <a:moveTo>
                    <a:pt x="907" y="0"/>
                  </a:moveTo>
                  <a:lnTo>
                    <a:pt x="226" y="0"/>
                  </a:lnTo>
                  <a:lnTo>
                    <a:pt x="0" y="726"/>
                  </a:lnTo>
                  <a:lnTo>
                    <a:pt x="680" y="72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24"/>
          <p:cNvGrpSpPr/>
          <p:nvPr/>
        </p:nvGrpSpPr>
        <p:grpSpPr bwMode="auto">
          <a:xfrm rot="-979085">
            <a:off x="5541963" y="1228725"/>
            <a:ext cx="1439862" cy="1152525"/>
            <a:chOff x="3515" y="1026"/>
            <a:chExt cx="907" cy="726"/>
          </a:xfrm>
        </p:grpSpPr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3515" y="1026"/>
              <a:ext cx="907" cy="726"/>
            </a:xfrm>
            <a:prstGeom prst="parallelogram">
              <a:avLst>
                <a:gd name="adj" fmla="val 31233"/>
              </a:avLst>
            </a:prstGeom>
            <a:solidFill>
              <a:srgbClr val="00FF00">
                <a:alpha val="5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Freeform 23"/>
            <p:cNvSpPr/>
            <p:nvPr/>
          </p:nvSpPr>
          <p:spPr bwMode="auto">
            <a:xfrm rot="10800000">
              <a:off x="3515" y="1026"/>
              <a:ext cx="907" cy="726"/>
            </a:xfrm>
            <a:custGeom>
              <a:avLst/>
              <a:gdLst>
                <a:gd name="T0" fmla="*/ 907 w 907"/>
                <a:gd name="T1" fmla="*/ 0 h 726"/>
                <a:gd name="T2" fmla="*/ 226 w 907"/>
                <a:gd name="T3" fmla="*/ 0 h 726"/>
                <a:gd name="T4" fmla="*/ 0 w 907"/>
                <a:gd name="T5" fmla="*/ 726 h 726"/>
                <a:gd name="T6" fmla="*/ 680 w 907"/>
                <a:gd name="T7" fmla="*/ 726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7"/>
                <a:gd name="T13" fmla="*/ 0 h 726"/>
                <a:gd name="T14" fmla="*/ 907 w 907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7" h="726">
                  <a:moveTo>
                    <a:pt x="907" y="0"/>
                  </a:moveTo>
                  <a:lnTo>
                    <a:pt x="226" y="0"/>
                  </a:lnTo>
                  <a:lnTo>
                    <a:pt x="0" y="726"/>
                  </a:lnTo>
                  <a:lnTo>
                    <a:pt x="680" y="72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26"/>
          <p:cNvGrpSpPr/>
          <p:nvPr/>
        </p:nvGrpSpPr>
        <p:grpSpPr bwMode="auto">
          <a:xfrm rot="1140000" flipH="1">
            <a:off x="4513263" y="1220788"/>
            <a:ext cx="1439862" cy="1152525"/>
            <a:chOff x="3515" y="1026"/>
            <a:chExt cx="907" cy="726"/>
          </a:xfrm>
        </p:grpSpPr>
        <p:sp>
          <p:nvSpPr>
            <p:cNvPr id="14363" name="AutoShape 27"/>
            <p:cNvSpPr>
              <a:spLocks noChangeArrowheads="1"/>
            </p:cNvSpPr>
            <p:nvPr/>
          </p:nvSpPr>
          <p:spPr bwMode="auto">
            <a:xfrm>
              <a:off x="3515" y="1026"/>
              <a:ext cx="907" cy="726"/>
            </a:xfrm>
            <a:prstGeom prst="parallelogram">
              <a:avLst>
                <a:gd name="adj" fmla="val 31233"/>
              </a:avLst>
            </a:prstGeom>
            <a:solidFill>
              <a:srgbClr val="00FF00">
                <a:alpha val="5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4" name="Freeform 28"/>
            <p:cNvSpPr/>
            <p:nvPr/>
          </p:nvSpPr>
          <p:spPr bwMode="auto">
            <a:xfrm rot="10800000">
              <a:off x="3515" y="1026"/>
              <a:ext cx="907" cy="726"/>
            </a:xfrm>
            <a:custGeom>
              <a:avLst/>
              <a:gdLst>
                <a:gd name="T0" fmla="*/ 907 w 907"/>
                <a:gd name="T1" fmla="*/ 0 h 726"/>
                <a:gd name="T2" fmla="*/ 226 w 907"/>
                <a:gd name="T3" fmla="*/ 0 h 726"/>
                <a:gd name="T4" fmla="*/ 0 w 907"/>
                <a:gd name="T5" fmla="*/ 726 h 726"/>
                <a:gd name="T6" fmla="*/ 680 w 907"/>
                <a:gd name="T7" fmla="*/ 726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7"/>
                <a:gd name="T13" fmla="*/ 0 h 726"/>
                <a:gd name="T14" fmla="*/ 907 w 907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7" h="726">
                  <a:moveTo>
                    <a:pt x="907" y="0"/>
                  </a:moveTo>
                  <a:lnTo>
                    <a:pt x="226" y="0"/>
                  </a:lnTo>
                  <a:lnTo>
                    <a:pt x="0" y="726"/>
                  </a:lnTo>
                  <a:lnTo>
                    <a:pt x="680" y="72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323850" y="2997200"/>
            <a:ext cx="6697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</a:rPr>
              <a:t>平行四边形不是轴对称图形。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323850" y="3573463"/>
            <a:ext cx="8353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</a:rPr>
              <a:t>正</a:t>
            </a:r>
            <a:r>
              <a:rPr lang="zh-CN" altLang="en-US" sz="3200" b="1"/>
              <a:t>五边形和</a:t>
            </a:r>
            <a:r>
              <a:rPr lang="zh-CN" altLang="en-US" sz="3200" b="1">
                <a:solidFill>
                  <a:srgbClr val="CC0000"/>
                </a:solidFill>
              </a:rPr>
              <a:t>正</a:t>
            </a:r>
            <a:r>
              <a:rPr lang="zh-CN" altLang="en-US" sz="3200" b="1"/>
              <a:t>六边形是轴对称图形吗、如果是，各有几条对称轴？</a:t>
            </a:r>
          </a:p>
        </p:txBody>
      </p:sp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1401763" y="4868863"/>
            <a:ext cx="1441450" cy="1370012"/>
          </a:xfrm>
          <a:prstGeom prst="pentagon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3" name="AutoShape 37"/>
          <p:cNvSpPr>
            <a:spLocks noChangeArrowheads="1"/>
          </p:cNvSpPr>
          <p:nvPr/>
        </p:nvSpPr>
        <p:spPr bwMode="auto">
          <a:xfrm>
            <a:off x="4284663" y="4941888"/>
            <a:ext cx="1511300" cy="1306512"/>
          </a:xfrm>
          <a:prstGeom prst="hexagon">
            <a:avLst>
              <a:gd name="adj" fmla="val 28919"/>
              <a:gd name="vf" fmla="val 115470"/>
            </a:avLst>
          </a:prstGeom>
          <a:solidFill>
            <a:srgbClr val="00FF00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2124075" y="4581525"/>
            <a:ext cx="0" cy="18716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 rot="60000">
            <a:off x="1187450" y="5348288"/>
            <a:ext cx="1871663" cy="576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 flipV="1">
            <a:off x="1560513" y="4881563"/>
            <a:ext cx="1152525" cy="15128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 flipH="1" flipV="1">
            <a:off x="1620838" y="4940300"/>
            <a:ext cx="1079500" cy="15128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 flipH="1">
            <a:off x="1141413" y="5313363"/>
            <a:ext cx="1943100" cy="6477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4525963" y="4724400"/>
            <a:ext cx="1008062" cy="172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4067175" y="5602288"/>
            <a:ext cx="20177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 flipH="1">
            <a:off x="4525963" y="4759325"/>
            <a:ext cx="1008062" cy="172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5041900" y="4581525"/>
            <a:ext cx="0" cy="19446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>
            <a:off x="4211638" y="5119688"/>
            <a:ext cx="1728787" cy="10080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 flipV="1">
            <a:off x="4186238" y="5089525"/>
            <a:ext cx="1800225" cy="10080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7" grpId="0" animBg="1"/>
      <p:bldP spid="14365" grpId="0"/>
      <p:bldP spid="14366" grpId="0"/>
      <p:bldP spid="14372" grpId="0" animBg="1"/>
      <p:bldP spid="14373" grpId="0" animBg="1"/>
      <p:bldP spid="14374" grpId="0" animBg="1"/>
      <p:bldP spid="14375" grpId="0" animBg="1"/>
      <p:bldP spid="14376" grpId="0" animBg="1"/>
      <p:bldP spid="14377" grpId="0" animBg="1"/>
      <p:bldP spid="14378" grpId="0" animBg="1"/>
      <p:bldP spid="14379" grpId="0" animBg="1"/>
      <p:bldP spid="14380" grpId="0" animBg="1"/>
      <p:bldP spid="14381" grpId="0" animBg="1"/>
      <p:bldP spid="14382" grpId="0" animBg="1"/>
      <p:bldP spid="14383" grpId="0" animBg="1"/>
      <p:bldP spid="143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39750" y="1700213"/>
            <a:ext cx="8153400" cy="4572000"/>
            <a:chOff x="336" y="1056"/>
            <a:chExt cx="5088" cy="2880"/>
          </a:xfrm>
        </p:grpSpPr>
        <p:grpSp>
          <p:nvGrpSpPr>
            <p:cNvPr id="15386" name="Group 3"/>
            <p:cNvGrpSpPr/>
            <p:nvPr/>
          </p:nvGrpSpPr>
          <p:grpSpPr bwMode="auto">
            <a:xfrm>
              <a:off x="336" y="1728"/>
              <a:ext cx="5088" cy="2208"/>
              <a:chOff x="288" y="1728"/>
              <a:chExt cx="5088" cy="2208"/>
            </a:xfrm>
          </p:grpSpPr>
          <p:grpSp>
            <p:nvGrpSpPr>
              <p:cNvPr id="15391" name="Group 4"/>
              <p:cNvGrpSpPr/>
              <p:nvPr/>
            </p:nvGrpSpPr>
            <p:grpSpPr bwMode="auto">
              <a:xfrm>
                <a:off x="384" y="1728"/>
                <a:ext cx="4656" cy="1243"/>
                <a:chOff x="384" y="1728"/>
                <a:chExt cx="4656" cy="1243"/>
              </a:xfrm>
            </p:grpSpPr>
            <p:pic>
              <p:nvPicPr>
                <p:cNvPr id="15395" name="Picture 5" descr="直角梯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200" y="1728"/>
                  <a:ext cx="2160" cy="1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96" name="AutoShape 6"/>
                <p:cNvSpPr>
                  <a:spLocks noChangeArrowheads="1"/>
                </p:cNvSpPr>
                <p:nvPr/>
              </p:nvSpPr>
              <p:spPr bwMode="auto">
                <a:xfrm>
                  <a:off x="3744" y="2160"/>
                  <a:ext cx="1296" cy="680"/>
                </a:xfrm>
                <a:custGeom>
                  <a:avLst/>
                  <a:gdLst>
                    <a:gd name="T0" fmla="*/ 1134 w 21600"/>
                    <a:gd name="T1" fmla="*/ 340 h 21600"/>
                    <a:gd name="T2" fmla="*/ 648 w 21600"/>
                    <a:gd name="T3" fmla="*/ 680 h 21600"/>
                    <a:gd name="T4" fmla="*/ 162 w 21600"/>
                    <a:gd name="T5" fmla="*/ 340 h 21600"/>
                    <a:gd name="T6" fmla="*/ 64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11 h 21600"/>
                    <a:gd name="T14" fmla="*/ 17100 w 21600"/>
                    <a:gd name="T15" fmla="*/ 1708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1750">
                  <a:solidFill>
                    <a:srgbClr val="000000"/>
                  </a:solidFill>
                  <a:miter lim="800000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97" name="Oval 7"/>
                <p:cNvSpPr>
                  <a:spLocks noChangeArrowheads="1"/>
                </p:cNvSpPr>
                <p:nvPr/>
              </p:nvSpPr>
              <p:spPr bwMode="auto">
                <a:xfrm>
                  <a:off x="384" y="2064"/>
                  <a:ext cx="907" cy="907"/>
                </a:xfrm>
                <a:prstGeom prst="ellipse">
                  <a:avLst/>
                </a:prstGeom>
                <a:solidFill>
                  <a:srgbClr val="FFFF00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pic>
            <p:nvPicPr>
              <p:cNvPr id="15392" name="Picture 8" descr="任意三角形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40" y="3120"/>
                <a:ext cx="1536" cy="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93" name="AutoShape 9"/>
              <p:cNvSpPr>
                <a:spLocks noChangeArrowheads="1"/>
              </p:cNvSpPr>
              <p:nvPr/>
            </p:nvSpPr>
            <p:spPr bwMode="auto">
              <a:xfrm>
                <a:off x="288" y="3312"/>
                <a:ext cx="1728" cy="624"/>
              </a:xfrm>
              <a:prstGeom prst="triangle">
                <a:avLst>
                  <a:gd name="adj" fmla="val 50000"/>
                </a:avLst>
              </a:prstGeom>
              <a:solidFill>
                <a:srgbClr val="FF9933"/>
              </a:solidFill>
              <a:ln w="38100">
                <a:solidFill>
                  <a:srgbClr val="00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94" name="AutoShape 10"/>
              <p:cNvSpPr>
                <a:spLocks noChangeArrowheads="1"/>
              </p:cNvSpPr>
              <p:nvPr/>
            </p:nvSpPr>
            <p:spPr bwMode="auto">
              <a:xfrm>
                <a:off x="2352" y="3120"/>
                <a:ext cx="1020" cy="793"/>
              </a:xfrm>
              <a:prstGeom prst="triangle">
                <a:avLst>
                  <a:gd name="adj" fmla="val 50000"/>
                </a:avLst>
              </a:prstGeom>
              <a:solidFill>
                <a:srgbClr val="FF9933"/>
              </a:solidFill>
              <a:ln w="41275">
                <a:solidFill>
                  <a:srgbClr val="00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387" name="Group 11"/>
            <p:cNvGrpSpPr/>
            <p:nvPr/>
          </p:nvGrpSpPr>
          <p:grpSpPr bwMode="auto">
            <a:xfrm>
              <a:off x="384" y="1056"/>
              <a:ext cx="4704" cy="776"/>
              <a:chOff x="432" y="1056"/>
              <a:chExt cx="4704" cy="776"/>
            </a:xfrm>
          </p:grpSpPr>
          <p:sp>
            <p:nvSpPr>
              <p:cNvPr id="15388" name="Rectangle 12"/>
              <p:cNvSpPr>
                <a:spLocks noChangeArrowheads="1"/>
              </p:cNvSpPr>
              <p:nvPr/>
            </p:nvSpPr>
            <p:spPr bwMode="auto">
              <a:xfrm>
                <a:off x="432" y="1152"/>
                <a:ext cx="1360" cy="680"/>
              </a:xfrm>
              <a:prstGeom prst="rect">
                <a:avLst/>
              </a:prstGeom>
              <a:solidFill>
                <a:srgbClr val="00FF00"/>
              </a:solidFill>
              <a:ln w="31750">
                <a:solidFill>
                  <a:srgbClr val="000000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89" name="AutoShape 13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392" cy="680"/>
              </a:xfrm>
              <a:prstGeom prst="parallelogram">
                <a:avLst>
                  <a:gd name="adj" fmla="val 51176"/>
                </a:avLst>
              </a:prstGeom>
              <a:solidFill>
                <a:srgbClr val="66CCFF"/>
              </a:solidFill>
              <a:ln w="31750">
                <a:solidFill>
                  <a:srgbClr val="000000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90" name="Rectangle 14"/>
              <p:cNvSpPr>
                <a:spLocks noChangeArrowheads="1"/>
              </p:cNvSpPr>
              <p:nvPr/>
            </p:nvSpPr>
            <p:spPr bwMode="auto">
              <a:xfrm>
                <a:off x="2544" y="1104"/>
                <a:ext cx="680" cy="680"/>
              </a:xfrm>
              <a:prstGeom prst="rect">
                <a:avLst/>
              </a:prstGeom>
              <a:solidFill>
                <a:srgbClr val="FFCC00"/>
              </a:solidFill>
              <a:ln w="31750">
                <a:solidFill>
                  <a:srgbClr val="000000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1752600" y="1524000"/>
            <a:ext cx="0" cy="16764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1905000" y="5029200"/>
            <a:ext cx="0" cy="15240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7164388" y="3213100"/>
            <a:ext cx="0" cy="16764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>
            <a:off x="381000" y="2362200"/>
            <a:ext cx="27432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 flipV="1">
            <a:off x="838200" y="3505200"/>
            <a:ext cx="990600" cy="990600"/>
          </a:xfrm>
          <a:prstGeom prst="line">
            <a:avLst/>
          </a:prstGeom>
          <a:noFill/>
          <a:ln w="44450">
            <a:solidFill>
              <a:srgbClr val="CC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>
            <a:off x="900113" y="3500438"/>
            <a:ext cx="1066800" cy="990600"/>
          </a:xfrm>
          <a:prstGeom prst="line">
            <a:avLst/>
          </a:prstGeom>
          <a:noFill/>
          <a:ln w="44450">
            <a:solidFill>
              <a:srgbClr val="CC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685800" y="3962400"/>
            <a:ext cx="1447800" cy="0"/>
          </a:xfrm>
          <a:prstGeom prst="line">
            <a:avLst/>
          </a:prstGeom>
          <a:noFill/>
          <a:ln w="44450">
            <a:solidFill>
              <a:srgbClr val="CC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 rot="5400000">
            <a:off x="679450" y="4008438"/>
            <a:ext cx="1447800" cy="0"/>
          </a:xfrm>
          <a:prstGeom prst="line">
            <a:avLst/>
          </a:prstGeom>
          <a:noFill/>
          <a:ln w="44450">
            <a:solidFill>
              <a:srgbClr val="CC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 flipV="1">
            <a:off x="685800" y="3657600"/>
            <a:ext cx="1295400" cy="609600"/>
          </a:xfrm>
          <a:prstGeom prst="line">
            <a:avLst/>
          </a:prstGeom>
          <a:noFill/>
          <a:ln w="44450">
            <a:solidFill>
              <a:srgbClr val="CC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>
            <a:off x="1116013" y="3357563"/>
            <a:ext cx="609600" cy="1295400"/>
          </a:xfrm>
          <a:prstGeom prst="line">
            <a:avLst/>
          </a:prstGeom>
          <a:noFill/>
          <a:ln w="44450">
            <a:solidFill>
              <a:srgbClr val="CC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 flipH="1">
            <a:off x="1116013" y="3357563"/>
            <a:ext cx="533400" cy="1295400"/>
          </a:xfrm>
          <a:prstGeom prst="line">
            <a:avLst/>
          </a:prstGeom>
          <a:noFill/>
          <a:ln w="44450">
            <a:solidFill>
              <a:srgbClr val="CC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1981200" y="3200400"/>
            <a:ext cx="7334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>
                <a:solidFill>
                  <a:srgbClr val="FF0000"/>
                </a:solidFill>
                <a:ea typeface="华文行楷" panose="02010800040101010101" pitchFamily="2" charset="-122"/>
              </a:rPr>
              <a:t>无数条</a:t>
            </a:r>
          </a:p>
        </p:txBody>
      </p:sp>
      <p:sp>
        <p:nvSpPr>
          <p:cNvPr id="79900" name="Line 28"/>
          <p:cNvSpPr>
            <a:spLocks noChangeShapeType="1"/>
          </p:cNvSpPr>
          <p:nvPr/>
        </p:nvSpPr>
        <p:spPr bwMode="auto">
          <a:xfrm>
            <a:off x="4572000" y="1447800"/>
            <a:ext cx="0" cy="16764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3733800" y="2286000"/>
            <a:ext cx="17526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902" name="Line 30"/>
          <p:cNvSpPr>
            <a:spLocks noChangeShapeType="1"/>
          </p:cNvSpPr>
          <p:nvPr/>
        </p:nvSpPr>
        <p:spPr bwMode="auto">
          <a:xfrm flipV="1">
            <a:off x="3886200" y="1600200"/>
            <a:ext cx="1371600" cy="13716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>
            <a:off x="3886200" y="1600200"/>
            <a:ext cx="1371600" cy="13716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 flipV="1">
            <a:off x="3810000" y="5410200"/>
            <a:ext cx="1524000" cy="8382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905" name="Line 33"/>
          <p:cNvSpPr>
            <a:spLocks noChangeShapeType="1"/>
          </p:cNvSpPr>
          <p:nvPr/>
        </p:nvSpPr>
        <p:spPr bwMode="auto">
          <a:xfrm flipH="1" flipV="1">
            <a:off x="3708400" y="5229225"/>
            <a:ext cx="1871663" cy="1008063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906" name="Line 34"/>
          <p:cNvSpPr>
            <a:spLocks noChangeShapeType="1"/>
          </p:cNvSpPr>
          <p:nvPr/>
        </p:nvSpPr>
        <p:spPr bwMode="auto">
          <a:xfrm>
            <a:off x="4643438" y="4797425"/>
            <a:ext cx="0" cy="15240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9907" name="Text Box 35"/>
          <p:cNvSpPr txBox="1">
            <a:spLocks noChangeArrowheads="1"/>
          </p:cNvSpPr>
          <p:nvPr/>
        </p:nvSpPr>
        <p:spPr bwMode="auto">
          <a:xfrm>
            <a:off x="6019800" y="2057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CN" altLang="en-US">
                <a:solidFill>
                  <a:srgbClr val="FF0000"/>
                </a:solidFill>
                <a:ea typeface="华文行楷" panose="02010800040101010101" pitchFamily="2" charset="-122"/>
              </a:rPr>
              <a:t>不是轴对称图形</a:t>
            </a:r>
          </a:p>
        </p:txBody>
      </p:sp>
      <p:sp>
        <p:nvSpPr>
          <p:cNvPr id="79908" name="Text Box 36"/>
          <p:cNvSpPr txBox="1">
            <a:spLocks noChangeArrowheads="1"/>
          </p:cNvSpPr>
          <p:nvPr/>
        </p:nvSpPr>
        <p:spPr bwMode="auto">
          <a:xfrm>
            <a:off x="3352800" y="38862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CN" altLang="en-US">
                <a:solidFill>
                  <a:srgbClr val="CC0000"/>
                </a:solidFill>
                <a:ea typeface="华文行楷" panose="02010800040101010101" pitchFamily="2" charset="-122"/>
              </a:rPr>
              <a:t>不是轴对称图形</a:t>
            </a:r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6156325" y="55895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CN" altLang="en-US">
                <a:solidFill>
                  <a:srgbClr val="FFFF00"/>
                </a:solidFill>
                <a:ea typeface="华文行楷" panose="02010800040101010101" pitchFamily="2" charset="-122"/>
              </a:rPr>
              <a:t>不是轴对称图形</a:t>
            </a:r>
          </a:p>
        </p:txBody>
      </p:sp>
      <p:sp>
        <p:nvSpPr>
          <p:cNvPr id="79912" name="Text Box 40"/>
          <p:cNvSpPr txBox="1">
            <a:spLocks noChangeArrowheads="1"/>
          </p:cNvSpPr>
          <p:nvPr/>
        </p:nvSpPr>
        <p:spPr bwMode="auto">
          <a:xfrm>
            <a:off x="1331913" y="1125538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CC0000"/>
                </a:solidFill>
              </a:rPr>
              <a:t>折一折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7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8" grpId="0" animBg="1"/>
      <p:bldP spid="79889" grpId="0" animBg="1"/>
      <p:bldP spid="79890" grpId="0" animBg="1"/>
      <p:bldP spid="79891" grpId="0" animBg="1"/>
      <p:bldP spid="79892" grpId="0" animBg="1"/>
      <p:bldP spid="79893" grpId="0" animBg="1"/>
      <p:bldP spid="79894" grpId="0" animBg="1"/>
      <p:bldP spid="79895" grpId="0" animBg="1"/>
      <p:bldP spid="79896" grpId="0" animBg="1"/>
      <p:bldP spid="79897" grpId="0" animBg="1"/>
      <p:bldP spid="79898" grpId="0" animBg="1"/>
      <p:bldP spid="79899" grpId="0" autoUpdateAnimBg="0"/>
      <p:bldP spid="79900" grpId="0" animBg="1"/>
      <p:bldP spid="79901" grpId="0" animBg="1"/>
      <p:bldP spid="79902" grpId="0" animBg="1"/>
      <p:bldP spid="79903" grpId="0" animBg="1"/>
      <p:bldP spid="79904" grpId="0" animBg="1"/>
      <p:bldP spid="79905" grpId="0" animBg="1"/>
      <p:bldP spid="79906" grpId="0" animBg="1"/>
      <p:bldP spid="79907" grpId="0" autoUpdateAnimBg="0"/>
      <p:bldP spid="79908" grpId="0" autoUpdateAnimBg="0"/>
      <p:bldP spid="79909" grpId="0" autoUpdateAnimBg="0"/>
      <p:bldP spid="799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000000000000000017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836613"/>
            <a:ext cx="75596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39750" y="4437063"/>
            <a:ext cx="756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/>
              <a:t>先小组内讨论一下画法，看怎么画又准确又节约时间？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6627" name="Picture 3" descr="pic_255995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381000" y="457200"/>
            <a:ext cx="84582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328988" y="230187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014913" y="22860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909888" y="3125788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424488" y="3124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763963" y="395605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591050" y="395605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085975" y="39624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262688" y="394811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748088" y="228441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600575" y="228441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176713" y="1449388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</a:rPr>
              <a:t>·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176713" y="1449388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295400" y="46482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990600" y="4876800"/>
            <a:ext cx="67056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两个</a:t>
            </a:r>
            <a:r>
              <a:rPr lang="zh-CN" altLang="en-US" sz="2800" b="1">
                <a:solidFill>
                  <a:srgbClr val="33CC33"/>
                </a:solidFill>
                <a:ea typeface="楷体_GB2312" pitchFamily="49" charset="-122"/>
              </a:rPr>
              <a:t>对称点</a:t>
            </a: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到对称轴的距离相等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771900" y="3157538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4598988" y="3157538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·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26632" grpId="0"/>
      <p:bldP spid="26633" grpId="0"/>
      <p:bldP spid="26634" grpId="0"/>
      <p:bldP spid="26635" grpId="0"/>
      <p:bldP spid="26636" grpId="0"/>
      <p:bldP spid="26637" grpId="0"/>
      <p:bldP spid="26638" grpId="0"/>
      <p:bldP spid="26639" grpId="0"/>
      <p:bldP spid="26641" grpId="0" animBg="1"/>
      <p:bldP spid="26642" grpId="0"/>
      <p:bldP spid="266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5900" y="620713"/>
            <a:ext cx="8748713" cy="5903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zh-CN" altLang="zh-CN" sz="2800" b="1">
              <a:ea typeface="楷体_GB2312" pitchFamily="49" charset="-122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908050"/>
            <a:ext cx="4826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69963" y="5084763"/>
            <a:ext cx="7994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4000">
                <a:solidFill>
                  <a:srgbClr val="FF0066"/>
                </a:solidFill>
                <a:ea typeface="华文新魏" panose="02010800040101010101" pitchFamily="2" charset="-122"/>
              </a:rPr>
              <a:t>在轴对称图形中，对称轴两侧</a:t>
            </a:r>
          </a:p>
          <a:p>
            <a:r>
              <a:rPr lang="zh-CN" altLang="en-US" sz="4000">
                <a:solidFill>
                  <a:srgbClr val="0000CC"/>
                </a:solidFill>
                <a:ea typeface="华文新魏" panose="02010800040101010101" pitchFamily="2" charset="-122"/>
              </a:rPr>
              <a:t>相对的点</a:t>
            </a:r>
            <a:r>
              <a:rPr lang="zh-CN" altLang="en-US" sz="4000">
                <a:solidFill>
                  <a:srgbClr val="FF0066"/>
                </a:solidFill>
                <a:ea typeface="华文新魏" panose="02010800040101010101" pitchFamily="2" charset="-122"/>
              </a:rPr>
              <a:t>到对称轴的</a:t>
            </a:r>
            <a:r>
              <a:rPr lang="zh-CN" altLang="en-US" sz="4000">
                <a:solidFill>
                  <a:srgbClr val="0000CC"/>
                </a:solidFill>
                <a:ea typeface="华文新魏" panose="02010800040101010101" pitchFamily="2" charset="-122"/>
              </a:rPr>
              <a:t>距离</a:t>
            </a:r>
            <a:r>
              <a:rPr lang="zh-CN" altLang="en-US" sz="4000">
                <a:solidFill>
                  <a:srgbClr val="FF0066"/>
                </a:solidFill>
                <a:ea typeface="华文新魏" panose="02010800040101010101" pitchFamily="2" charset="-122"/>
              </a:rPr>
              <a:t>相等。</a:t>
            </a:r>
            <a:r>
              <a:rPr lang="zh-CN" altLang="en-US" sz="4000" b="1">
                <a:ea typeface="楷体_GB2312" pitchFamily="49" charset="-122"/>
              </a:rPr>
              <a:t> 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979613" y="2420938"/>
            <a:ext cx="144462" cy="144462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3300"/>
            </a:solidFill>
            <a:prstDash val="dash"/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299200" y="2420938"/>
            <a:ext cx="144463" cy="144462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3300"/>
            </a:solidFill>
            <a:prstDash val="dash"/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051050" y="2492375"/>
            <a:ext cx="2160588" cy="0"/>
          </a:xfrm>
          <a:prstGeom prst="line">
            <a:avLst/>
          </a:prstGeom>
          <a:noFill/>
          <a:ln w="63500">
            <a:solidFill>
              <a:srgbClr val="FF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zh-CN" alt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211638" y="2492375"/>
            <a:ext cx="2160587" cy="0"/>
          </a:xfrm>
          <a:prstGeom prst="line">
            <a:avLst/>
          </a:prstGeom>
          <a:noFill/>
          <a:ln w="63500">
            <a:solidFill>
              <a:srgbClr val="FF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zh-CN" altLang="en-US"/>
          </a:p>
        </p:txBody>
      </p:sp>
      <p:grpSp>
        <p:nvGrpSpPr>
          <p:cNvPr id="2" name="Group 9"/>
          <p:cNvGrpSpPr/>
          <p:nvPr/>
        </p:nvGrpSpPr>
        <p:grpSpPr bwMode="auto">
          <a:xfrm>
            <a:off x="4067175" y="2349500"/>
            <a:ext cx="142875" cy="142875"/>
            <a:chOff x="2562" y="1480"/>
            <a:chExt cx="90" cy="90"/>
          </a:xfrm>
        </p:grpSpPr>
        <p:sp>
          <p:nvSpPr>
            <p:cNvPr id="18446" name="Line 10"/>
            <p:cNvSpPr>
              <a:spLocks noChangeShapeType="1"/>
            </p:cNvSpPr>
            <p:nvPr/>
          </p:nvSpPr>
          <p:spPr bwMode="auto">
            <a:xfrm flipV="1">
              <a:off x="2562" y="1480"/>
              <a:ext cx="0" cy="9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8447" name="Line 11"/>
            <p:cNvSpPr>
              <a:spLocks noChangeShapeType="1"/>
            </p:cNvSpPr>
            <p:nvPr/>
          </p:nvSpPr>
          <p:spPr bwMode="auto">
            <a:xfrm rot="5400000" flipV="1">
              <a:off x="2607" y="1435"/>
              <a:ext cx="0" cy="9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grpSp>
        <p:nvGrpSpPr>
          <p:cNvPr id="3" name="Group 12"/>
          <p:cNvGrpSpPr/>
          <p:nvPr/>
        </p:nvGrpSpPr>
        <p:grpSpPr bwMode="auto">
          <a:xfrm rot="5400000">
            <a:off x="4211638" y="2349500"/>
            <a:ext cx="142875" cy="142875"/>
            <a:chOff x="2562" y="1480"/>
            <a:chExt cx="90" cy="90"/>
          </a:xfrm>
        </p:grpSpPr>
        <p:sp>
          <p:nvSpPr>
            <p:cNvPr id="18444" name="Line 13"/>
            <p:cNvSpPr>
              <a:spLocks noChangeShapeType="1"/>
            </p:cNvSpPr>
            <p:nvPr/>
          </p:nvSpPr>
          <p:spPr bwMode="auto">
            <a:xfrm flipV="1">
              <a:off x="2562" y="1480"/>
              <a:ext cx="0" cy="9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8445" name="Line 14"/>
            <p:cNvSpPr>
              <a:spLocks noChangeShapeType="1"/>
            </p:cNvSpPr>
            <p:nvPr/>
          </p:nvSpPr>
          <p:spPr bwMode="auto">
            <a:xfrm rot="5400000" flipV="1">
              <a:off x="2607" y="1435"/>
              <a:ext cx="0" cy="9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211638" y="549275"/>
            <a:ext cx="0" cy="4895850"/>
          </a:xfrm>
          <a:prstGeom prst="line">
            <a:avLst/>
          </a:prstGeom>
          <a:noFill/>
          <a:ln w="63500" cap="rnd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1 4.07407E-6 L 0.0059 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animBg="1"/>
      <p:bldP spid="20485" grpId="1" animBg="1"/>
      <p:bldP spid="20486" grpId="0" animBg="1"/>
      <p:bldP spid="20486" grpId="1" animBg="1"/>
      <p:bldP spid="20487" grpId="0" animBg="1"/>
      <p:bldP spid="20488" grpId="0" animBg="1"/>
      <p:bldP spid="20488" grpId="1" animBg="1"/>
      <p:bldP spid="204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620688"/>
            <a:ext cx="8136904" cy="5271864"/>
          </a:xfrm>
        </p:spPr>
        <p:txBody>
          <a:bodyPr/>
          <a:lstStyle/>
          <a:p>
            <a:pPr algn="l" eaLnBrk="1" fontAlgn="t" hangingPunct="1"/>
            <a:r>
              <a:rPr lang="en-US" altLang="zh-CN" sz="4000" b="1" dirty="0" smtClean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4000" b="1" dirty="0" smtClean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在轴对称图形中，对称轴两侧相对着的</a:t>
            </a:r>
            <a:r>
              <a:rPr lang="zh-CN" altLang="en-US" sz="4000" b="1" dirty="0" smtClean="0">
                <a:solidFill>
                  <a:srgbClr val="33CC33"/>
                </a:solidFill>
                <a:latin typeface="楷体_GB2312" pitchFamily="49" charset="-122"/>
                <a:ea typeface="楷体_GB2312" pitchFamily="49" charset="-122"/>
              </a:rPr>
              <a:t>对称点</a:t>
            </a:r>
            <a:r>
              <a:rPr lang="zh-CN" altLang="en-US" sz="4000" b="1" dirty="0" smtClean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到对称轴的距离相等，这就是轴对称图形的性质。</a:t>
            </a:r>
            <a:br>
              <a:rPr lang="zh-CN" altLang="en-US" sz="4000" b="1" dirty="0" smtClean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4000" b="1" dirty="0" smtClean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   我们可以用这个性质来判断一个图形是否是一个轴对称图形，或者作轴对称图形。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93" y="18864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000099"/>
                </a:solidFill>
              </a:rPr>
              <a:t>       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你能画出下面图形的另一半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,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使它成为轴对称图形吗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?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画完后涂上颜色，看看漂亮吗？</a:t>
            </a:r>
          </a:p>
        </p:txBody>
      </p:sp>
      <p:graphicFrame>
        <p:nvGraphicFramePr>
          <p:cNvPr id="13461" name="Group 149"/>
          <p:cNvGraphicFramePr>
            <a:graphicFrameLocks noGrp="1"/>
          </p:cNvGraphicFramePr>
          <p:nvPr>
            <p:ph idx="1"/>
          </p:nvPr>
        </p:nvGraphicFramePr>
        <p:xfrm>
          <a:off x="1476375" y="1484313"/>
          <a:ext cx="6400800" cy="5200648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607" name="Line 126"/>
          <p:cNvSpPr>
            <a:spLocks noChangeShapeType="1"/>
          </p:cNvSpPr>
          <p:nvPr/>
        </p:nvSpPr>
        <p:spPr bwMode="auto">
          <a:xfrm>
            <a:off x="43561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08" name="Line 127"/>
          <p:cNvSpPr>
            <a:spLocks noChangeShapeType="1"/>
          </p:cNvSpPr>
          <p:nvPr/>
        </p:nvSpPr>
        <p:spPr bwMode="auto">
          <a:xfrm>
            <a:off x="2411413" y="321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09" name="Line 128"/>
          <p:cNvSpPr>
            <a:spLocks noChangeShapeType="1"/>
          </p:cNvSpPr>
          <p:nvPr/>
        </p:nvSpPr>
        <p:spPr bwMode="auto">
          <a:xfrm>
            <a:off x="4689475" y="1484313"/>
            <a:ext cx="0" cy="5229225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10" name="Line 129"/>
          <p:cNvSpPr>
            <a:spLocks noChangeShapeType="1"/>
          </p:cNvSpPr>
          <p:nvPr/>
        </p:nvSpPr>
        <p:spPr bwMode="auto">
          <a:xfrm>
            <a:off x="2747963" y="3571875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11" name="Line 130"/>
          <p:cNvSpPr>
            <a:spLocks noChangeShapeType="1"/>
          </p:cNvSpPr>
          <p:nvPr/>
        </p:nvSpPr>
        <p:spPr bwMode="auto">
          <a:xfrm>
            <a:off x="2747963" y="3571875"/>
            <a:ext cx="0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12" name="Line 131"/>
          <p:cNvSpPr>
            <a:spLocks noChangeShapeType="1"/>
          </p:cNvSpPr>
          <p:nvPr/>
        </p:nvSpPr>
        <p:spPr bwMode="auto">
          <a:xfrm>
            <a:off x="2733675" y="4592638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13" name="Line 132"/>
          <p:cNvSpPr>
            <a:spLocks noChangeShapeType="1"/>
          </p:cNvSpPr>
          <p:nvPr/>
        </p:nvSpPr>
        <p:spPr bwMode="auto">
          <a:xfrm>
            <a:off x="4043363" y="2492375"/>
            <a:ext cx="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14" name="Line 133"/>
          <p:cNvSpPr>
            <a:spLocks noChangeShapeType="1"/>
          </p:cNvSpPr>
          <p:nvPr/>
        </p:nvSpPr>
        <p:spPr bwMode="auto">
          <a:xfrm>
            <a:off x="4043363" y="4579938"/>
            <a:ext cx="0" cy="1081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15" name="Line 134"/>
          <p:cNvSpPr>
            <a:spLocks noChangeShapeType="1"/>
          </p:cNvSpPr>
          <p:nvPr/>
        </p:nvSpPr>
        <p:spPr bwMode="auto">
          <a:xfrm>
            <a:off x="4043363" y="5635625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16" name="Line 135"/>
          <p:cNvSpPr>
            <a:spLocks noChangeShapeType="1"/>
          </p:cNvSpPr>
          <p:nvPr/>
        </p:nvSpPr>
        <p:spPr bwMode="auto">
          <a:xfrm>
            <a:off x="4043363" y="2517775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49" name="Text Box 137"/>
          <p:cNvSpPr txBox="1">
            <a:spLocks noChangeArrowheads="1"/>
          </p:cNvSpPr>
          <p:nvPr/>
        </p:nvSpPr>
        <p:spPr bwMode="auto">
          <a:xfrm>
            <a:off x="3884613" y="2095500"/>
            <a:ext cx="504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3450" name="Text Box 138"/>
          <p:cNvSpPr txBox="1">
            <a:spLocks noChangeArrowheads="1"/>
          </p:cNvSpPr>
          <p:nvPr/>
        </p:nvSpPr>
        <p:spPr bwMode="auto">
          <a:xfrm>
            <a:off x="5133975" y="2103438"/>
            <a:ext cx="5048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3451" name="Text Box 139"/>
          <p:cNvSpPr txBox="1">
            <a:spLocks noChangeArrowheads="1"/>
          </p:cNvSpPr>
          <p:nvPr/>
        </p:nvSpPr>
        <p:spPr bwMode="auto">
          <a:xfrm>
            <a:off x="3860800" y="3144838"/>
            <a:ext cx="5048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3452" name="Text Box 140"/>
          <p:cNvSpPr txBox="1">
            <a:spLocks noChangeArrowheads="1"/>
          </p:cNvSpPr>
          <p:nvPr/>
        </p:nvSpPr>
        <p:spPr bwMode="auto">
          <a:xfrm>
            <a:off x="5153025" y="3143250"/>
            <a:ext cx="504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3453" name="Text Box 141"/>
          <p:cNvSpPr txBox="1">
            <a:spLocks noChangeArrowheads="1"/>
          </p:cNvSpPr>
          <p:nvPr/>
        </p:nvSpPr>
        <p:spPr bwMode="auto">
          <a:xfrm>
            <a:off x="2579688" y="3149600"/>
            <a:ext cx="504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3454" name="Text Box 142"/>
          <p:cNvSpPr txBox="1">
            <a:spLocks noChangeArrowheads="1"/>
          </p:cNvSpPr>
          <p:nvPr/>
        </p:nvSpPr>
        <p:spPr bwMode="auto">
          <a:xfrm>
            <a:off x="6430963" y="3154363"/>
            <a:ext cx="5048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3455" name="Text Box 143"/>
          <p:cNvSpPr txBox="1">
            <a:spLocks noChangeArrowheads="1"/>
          </p:cNvSpPr>
          <p:nvPr/>
        </p:nvSpPr>
        <p:spPr bwMode="auto">
          <a:xfrm>
            <a:off x="2579688" y="4162425"/>
            <a:ext cx="504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3456" name="Text Box 144"/>
          <p:cNvSpPr txBox="1">
            <a:spLocks noChangeArrowheads="1"/>
          </p:cNvSpPr>
          <p:nvPr/>
        </p:nvSpPr>
        <p:spPr bwMode="auto">
          <a:xfrm>
            <a:off x="6410325" y="4184650"/>
            <a:ext cx="504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3457" name="Text Box 145"/>
          <p:cNvSpPr txBox="1">
            <a:spLocks noChangeArrowheads="1"/>
          </p:cNvSpPr>
          <p:nvPr/>
        </p:nvSpPr>
        <p:spPr bwMode="auto">
          <a:xfrm>
            <a:off x="3871913" y="4176713"/>
            <a:ext cx="5048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3458" name="Text Box 146"/>
          <p:cNvSpPr txBox="1">
            <a:spLocks noChangeArrowheads="1"/>
          </p:cNvSpPr>
          <p:nvPr/>
        </p:nvSpPr>
        <p:spPr bwMode="auto">
          <a:xfrm>
            <a:off x="5153025" y="4178300"/>
            <a:ext cx="504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3459" name="Text Box 147"/>
          <p:cNvSpPr txBox="1">
            <a:spLocks noChangeArrowheads="1"/>
          </p:cNvSpPr>
          <p:nvPr/>
        </p:nvSpPr>
        <p:spPr bwMode="auto">
          <a:xfrm>
            <a:off x="3876675" y="5211763"/>
            <a:ext cx="5048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3460" name="Text Box 148"/>
          <p:cNvSpPr txBox="1">
            <a:spLocks noChangeArrowheads="1"/>
          </p:cNvSpPr>
          <p:nvPr/>
        </p:nvSpPr>
        <p:spPr bwMode="auto">
          <a:xfrm>
            <a:off x="5133975" y="5205413"/>
            <a:ext cx="5048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3462" name="Line 150"/>
          <p:cNvSpPr>
            <a:spLocks noChangeShapeType="1"/>
          </p:cNvSpPr>
          <p:nvPr/>
        </p:nvSpPr>
        <p:spPr bwMode="auto">
          <a:xfrm>
            <a:off x="4668838" y="2517775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63" name="Line 151"/>
          <p:cNvSpPr>
            <a:spLocks noChangeShapeType="1"/>
          </p:cNvSpPr>
          <p:nvPr/>
        </p:nvSpPr>
        <p:spPr bwMode="auto">
          <a:xfrm>
            <a:off x="5318125" y="2492375"/>
            <a:ext cx="0" cy="1081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64" name="Line 152"/>
          <p:cNvSpPr>
            <a:spLocks noChangeShapeType="1"/>
          </p:cNvSpPr>
          <p:nvPr/>
        </p:nvSpPr>
        <p:spPr bwMode="auto">
          <a:xfrm>
            <a:off x="5292725" y="3573463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65" name="Line 153"/>
          <p:cNvSpPr>
            <a:spLocks noChangeShapeType="1"/>
          </p:cNvSpPr>
          <p:nvPr/>
        </p:nvSpPr>
        <p:spPr bwMode="auto">
          <a:xfrm>
            <a:off x="6600825" y="3560763"/>
            <a:ext cx="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66" name="Line 154"/>
          <p:cNvSpPr>
            <a:spLocks noChangeShapeType="1"/>
          </p:cNvSpPr>
          <p:nvPr/>
        </p:nvSpPr>
        <p:spPr bwMode="auto">
          <a:xfrm>
            <a:off x="5292725" y="4602163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67" name="Line 155"/>
          <p:cNvSpPr>
            <a:spLocks noChangeShapeType="1"/>
          </p:cNvSpPr>
          <p:nvPr/>
        </p:nvSpPr>
        <p:spPr bwMode="auto">
          <a:xfrm>
            <a:off x="5318125" y="4581525"/>
            <a:ext cx="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68" name="Line 156"/>
          <p:cNvSpPr>
            <a:spLocks noChangeShapeType="1"/>
          </p:cNvSpPr>
          <p:nvPr/>
        </p:nvSpPr>
        <p:spPr bwMode="auto">
          <a:xfrm>
            <a:off x="4678363" y="5635625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70" name="Freeform 158"/>
          <p:cNvSpPr/>
          <p:nvPr/>
        </p:nvSpPr>
        <p:spPr bwMode="auto">
          <a:xfrm>
            <a:off x="2776538" y="2492375"/>
            <a:ext cx="3814762" cy="3168650"/>
          </a:xfrm>
          <a:custGeom>
            <a:avLst/>
            <a:gdLst>
              <a:gd name="T0" fmla="*/ 0 w 2449"/>
              <a:gd name="T1" fmla="*/ 1081088 h 1996"/>
              <a:gd name="T2" fmla="*/ 0 w 2449"/>
              <a:gd name="T3" fmla="*/ 2089150 h 1996"/>
              <a:gd name="T4" fmla="*/ 1271068 w 2449"/>
              <a:gd name="T5" fmla="*/ 2089150 h 1996"/>
              <a:gd name="T6" fmla="*/ 1271068 w 2449"/>
              <a:gd name="T7" fmla="*/ 3168650 h 1996"/>
              <a:gd name="T8" fmla="*/ 2543694 w 2449"/>
              <a:gd name="T9" fmla="*/ 3168650 h 1996"/>
              <a:gd name="T10" fmla="*/ 2543694 w 2449"/>
              <a:gd name="T11" fmla="*/ 2089150 h 1996"/>
              <a:gd name="T12" fmla="*/ 3814762 w 2449"/>
              <a:gd name="T13" fmla="*/ 2089150 h 1996"/>
              <a:gd name="T14" fmla="*/ 3814762 w 2449"/>
              <a:gd name="T15" fmla="*/ 1081088 h 1996"/>
              <a:gd name="T16" fmla="*/ 2543694 w 2449"/>
              <a:gd name="T17" fmla="*/ 1081088 h 1996"/>
              <a:gd name="T18" fmla="*/ 2543694 w 2449"/>
              <a:gd name="T19" fmla="*/ 0 h 1996"/>
              <a:gd name="T20" fmla="*/ 1271068 w 2449"/>
              <a:gd name="T21" fmla="*/ 0 h 1996"/>
              <a:gd name="T22" fmla="*/ 1271068 w 2449"/>
              <a:gd name="T23" fmla="*/ 1081088 h 1996"/>
              <a:gd name="T24" fmla="*/ 0 w 2449"/>
              <a:gd name="T25" fmla="*/ 1081088 h 1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49"/>
              <a:gd name="T40" fmla="*/ 0 h 1996"/>
              <a:gd name="T41" fmla="*/ 2449 w 2449"/>
              <a:gd name="T42" fmla="*/ 1996 h 19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49" h="1996">
                <a:moveTo>
                  <a:pt x="0" y="681"/>
                </a:moveTo>
                <a:lnTo>
                  <a:pt x="0" y="1316"/>
                </a:lnTo>
                <a:lnTo>
                  <a:pt x="816" y="1316"/>
                </a:lnTo>
                <a:lnTo>
                  <a:pt x="816" y="1996"/>
                </a:lnTo>
                <a:lnTo>
                  <a:pt x="1633" y="1996"/>
                </a:lnTo>
                <a:lnTo>
                  <a:pt x="1633" y="1316"/>
                </a:lnTo>
                <a:lnTo>
                  <a:pt x="2449" y="1316"/>
                </a:lnTo>
                <a:lnTo>
                  <a:pt x="2449" y="681"/>
                </a:lnTo>
                <a:lnTo>
                  <a:pt x="1633" y="681"/>
                </a:lnTo>
                <a:lnTo>
                  <a:pt x="1633" y="0"/>
                </a:lnTo>
                <a:lnTo>
                  <a:pt x="816" y="0"/>
                </a:lnTo>
                <a:lnTo>
                  <a:pt x="816" y="681"/>
                </a:lnTo>
                <a:lnTo>
                  <a:pt x="0" y="681"/>
                </a:lnTo>
                <a:close/>
              </a:path>
            </a:pathLst>
          </a:custGeom>
          <a:solidFill>
            <a:srgbClr val="FF0000">
              <a:alpha val="70979"/>
            </a:srgbClr>
          </a:solidFill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4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3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3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3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34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3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4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3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3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2000"/>
                                        <p:tgtEl>
                                          <p:spTgt spid="1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49" grpId="0"/>
      <p:bldP spid="13450" grpId="0"/>
      <p:bldP spid="13451" grpId="0"/>
      <p:bldP spid="13452" grpId="0"/>
      <p:bldP spid="13453" grpId="0"/>
      <p:bldP spid="13454" grpId="0"/>
      <p:bldP spid="13455" grpId="0"/>
      <p:bldP spid="13456" grpId="0"/>
      <p:bldP spid="13457" grpId="0"/>
      <p:bldP spid="13458" grpId="0"/>
      <p:bldP spid="13459" grpId="0"/>
      <p:bldP spid="13460" grpId="0"/>
      <p:bldP spid="13462" grpId="0" animBg="1"/>
      <p:bldP spid="13463" grpId="0" animBg="1"/>
      <p:bldP spid="13464" grpId="0" animBg="1"/>
      <p:bldP spid="13465" grpId="0" animBg="1"/>
      <p:bldP spid="13466" grpId="0" animBg="1"/>
      <p:bldP spid="13467" grpId="0" animBg="1"/>
      <p:bldP spid="13468" grpId="0" animBg="1"/>
      <p:bldP spid="134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_255996"/>
          <p:cNvPicPr>
            <a:picLocks noChangeAspect="1" noChangeArrowheads="1"/>
          </p:cNvPicPr>
          <p:nvPr/>
        </p:nvPicPr>
        <p:blipFill>
          <a:blip r:embed="rId2" cstate="email"/>
          <a:srcRect r="-41"/>
          <a:stretch>
            <a:fillRect/>
          </a:stretch>
        </p:blipFill>
        <p:spPr bwMode="auto">
          <a:xfrm>
            <a:off x="611188" y="1700213"/>
            <a:ext cx="7345362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188913"/>
            <a:ext cx="8569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/>
              <a:t>怎样画使它成为轴对称图形？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27088" y="3068638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4400" b="1"/>
              <a:t> A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235825" y="3068638"/>
            <a:ext cx="957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4400" b="1"/>
              <a:t>A</a:t>
            </a:r>
            <a:r>
              <a:rPr lang="en-US" altLang="zh-CN" sz="4400" b="1" baseline="30000">
                <a:ea typeface="楷体_GB2312" pitchFamily="49" charset="-122"/>
              </a:rPr>
              <a:t>′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877050" y="2781300"/>
            <a:ext cx="46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400" b="1">
                <a:latin typeface="幼圆" panose="02010509060101010101" pitchFamily="49" charset="-122"/>
                <a:ea typeface="幼圆" panose="02010509060101010101" pitchFamily="49" charset="-122"/>
              </a:rPr>
              <a:t>.</a:t>
            </a:r>
            <a:endParaRPr lang="en-US" altLang="zh-CN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429125" y="3357563"/>
            <a:ext cx="2663825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403350" y="5229225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400" b="1"/>
              <a:t> B</a:t>
            </a:r>
            <a:endParaRPr lang="en-US" altLang="zh-CN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300788" y="4827588"/>
            <a:ext cx="4651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4400" b="1">
                <a:latin typeface="幼圆" panose="02010509060101010101" pitchFamily="49" charset="-122"/>
                <a:ea typeface="幼圆" panose="02010509060101010101" pitchFamily="49" charset="-122"/>
              </a:rPr>
              <a:t>.</a:t>
            </a:r>
            <a:endParaRPr lang="en-US" altLang="zh-CN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516688" y="5373688"/>
            <a:ext cx="957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400" b="1"/>
              <a:t>B</a:t>
            </a:r>
            <a:r>
              <a:rPr lang="en-US" altLang="zh-CN" sz="4400" b="1" baseline="30000">
                <a:ea typeface="楷体_GB2312" pitchFamily="49" charset="-122"/>
              </a:rPr>
              <a:t>′</a:t>
            </a:r>
            <a:endParaRPr lang="en-US" altLang="zh-CN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356100" y="5445125"/>
            <a:ext cx="2087563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5114925" y="3068638"/>
            <a:ext cx="46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400" b="1">
                <a:latin typeface="幼圆" panose="02010509060101010101" pitchFamily="49" charset="-122"/>
                <a:ea typeface="幼圆" panose="02010509060101010101" pitchFamily="49" charset="-122"/>
              </a:rPr>
              <a:t>.</a:t>
            </a:r>
            <a:endParaRPr lang="en-US" altLang="zh-CN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114925" y="3644900"/>
            <a:ext cx="46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400" b="1">
                <a:latin typeface="幼圆" panose="02010509060101010101" pitchFamily="49" charset="-122"/>
                <a:ea typeface="幼圆" panose="02010509060101010101" pitchFamily="49" charset="-122"/>
              </a:rPr>
              <a:t>.</a:t>
            </a:r>
            <a:endParaRPr lang="en-US" altLang="zh-CN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5691188" y="3675063"/>
            <a:ext cx="4651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400" b="1">
                <a:latin typeface="幼圆" panose="02010509060101010101" pitchFamily="49" charset="-122"/>
                <a:ea typeface="幼圆" panose="02010509060101010101" pitchFamily="49" charset="-122"/>
              </a:rPr>
              <a:t>.</a:t>
            </a:r>
            <a:endParaRPr lang="en-US" altLang="zh-CN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5691188" y="3068638"/>
            <a:ext cx="4651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400" b="1">
                <a:latin typeface="幼圆" panose="02010509060101010101" pitchFamily="49" charset="-122"/>
                <a:ea typeface="幼圆" panose="02010509060101010101" pitchFamily="49" charset="-122"/>
              </a:rPr>
              <a:t>.</a:t>
            </a:r>
            <a:endParaRPr lang="en-US" altLang="zh-CN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787900" y="3675063"/>
            <a:ext cx="46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400" b="1">
                <a:latin typeface="幼圆" panose="02010509060101010101" pitchFamily="49" charset="-122"/>
                <a:ea typeface="幼圆" panose="02010509060101010101" pitchFamily="49" charset="-122"/>
              </a:rPr>
              <a:t>.</a:t>
            </a:r>
            <a:endParaRPr lang="en-US" altLang="zh-CN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827588" y="4868863"/>
            <a:ext cx="4651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400" b="1">
                <a:latin typeface="幼圆" panose="02010509060101010101" pitchFamily="49" charset="-122"/>
                <a:ea typeface="幼圆" panose="02010509060101010101" pitchFamily="49" charset="-122"/>
              </a:rPr>
              <a:t>.</a:t>
            </a:r>
            <a:endParaRPr lang="en-US" altLang="zh-CN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300788" y="2811463"/>
            <a:ext cx="4651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400" b="1">
                <a:latin typeface="幼圆" panose="02010509060101010101" pitchFamily="49" charset="-122"/>
                <a:ea typeface="幼圆" panose="02010509060101010101" pitchFamily="49" charset="-122"/>
              </a:rPr>
              <a:t>.</a:t>
            </a:r>
            <a:endParaRPr lang="en-US" altLang="zh-CN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4427538" y="2205038"/>
            <a:ext cx="2665412" cy="1122362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V="1">
            <a:off x="6443663" y="3357563"/>
            <a:ext cx="0" cy="2087562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4356100" y="4221163"/>
            <a:ext cx="576263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5003800" y="4221163"/>
            <a:ext cx="0" cy="1223962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5292725" y="3644900"/>
            <a:ext cx="576263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5867400" y="3644900"/>
            <a:ext cx="0" cy="576263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5292725" y="4221163"/>
            <a:ext cx="576263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V="1">
            <a:off x="5292725" y="3644900"/>
            <a:ext cx="0" cy="576263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V="1">
            <a:off x="5580063" y="3644900"/>
            <a:ext cx="0" cy="576263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5292725" y="3933825"/>
            <a:ext cx="576263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 animBg="1"/>
      <p:bldP spid="29705" grpId="0"/>
      <p:bldP spid="29706" grpId="0"/>
      <p:bldP spid="29707" grpId="0" animBg="1"/>
      <p:bldP spid="29708" grpId="0"/>
      <p:bldP spid="29709" grpId="0"/>
      <p:bldP spid="29710" grpId="0"/>
      <p:bldP spid="29711" grpId="0"/>
      <p:bldP spid="29712" grpId="0"/>
      <p:bldP spid="29713" grpId="0"/>
      <p:bldP spid="29714" grpId="0"/>
      <p:bldP spid="29715" grpId="0" animBg="1"/>
      <p:bldP spid="29716" grpId="0" animBg="1"/>
      <p:bldP spid="29717" grpId="0" animBg="1"/>
      <p:bldP spid="29718" grpId="0" animBg="1"/>
      <p:bldP spid="29719" grpId="0" animBg="1"/>
      <p:bldP spid="29720" grpId="0" animBg="1"/>
      <p:bldP spid="29721" grpId="0" animBg="1"/>
      <p:bldP spid="29722" grpId="0" animBg="1"/>
      <p:bldP spid="29723" grpId="0" animBg="1"/>
      <p:bldP spid="297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蝴蝶剪纸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88913"/>
            <a:ext cx="446563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95288" y="692150"/>
            <a:ext cx="345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CC0000"/>
                </a:solidFill>
              </a:rPr>
              <a:t>师傅剪的蝴蝶：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987675" y="3141663"/>
            <a:ext cx="252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</a:rPr>
              <a:t>我剪的蝴蝶：</a:t>
            </a:r>
          </a:p>
        </p:txBody>
      </p:sp>
      <p:pic>
        <p:nvPicPr>
          <p:cNvPr id="3080" name="Picture 8" descr="蝴蝶剪纸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3028950"/>
            <a:ext cx="3995737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60363" y="5435600"/>
            <a:ext cx="8172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CC0000"/>
                </a:solidFill>
              </a:rPr>
              <a:t>        </a:t>
            </a:r>
            <a:r>
              <a:rPr lang="zh-CN" altLang="en-US" sz="2800" b="1" dirty="0">
                <a:solidFill>
                  <a:srgbClr val="CC0000"/>
                </a:solidFill>
              </a:rPr>
              <a:t>我为什么剪得不漂亮？问题出在哪儿？那个巧手的同学来传授一下经验？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16114008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7875" y="981075"/>
            <a:ext cx="459105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046015009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687388"/>
            <a:ext cx="6170612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217488" y="260350"/>
            <a:ext cx="3059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CC0000"/>
                </a:solidFill>
              </a:rPr>
              <a:t>请你来欣赏：</a:t>
            </a:r>
          </a:p>
        </p:txBody>
      </p:sp>
      <p:pic>
        <p:nvPicPr>
          <p:cNvPr id="15374" name="Picture 14" descr="2010010422031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981075"/>
            <a:ext cx="751522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17433_236525_125666406501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025525"/>
            <a:ext cx="46751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 descr="200921118426717780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836613"/>
            <a:ext cx="6551612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 descr="diagram_tengt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908050"/>
            <a:ext cx="4551363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2" descr="8ff85542-4ab1-4344-8570-1663b9d5865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981075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 descr="200921118438437780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0113" y="985838"/>
            <a:ext cx="7416800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 descr="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413" y="0"/>
            <a:ext cx="5745163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900113" y="260350"/>
            <a:ext cx="7920037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solidFill>
                  <a:srgbClr val="CC0000"/>
                </a:solidFill>
              </a:rPr>
              <a:t>我们都来谈收获：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4800" b="1"/>
              <a:t>       今天，你学到了什么？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0" name="Group 4"/>
          <p:cNvGrpSpPr/>
          <p:nvPr/>
        </p:nvGrpSpPr>
        <p:grpSpPr bwMode="auto">
          <a:xfrm>
            <a:off x="4002088" y="5516563"/>
            <a:ext cx="2758751" cy="1017587"/>
            <a:chOff x="2562" y="3475"/>
            <a:chExt cx="2246" cy="641"/>
          </a:xfrm>
        </p:grpSpPr>
        <p:sp>
          <p:nvSpPr>
            <p:cNvPr id="24583" name="Freeform 5"/>
            <p:cNvSpPr/>
            <p:nvPr/>
          </p:nvSpPr>
          <p:spPr bwMode="auto">
            <a:xfrm>
              <a:off x="2562" y="3475"/>
              <a:ext cx="2087" cy="635"/>
            </a:xfrm>
            <a:custGeom>
              <a:avLst/>
              <a:gdLst>
                <a:gd name="T0" fmla="*/ 0 w 2087"/>
                <a:gd name="T1" fmla="*/ 635 h 635"/>
                <a:gd name="T2" fmla="*/ 2087 w 2087"/>
                <a:gd name="T3" fmla="*/ 635 h 635"/>
                <a:gd name="T4" fmla="*/ 1860 w 2087"/>
                <a:gd name="T5" fmla="*/ 227 h 635"/>
                <a:gd name="T6" fmla="*/ 1044 w 2087"/>
                <a:gd name="T7" fmla="*/ 0 h 635"/>
                <a:gd name="T8" fmla="*/ 273 w 2087"/>
                <a:gd name="T9" fmla="*/ 227 h 635"/>
                <a:gd name="T10" fmla="*/ 0 w 2087"/>
                <a:gd name="T11" fmla="*/ 635 h 6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7"/>
                <a:gd name="T19" fmla="*/ 0 h 635"/>
                <a:gd name="T20" fmla="*/ 2087 w 2087"/>
                <a:gd name="T21" fmla="*/ 635 h 6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7" h="635">
                  <a:moveTo>
                    <a:pt x="0" y="635"/>
                  </a:moveTo>
                  <a:lnTo>
                    <a:pt x="2087" y="635"/>
                  </a:lnTo>
                  <a:lnTo>
                    <a:pt x="1860" y="227"/>
                  </a:lnTo>
                  <a:lnTo>
                    <a:pt x="1044" y="0"/>
                  </a:lnTo>
                  <a:lnTo>
                    <a:pt x="273" y="227"/>
                  </a:lnTo>
                  <a:lnTo>
                    <a:pt x="0" y="635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4584" name="Text Box 6"/>
            <p:cNvSpPr txBox="1">
              <a:spLocks noChangeArrowheads="1"/>
            </p:cNvSpPr>
            <p:nvPr/>
          </p:nvSpPr>
          <p:spPr bwMode="auto">
            <a:xfrm>
              <a:off x="2812" y="3630"/>
              <a:ext cx="199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400" dirty="0">
                  <a:solidFill>
                    <a:srgbClr val="FFFF99"/>
                  </a:solidFill>
                  <a:ea typeface="华文新魏" panose="02010800040101010101" pitchFamily="2" charset="-122"/>
                </a:rPr>
                <a:t>填一填</a:t>
              </a:r>
            </a:p>
          </p:txBody>
        </p:sp>
      </p:grpSp>
      <p:pic>
        <p:nvPicPr>
          <p:cNvPr id="24581" name="Picture 7" descr="图片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3763" y="5013325"/>
            <a:ext cx="1504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260475" y="981075"/>
            <a:ext cx="6551613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1.</a:t>
            </a: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今天我学习了轴对称图形。我知道如果一个图形沿着一条直线对折，两侧的图形能够（       ）。这个图形就是（       ）。折痕所在的这条直线叫做（      ）。</a:t>
            </a:r>
          </a:p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通过学习我还知道我们以前学过的图形，如（   ）、（   ）、（   ）等都是轴对称图形，如（    ）有不止一条对称轴</a:t>
            </a:r>
            <a:r>
              <a:rPr lang="zh-CN" altLang="en-US" sz="32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0"/>
            <a:ext cx="1944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7800" y="1196752"/>
            <a:ext cx="885825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CC0000"/>
                </a:solidFill>
              </a:rPr>
              <a:t>我们都来找一找：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、近似轴对称图形的数字有：</a:t>
            </a:r>
            <a:r>
              <a:rPr lang="en-US" altLang="zh-CN" sz="3200" b="1" dirty="0"/>
              <a:t>0</a:t>
            </a:r>
            <a:r>
              <a:rPr lang="zh-CN" altLang="en-US" sz="3200" b="1" dirty="0"/>
              <a:t>，（    ）（    ）          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dirty="0"/>
              <a:t>（    ）</a:t>
            </a:r>
            <a:r>
              <a:rPr lang="en-US" altLang="zh-CN" sz="3200" b="1" dirty="0"/>
              <a:t>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、近似轴对称图形的汉字有：口，（    ）（    ）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dirty="0"/>
              <a:t>（    ）（    ） （    ）</a:t>
            </a:r>
            <a:r>
              <a:rPr lang="zh-CN" altLang="en-US" dirty="0"/>
              <a:t> </a:t>
            </a:r>
            <a:r>
              <a:rPr lang="en-US" altLang="zh-CN" sz="3200" b="1" dirty="0"/>
              <a:t>……</a:t>
            </a:r>
            <a:r>
              <a:rPr lang="en-US" altLang="zh-CN" sz="3200" b="1" u="sng" dirty="0"/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、近似轴对称图形的英文字母有：</a:t>
            </a:r>
            <a:r>
              <a:rPr lang="en-US" altLang="zh-CN" sz="3200" b="1" dirty="0"/>
              <a:t>A</a:t>
            </a:r>
            <a:r>
              <a:rPr lang="zh-CN" altLang="en-US" sz="3200" b="1" dirty="0"/>
              <a:t>，（    ）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dirty="0"/>
              <a:t>（    ）（    ）（    ）（    ）</a:t>
            </a:r>
            <a:r>
              <a:rPr lang="en-US" altLang="zh-CN" sz="3200" b="1" dirty="0"/>
              <a:t>……</a:t>
            </a:r>
            <a:r>
              <a:rPr lang="en-US" altLang="zh-CN" sz="3200" b="1" u="sng" dirty="0"/>
              <a:t>   </a:t>
            </a:r>
            <a:r>
              <a:rPr lang="en-US" altLang="zh-CN" sz="3200" b="1" u="sng" dirty="0" smtClean="0"/>
              <a:t>         </a:t>
            </a:r>
            <a:endParaRPr lang="en-US" altLang="zh-CN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  </a:t>
            </a:r>
            <a:r>
              <a:rPr lang="zh-CN" altLang="en-US" dirty="0" smtClean="0">
                <a:solidFill>
                  <a:srgbClr val="FF0000"/>
                </a:solidFill>
              </a:rPr>
              <a:t>什么是轴对称图形</a:t>
            </a:r>
            <a:r>
              <a:rPr lang="en-US" altLang="zh-CN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000099"/>
                </a:solidFill>
              </a:rPr>
              <a:t>将图形沿一条直线</a:t>
            </a:r>
            <a:r>
              <a:rPr lang="zh-CN" altLang="en-US" dirty="0" smtClean="0">
                <a:solidFill>
                  <a:srgbClr val="FF0000"/>
                </a:solidFill>
              </a:rPr>
              <a:t>对折</a:t>
            </a:r>
            <a:r>
              <a:rPr lang="en-US" altLang="zh-CN" dirty="0" smtClean="0">
                <a:solidFill>
                  <a:srgbClr val="000099"/>
                </a:solidFill>
              </a:rPr>
              <a:t>,</a:t>
            </a:r>
            <a:r>
              <a:rPr lang="zh-CN" altLang="en-US" dirty="0" smtClean="0">
                <a:solidFill>
                  <a:srgbClr val="000099"/>
                </a:solidFill>
              </a:rPr>
              <a:t>两侧的部分能够</a:t>
            </a:r>
            <a:r>
              <a:rPr lang="zh-CN" altLang="en-US" dirty="0" smtClean="0">
                <a:solidFill>
                  <a:srgbClr val="FF0000"/>
                </a:solidFill>
              </a:rPr>
              <a:t>完全重合</a:t>
            </a:r>
            <a:r>
              <a:rPr lang="en-US" altLang="zh-CN" dirty="0" smtClean="0">
                <a:solidFill>
                  <a:srgbClr val="000099"/>
                </a:solidFill>
              </a:rPr>
              <a:t>,</a:t>
            </a:r>
            <a:r>
              <a:rPr lang="zh-CN" altLang="en-US" dirty="0" smtClean="0">
                <a:solidFill>
                  <a:srgbClr val="000099"/>
                </a:solidFill>
              </a:rPr>
              <a:t>这样的图形就是轴对称图形。</a:t>
            </a:r>
          </a:p>
          <a:p>
            <a:pPr eaLnBrk="1" hangingPunct="1"/>
            <a:r>
              <a:rPr lang="zh-CN" altLang="en-US" dirty="0" smtClean="0">
                <a:solidFill>
                  <a:srgbClr val="000099"/>
                </a:solidFill>
              </a:rPr>
              <a:t>折痕所在的这条</a:t>
            </a:r>
            <a:r>
              <a:rPr lang="zh-CN" altLang="en-US" dirty="0" smtClean="0">
                <a:solidFill>
                  <a:srgbClr val="FF0000"/>
                </a:solidFill>
              </a:rPr>
              <a:t>直线</a:t>
            </a:r>
            <a:r>
              <a:rPr lang="zh-CN" altLang="en-US" dirty="0" smtClean="0">
                <a:solidFill>
                  <a:srgbClr val="000099"/>
                </a:solidFill>
              </a:rPr>
              <a:t>叫作它的对称轴。</a:t>
            </a:r>
          </a:p>
          <a:p>
            <a:pPr eaLnBrk="1" hangingPunct="1"/>
            <a:endParaRPr lang="en-US" altLang="zh-CN" dirty="0" smtClean="0">
              <a:solidFill>
                <a:srgbClr val="000099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356100" y="4581525"/>
            <a:ext cx="2449513" cy="12239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5580063" y="4005263"/>
            <a:ext cx="0" cy="28527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3779838" y="5229225"/>
            <a:ext cx="33131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804025" y="5229225"/>
            <a:ext cx="4587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  <p:bldP spid="32773" grpId="0" animBg="1"/>
      <p:bldP spid="32774" grpId="0" animBg="1"/>
      <p:bldP spid="327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feng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27538" y="692150"/>
            <a:ext cx="2736850" cy="4897438"/>
          </a:xfrm>
          <a:noFill/>
        </p:spPr>
      </p:pic>
      <p:pic>
        <p:nvPicPr>
          <p:cNvPr id="31748" name="Picture 4" descr="feng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620713"/>
            <a:ext cx="26749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954338" y="494188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kumimoji="1" lang="zh-CN" altLang="zh-CN" sz="4400" b="1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665288" y="508476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kumimoji="1" lang="zh-CN" altLang="zh-CN" sz="3200" b="1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223963" y="5084763"/>
            <a:ext cx="7527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CN" altLang="en-US" sz="3200" b="1" dirty="0">
                <a:solidFill>
                  <a:srgbClr val="000000"/>
                </a:solidFill>
              </a:rPr>
              <a:t>折痕所在的这条直线叫做图形的</a:t>
            </a:r>
            <a:r>
              <a:rPr kumimoji="1" lang="zh-CN" altLang="en-US" sz="3200" b="1" dirty="0">
                <a:solidFill>
                  <a:srgbClr val="FF3300"/>
                </a:solidFill>
              </a:rPr>
              <a:t>对称轴。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4427538" y="1052513"/>
            <a:ext cx="0" cy="396081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xsx3bp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" y="-26988"/>
            <a:ext cx="9145588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 bwMode="auto">
          <a:xfrm>
            <a:off x="4572000" y="2276475"/>
            <a:ext cx="863600" cy="574675"/>
            <a:chOff x="1247" y="1344"/>
            <a:chExt cx="544" cy="362"/>
          </a:xfrm>
        </p:grpSpPr>
        <p:sp>
          <p:nvSpPr>
            <p:cNvPr id="7193" name="Line 4"/>
            <p:cNvSpPr>
              <a:spLocks noChangeShapeType="1"/>
            </p:cNvSpPr>
            <p:nvPr/>
          </p:nvSpPr>
          <p:spPr bwMode="auto">
            <a:xfrm>
              <a:off x="1247" y="1570"/>
              <a:ext cx="182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Line 5"/>
            <p:cNvSpPr>
              <a:spLocks noChangeShapeType="1"/>
            </p:cNvSpPr>
            <p:nvPr/>
          </p:nvSpPr>
          <p:spPr bwMode="auto">
            <a:xfrm flipV="1">
              <a:off x="1429" y="1344"/>
              <a:ext cx="362" cy="36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7308850" y="4221163"/>
            <a:ext cx="863600" cy="574675"/>
            <a:chOff x="1247" y="1344"/>
            <a:chExt cx="544" cy="362"/>
          </a:xfrm>
        </p:grpSpPr>
        <p:sp>
          <p:nvSpPr>
            <p:cNvPr id="7191" name="Line 7"/>
            <p:cNvSpPr>
              <a:spLocks noChangeShapeType="1"/>
            </p:cNvSpPr>
            <p:nvPr/>
          </p:nvSpPr>
          <p:spPr bwMode="auto">
            <a:xfrm>
              <a:off x="1247" y="1570"/>
              <a:ext cx="182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Line 8"/>
            <p:cNvSpPr>
              <a:spLocks noChangeShapeType="1"/>
            </p:cNvSpPr>
            <p:nvPr/>
          </p:nvSpPr>
          <p:spPr bwMode="auto">
            <a:xfrm flipV="1">
              <a:off x="1429" y="1344"/>
              <a:ext cx="362" cy="36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1476375" y="4292600"/>
            <a:ext cx="863600" cy="574675"/>
            <a:chOff x="1247" y="1344"/>
            <a:chExt cx="544" cy="362"/>
          </a:xfrm>
        </p:grpSpPr>
        <p:sp>
          <p:nvSpPr>
            <p:cNvPr id="7189" name="Line 10"/>
            <p:cNvSpPr>
              <a:spLocks noChangeShapeType="1"/>
            </p:cNvSpPr>
            <p:nvPr/>
          </p:nvSpPr>
          <p:spPr bwMode="auto">
            <a:xfrm>
              <a:off x="1247" y="1570"/>
              <a:ext cx="182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Line 11"/>
            <p:cNvSpPr>
              <a:spLocks noChangeShapeType="1"/>
            </p:cNvSpPr>
            <p:nvPr/>
          </p:nvSpPr>
          <p:spPr bwMode="auto">
            <a:xfrm flipV="1">
              <a:off x="1429" y="1344"/>
              <a:ext cx="362" cy="36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2"/>
          <p:cNvGrpSpPr/>
          <p:nvPr/>
        </p:nvGrpSpPr>
        <p:grpSpPr bwMode="auto">
          <a:xfrm>
            <a:off x="7019925" y="2565400"/>
            <a:ext cx="863600" cy="574675"/>
            <a:chOff x="1247" y="1344"/>
            <a:chExt cx="544" cy="362"/>
          </a:xfrm>
        </p:grpSpPr>
        <p:sp>
          <p:nvSpPr>
            <p:cNvPr id="7187" name="Line 13"/>
            <p:cNvSpPr>
              <a:spLocks noChangeShapeType="1"/>
            </p:cNvSpPr>
            <p:nvPr/>
          </p:nvSpPr>
          <p:spPr bwMode="auto">
            <a:xfrm>
              <a:off x="1247" y="1570"/>
              <a:ext cx="182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8" name="Line 14"/>
            <p:cNvSpPr>
              <a:spLocks noChangeShapeType="1"/>
            </p:cNvSpPr>
            <p:nvPr/>
          </p:nvSpPr>
          <p:spPr bwMode="auto">
            <a:xfrm flipV="1">
              <a:off x="1429" y="1344"/>
              <a:ext cx="362" cy="36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15"/>
          <p:cNvGrpSpPr/>
          <p:nvPr/>
        </p:nvGrpSpPr>
        <p:grpSpPr bwMode="auto">
          <a:xfrm>
            <a:off x="7812088" y="6021388"/>
            <a:ext cx="863600" cy="574675"/>
            <a:chOff x="1247" y="1344"/>
            <a:chExt cx="544" cy="362"/>
          </a:xfrm>
        </p:grpSpPr>
        <p:sp>
          <p:nvSpPr>
            <p:cNvPr id="7185" name="Line 16"/>
            <p:cNvSpPr>
              <a:spLocks noChangeShapeType="1"/>
            </p:cNvSpPr>
            <p:nvPr/>
          </p:nvSpPr>
          <p:spPr bwMode="auto">
            <a:xfrm>
              <a:off x="1247" y="1570"/>
              <a:ext cx="182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6" name="Line 17"/>
            <p:cNvSpPr>
              <a:spLocks noChangeShapeType="1"/>
            </p:cNvSpPr>
            <p:nvPr/>
          </p:nvSpPr>
          <p:spPr bwMode="auto">
            <a:xfrm flipV="1">
              <a:off x="1429" y="1344"/>
              <a:ext cx="362" cy="36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18"/>
          <p:cNvGrpSpPr/>
          <p:nvPr/>
        </p:nvGrpSpPr>
        <p:grpSpPr bwMode="auto">
          <a:xfrm>
            <a:off x="4140200" y="6092825"/>
            <a:ext cx="863600" cy="574675"/>
            <a:chOff x="1247" y="1344"/>
            <a:chExt cx="544" cy="362"/>
          </a:xfrm>
        </p:grpSpPr>
        <p:sp>
          <p:nvSpPr>
            <p:cNvPr id="7183" name="Line 19"/>
            <p:cNvSpPr>
              <a:spLocks noChangeShapeType="1"/>
            </p:cNvSpPr>
            <p:nvPr/>
          </p:nvSpPr>
          <p:spPr bwMode="auto">
            <a:xfrm>
              <a:off x="1247" y="1570"/>
              <a:ext cx="182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4" name="Line 20"/>
            <p:cNvSpPr>
              <a:spLocks noChangeShapeType="1"/>
            </p:cNvSpPr>
            <p:nvPr/>
          </p:nvSpPr>
          <p:spPr bwMode="auto">
            <a:xfrm flipV="1">
              <a:off x="1429" y="1344"/>
              <a:ext cx="362" cy="36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4614863" y="784225"/>
            <a:ext cx="14287" cy="2381250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1951038" y="2832100"/>
            <a:ext cx="0" cy="1728788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3214688" y="4849813"/>
            <a:ext cx="0" cy="1728787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>
            <a:off x="6429375" y="938213"/>
            <a:ext cx="1758950" cy="1885950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7335838" y="4702175"/>
            <a:ext cx="0" cy="1992313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H="1">
            <a:off x="6489700" y="2933700"/>
            <a:ext cx="1682750" cy="1700213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50825" y="401638"/>
            <a:ext cx="8569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你能画出下面的轴对称图形的对称轴吗？</a:t>
            </a:r>
          </a:p>
        </p:txBody>
      </p:sp>
      <p:pic>
        <p:nvPicPr>
          <p:cNvPr id="8196" name="Picture 6" descr="13295702217GP6mcE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1484313"/>
            <a:ext cx="2376488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20110903111117-160211289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484313"/>
            <a:ext cx="25908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蝴蝶剪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3708400"/>
            <a:ext cx="23050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u=3779481567,3446892303&amp;fm=21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1484313"/>
            <a:ext cx="230346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4" descr="upload__60e49d70_131dbaccfdb__7ffe_000004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1150" y="3565525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3492500" y="3492500"/>
            <a:ext cx="2159000" cy="19891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1835150" y="1341438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9338" y="1338263"/>
            <a:ext cx="0" cy="1946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419475" y="2276475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7629525" y="1341438"/>
            <a:ext cx="0" cy="1946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1692275" y="3636963"/>
            <a:ext cx="0" cy="1946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4572000" y="3419475"/>
            <a:ext cx="0" cy="1946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rot="60000">
            <a:off x="3289300" y="4200525"/>
            <a:ext cx="2087563" cy="6477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V="1">
            <a:off x="3848100" y="3916363"/>
            <a:ext cx="1223963" cy="16557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H="1" flipV="1">
            <a:off x="4135438" y="4005263"/>
            <a:ext cx="1225550" cy="16557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7126288" y="3349625"/>
            <a:ext cx="1512887" cy="19431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>
            <a:off x="3763963" y="420052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325438" y="5805488"/>
            <a:ext cx="7991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你有什么发现？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/>
      <p:bldP spid="7189" grpId="0" animBg="1"/>
      <p:bldP spid="7190" grpId="0" animBg="1"/>
      <p:bldP spid="7194" grpId="0" animBg="1"/>
      <p:bldP spid="7195" grpId="0" animBg="1"/>
      <p:bldP spid="7196" grpId="0" animBg="1"/>
      <p:bldP spid="7197" grpId="0" animBg="1"/>
      <p:bldP spid="7198" grpId="0" animBg="1"/>
      <p:bldP spid="7199" grpId="0" animBg="1"/>
      <p:bldP spid="7200" grpId="0" animBg="1"/>
      <p:bldP spid="7202" grpId="0" animBg="1"/>
      <p:bldP spid="72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8569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/>
              <a:t>       </a:t>
            </a:r>
            <a:r>
              <a:rPr lang="zh-CN" altLang="en-US" sz="3200" dirty="0"/>
              <a:t>看一看下面的交通标志是不是轴对称图形？如果是，画出他们的对称轴。他们各有几条对称轴？</a:t>
            </a:r>
          </a:p>
        </p:txBody>
      </p:sp>
      <p:pic>
        <p:nvPicPr>
          <p:cNvPr id="9220" name="Picture 7" descr="15815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33600"/>
            <a:ext cx="2857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1581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060575"/>
            <a:ext cx="2857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pic1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4581525"/>
            <a:ext cx="19446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R_201006281126112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220503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5" descr="200572~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838" y="4437063"/>
            <a:ext cx="20161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7" descr="201012~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4508500"/>
            <a:ext cx="20161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539750" y="3030538"/>
            <a:ext cx="2376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403350" y="3860800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27538" y="6172200"/>
            <a:ext cx="792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7308850" y="6165850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1755775" y="1916113"/>
            <a:ext cx="0" cy="20891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4775200" y="4365625"/>
            <a:ext cx="0" cy="20875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7596188" y="4330700"/>
            <a:ext cx="0" cy="20875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/>
      <p:bldP spid="8212" grpId="0"/>
      <p:bldP spid="8213" grpId="0"/>
      <p:bldP spid="8214" grpId="0" animBg="1"/>
      <p:bldP spid="8215" grpId="0" animBg="1"/>
      <p:bldP spid="82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0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59" y="3933056"/>
            <a:ext cx="212895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752600" y="1447800"/>
            <a:ext cx="3429000" cy="2485256"/>
          </a:xfrm>
          <a:prstGeom prst="wedgeRoundRectCallout">
            <a:avLst>
              <a:gd name="adj1" fmla="val 78194"/>
              <a:gd name="adj2" fmla="val 72917"/>
              <a:gd name="adj3" fmla="val 16667"/>
            </a:avLst>
          </a:prstGeom>
          <a:noFill/>
          <a:ln w="53975">
            <a:solidFill>
              <a:srgbClr val="00FF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2800" b="1" dirty="0">
                <a:solidFill>
                  <a:srgbClr val="3333FF"/>
                </a:solidFill>
                <a:ea typeface="楷体_GB2312" pitchFamily="49" charset="-122"/>
              </a:rPr>
              <a:t>       </a:t>
            </a:r>
            <a:r>
              <a:rPr lang="zh-CN" altLang="en-US" sz="3600" b="1" dirty="0">
                <a:solidFill>
                  <a:srgbClr val="3333FF"/>
                </a:solidFill>
                <a:ea typeface="楷体_GB2312" pitchFamily="49" charset="-122"/>
              </a:rPr>
              <a:t>你还见过那些轴对称图形？画出它们的对称轴。</a:t>
            </a:r>
            <a:endParaRPr lang="zh-CN" altLang="en-US" sz="2800" b="1" dirty="0">
              <a:solidFill>
                <a:srgbClr val="3333FF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000000000000000017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 bwMode="auto">
          <a:xfrm>
            <a:off x="1619250" y="2924175"/>
            <a:ext cx="865188" cy="433388"/>
            <a:chOff x="1020" y="1842"/>
            <a:chExt cx="545" cy="273"/>
          </a:xfrm>
        </p:grpSpPr>
        <p:sp>
          <p:nvSpPr>
            <p:cNvPr id="11286" name="Line 4"/>
            <p:cNvSpPr>
              <a:spLocks noChangeShapeType="1"/>
            </p:cNvSpPr>
            <p:nvPr/>
          </p:nvSpPr>
          <p:spPr bwMode="auto">
            <a:xfrm>
              <a:off x="1020" y="1979"/>
              <a:ext cx="182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7" name="Line 5"/>
            <p:cNvSpPr>
              <a:spLocks noChangeShapeType="1"/>
            </p:cNvSpPr>
            <p:nvPr/>
          </p:nvSpPr>
          <p:spPr bwMode="auto">
            <a:xfrm flipV="1">
              <a:off x="1202" y="1842"/>
              <a:ext cx="363" cy="2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3348038" y="2924175"/>
            <a:ext cx="865187" cy="433388"/>
            <a:chOff x="1020" y="1842"/>
            <a:chExt cx="545" cy="273"/>
          </a:xfrm>
        </p:grpSpPr>
        <p:sp>
          <p:nvSpPr>
            <p:cNvPr id="11284" name="Line 7"/>
            <p:cNvSpPr>
              <a:spLocks noChangeShapeType="1"/>
            </p:cNvSpPr>
            <p:nvPr/>
          </p:nvSpPr>
          <p:spPr bwMode="auto">
            <a:xfrm>
              <a:off x="1020" y="1979"/>
              <a:ext cx="182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5" name="Line 8"/>
            <p:cNvSpPr>
              <a:spLocks noChangeShapeType="1"/>
            </p:cNvSpPr>
            <p:nvPr/>
          </p:nvSpPr>
          <p:spPr bwMode="auto">
            <a:xfrm flipV="1">
              <a:off x="1202" y="1842"/>
              <a:ext cx="363" cy="2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7019925" y="2924175"/>
            <a:ext cx="865188" cy="433388"/>
            <a:chOff x="1020" y="1842"/>
            <a:chExt cx="545" cy="273"/>
          </a:xfrm>
        </p:grpSpPr>
        <p:sp>
          <p:nvSpPr>
            <p:cNvPr id="11282" name="Line 10"/>
            <p:cNvSpPr>
              <a:spLocks noChangeShapeType="1"/>
            </p:cNvSpPr>
            <p:nvPr/>
          </p:nvSpPr>
          <p:spPr bwMode="auto">
            <a:xfrm>
              <a:off x="1020" y="1979"/>
              <a:ext cx="182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3" name="Line 11"/>
            <p:cNvSpPr>
              <a:spLocks noChangeShapeType="1"/>
            </p:cNvSpPr>
            <p:nvPr/>
          </p:nvSpPr>
          <p:spPr bwMode="auto">
            <a:xfrm flipV="1">
              <a:off x="1202" y="1842"/>
              <a:ext cx="363" cy="2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2"/>
          <p:cNvGrpSpPr/>
          <p:nvPr/>
        </p:nvGrpSpPr>
        <p:grpSpPr bwMode="auto">
          <a:xfrm>
            <a:off x="1547813" y="5157788"/>
            <a:ext cx="865187" cy="433387"/>
            <a:chOff x="1020" y="1842"/>
            <a:chExt cx="545" cy="273"/>
          </a:xfrm>
        </p:grpSpPr>
        <p:sp>
          <p:nvSpPr>
            <p:cNvPr id="11280" name="Line 13"/>
            <p:cNvSpPr>
              <a:spLocks noChangeShapeType="1"/>
            </p:cNvSpPr>
            <p:nvPr/>
          </p:nvSpPr>
          <p:spPr bwMode="auto">
            <a:xfrm>
              <a:off x="1020" y="1979"/>
              <a:ext cx="182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Line 14"/>
            <p:cNvSpPr>
              <a:spLocks noChangeShapeType="1"/>
            </p:cNvSpPr>
            <p:nvPr/>
          </p:nvSpPr>
          <p:spPr bwMode="auto">
            <a:xfrm flipV="1">
              <a:off x="1202" y="1842"/>
              <a:ext cx="363" cy="2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15"/>
          <p:cNvGrpSpPr/>
          <p:nvPr/>
        </p:nvGrpSpPr>
        <p:grpSpPr bwMode="auto">
          <a:xfrm>
            <a:off x="7019925" y="5084763"/>
            <a:ext cx="865188" cy="433387"/>
            <a:chOff x="1020" y="1842"/>
            <a:chExt cx="545" cy="273"/>
          </a:xfrm>
        </p:grpSpPr>
        <p:sp>
          <p:nvSpPr>
            <p:cNvPr id="11278" name="Line 16"/>
            <p:cNvSpPr>
              <a:spLocks noChangeShapeType="1"/>
            </p:cNvSpPr>
            <p:nvPr/>
          </p:nvSpPr>
          <p:spPr bwMode="auto">
            <a:xfrm>
              <a:off x="1020" y="1979"/>
              <a:ext cx="182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Line 17"/>
            <p:cNvSpPr>
              <a:spLocks noChangeShapeType="1"/>
            </p:cNvSpPr>
            <p:nvPr/>
          </p:nvSpPr>
          <p:spPr bwMode="auto">
            <a:xfrm flipV="1">
              <a:off x="1202" y="1842"/>
              <a:ext cx="363" cy="2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8866" name="Line 18"/>
          <p:cNvSpPr>
            <a:spLocks noChangeShapeType="1"/>
          </p:cNvSpPr>
          <p:nvPr/>
        </p:nvSpPr>
        <p:spPr bwMode="auto">
          <a:xfrm>
            <a:off x="1835150" y="1773238"/>
            <a:ext cx="0" cy="16764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 flipH="1">
            <a:off x="3635375" y="1628775"/>
            <a:ext cx="0" cy="1584325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 flipH="1" flipV="1">
            <a:off x="2916238" y="2420938"/>
            <a:ext cx="15113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 flipH="1" flipV="1">
            <a:off x="6443663" y="2420938"/>
            <a:ext cx="15113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 flipH="1">
            <a:off x="1835150" y="3573463"/>
            <a:ext cx="0" cy="1655762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 flipH="1">
            <a:off x="6516688" y="4508500"/>
            <a:ext cx="1368425" cy="504825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6" grpId="0" animBg="1"/>
      <p:bldP spid="78867" grpId="0" animBg="1"/>
      <p:bldP spid="78868" grpId="0" animBg="1"/>
      <p:bldP spid="78869" grpId="0" animBg="1"/>
      <p:bldP spid="78870" grpId="0" animBg="1"/>
      <p:bldP spid="78871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全屏显示(4:3)</PresentationFormat>
  <Paragraphs>102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汉仪大宋简</vt:lpstr>
      <vt:lpstr>华康海报体W12(P)</vt:lpstr>
      <vt:lpstr>华文行楷</vt:lpstr>
      <vt:lpstr>华文新魏</vt:lpstr>
      <vt:lpstr>楷体_GB2312</vt:lpstr>
      <vt:lpstr>宋体</vt:lpstr>
      <vt:lpstr>微软雅黑</vt:lpstr>
      <vt:lpstr>幼圆</vt:lpstr>
      <vt:lpstr>Arial</vt:lpstr>
      <vt:lpstr>Calibri</vt:lpstr>
      <vt:lpstr>WWW.2PPT.COM
</vt:lpstr>
      <vt:lpstr>PowerPoint 演示文稿</vt:lpstr>
      <vt:lpstr>PowerPoint 演示文稿</vt:lpstr>
      <vt:lpstr>  什么是轴对称图形?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折一折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在轴对称图形中，对称轴两侧相对着的对称点到对称轴的距离相等，这就是轴对称图形的性质。    我们可以用这个性质来判断一个图形是否是一个轴对称图形，或者作轴对称图形。</vt:lpstr>
      <vt:lpstr>       你能画出下面图形的另一半,使它成为轴对称图形吗?画完后涂上颜色，看看漂亮吗？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2021-12-30T07:13:03Z</dcterms:created>
  <dcterms:modified xsi:type="dcterms:W3CDTF">2023-01-16T15:23:39Z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98694954F04F429FBFFB4403B93288B0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