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363" r:id="rId3"/>
    <p:sldId id="425" r:id="rId4"/>
    <p:sldId id="423" r:id="rId5"/>
    <p:sldId id="414" r:id="rId6"/>
    <p:sldId id="454" r:id="rId7"/>
    <p:sldId id="455" r:id="rId8"/>
    <p:sldId id="579" r:id="rId9"/>
    <p:sldId id="580" r:id="rId10"/>
    <p:sldId id="581" r:id="rId11"/>
    <p:sldId id="491" r:id="rId12"/>
    <p:sldId id="545" r:id="rId13"/>
    <p:sldId id="514" r:id="rId14"/>
    <p:sldId id="550" r:id="rId15"/>
    <p:sldId id="490" r:id="rId16"/>
    <p:sldId id="495" r:id="rId17"/>
    <p:sldId id="494" r:id="rId18"/>
    <p:sldId id="496" r:id="rId19"/>
    <p:sldId id="415" r:id="rId20"/>
    <p:sldId id="472" r:id="rId21"/>
    <p:sldId id="584" r:id="rId22"/>
    <p:sldId id="418" r:id="rId23"/>
    <p:sldId id="422" r:id="rId24"/>
    <p:sldId id="421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2">
          <p15:clr>
            <a:srgbClr val="A4A3A4"/>
          </p15:clr>
        </p15:guide>
        <p15:guide id="2" pos="3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3932"/>
        <p:guide pos="3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 eaLnBrk="0" hangingPunct="0">
              <a:defRPr noProof="1" dirty="0"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73F9B603-8D86-4EF5-90E3-C7F78A2A3A12}" type="slidenum">
              <a:rPr lang="zh-CN" altLang="en-US"/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2pPr>
    <a:lvl3pPr lvl="2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3pPr>
    <a:lvl4pPr lvl="3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4pPr>
    <a:lvl5pPr lvl="4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6pPr>
    <a:lvl7pPr marL="2743200" lvl="6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7pPr>
    <a:lvl8pPr marL="3200400" lvl="7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8pPr>
    <a:lvl9pPr marL="3657600" lvl="8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9B603-8D86-4EF5-90E3-C7F78A2A3A12}" type="slidenum">
              <a:rPr lang="zh-CN" altLang="en-US" smtClean="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49FE1-0AE1-4580-8A83-7ADF4D1A0F4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AD975-0E37-4E97-AFB4-ABD7C8A611E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0C42C-F8A3-4B48-9624-14D08333ECF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D8534-1B75-4BFB-967E-F9E5F68D0CF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670B9-E31E-43F0-B690-89D1B8C15CA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ACDE6-2B56-4BA9-8634-A5745A8D9D9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894C4-42D1-46E2-A46E-668D97F61C4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C09CF-DA2F-4CF2-9EB2-41EB23377ED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0DAD-5BD3-40D7-A691-F960974BE8C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611E9-9143-4995-BA5C-4F6B9ABC726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AD10E-0282-48C2-B6D3-F72378A0BAA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A4D10-3613-41E0-9FCC-0F1570AE44C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3F148-715C-4FCD-9648-1BA9220E18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61BA0-3C97-41A0-8913-35595A06D1B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80411-5B50-42A5-88E5-F227E8B6284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5DC40-F107-49CF-8540-EC5F05BA4C8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02BFE-1C33-424E-9B14-FE1E27E4920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4E905-9245-4DC1-84C0-09EE5DED8A5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99FD5-4D12-4465-AFC3-E4307285EC7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050B1-A16F-4679-970E-C813C3AAB30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18C00-9174-4E10-9C21-63E181B7FB2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1DA6C-358D-43AB-9802-106937F4FAE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5D5A1D7-CE12-4D09-A7AD-E8CF4D858FD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943BE73-E186-4AA0-9D62-C0EB8A588CB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hf sldNum="0" hdr="0" ftr="0"/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7175"/>
            <a:ext cx="3851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文本框 22"/>
          <p:cNvSpPr>
            <a:spLocks noChangeArrowheads="1"/>
          </p:cNvSpPr>
          <p:nvPr/>
        </p:nvSpPr>
        <p:spPr bwMode="auto">
          <a:xfrm>
            <a:off x="0" y="2727365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5500"/>
              </a:lnSpc>
            </a:pP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Lesson 1</a:t>
            </a:r>
            <a:r>
              <a:rPr lang="zh-CN" altLang="en-US" sz="4300" b="1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7</a:t>
            </a:r>
            <a:r>
              <a:rPr lang="en-US" sz="4300" b="1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 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I Like All Lessons </a:t>
            </a:r>
            <a:r>
              <a:rPr lang="zh-CN" altLang="en-US" sz="4300" b="1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!</a:t>
            </a:r>
            <a:endParaRPr lang="zh-CN" altLang="en-US" sz="4300" b="1" dirty="0">
              <a:solidFill>
                <a:srgbClr val="000000"/>
              </a:solidFill>
              <a:latin typeface="Baskerville Old Face" panose="02020602080505020303" pitchFamily="18" charset="0"/>
              <a:ea typeface="Kozuka Gothic Pro H" pitchFamily="34" charset="-128"/>
              <a:sym typeface="方正大黑简体" charset="0"/>
            </a:endParaRPr>
          </a:p>
        </p:txBody>
      </p:sp>
      <p:sp>
        <p:nvSpPr>
          <p:cNvPr id="4109" name="TextBox 3"/>
          <p:cNvSpPr>
            <a:spLocks noChangeArrowheads="1"/>
          </p:cNvSpPr>
          <p:nvPr/>
        </p:nvSpPr>
        <p:spPr bwMode="auto">
          <a:xfrm>
            <a:off x="928688" y="1182486"/>
            <a:ext cx="7358062" cy="7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Unit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  </a:t>
            </a:r>
            <a:r>
              <a:rPr lang="zh-CN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Winter in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Canada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71409" y="519906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矩形 6"/>
          <p:cNvSpPr>
            <a:spLocks noChangeArrowheads="1"/>
          </p:cNvSpPr>
          <p:nvPr/>
        </p:nvSpPr>
        <p:spPr bwMode="auto">
          <a:xfrm>
            <a:off x="2500313" y="1123950"/>
            <a:ext cx="4786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why /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waɪ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/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副词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为什么</a:t>
            </a:r>
          </a:p>
        </p:txBody>
      </p:sp>
      <p:sp>
        <p:nvSpPr>
          <p:cNvPr id="16389" name="矩形 7"/>
          <p:cNvSpPr>
            <a:spLocks noChangeArrowheads="1"/>
          </p:cNvSpPr>
          <p:nvPr/>
        </p:nvSpPr>
        <p:spPr bwMode="auto">
          <a:xfrm>
            <a:off x="2057400" y="2171700"/>
            <a:ext cx="6915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Why do you like her?</a:t>
            </a:r>
            <a:r>
              <a:rPr lang="en-US" altLang="zh-CN" sz="2800" dirty="0">
                <a:solidFill>
                  <a:srgbClr val="0000FF"/>
                </a:solidFill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你为什么喜欢她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?</a:t>
            </a:r>
          </a:p>
        </p:txBody>
      </p:sp>
      <p:sp>
        <p:nvSpPr>
          <p:cNvPr id="16390" name="矩形 8"/>
          <p:cNvSpPr>
            <a:spLocks noChangeArrowheads="1"/>
          </p:cNvSpPr>
          <p:nvPr/>
        </p:nvSpPr>
        <p:spPr bwMode="auto">
          <a:xfrm>
            <a:off x="2546350" y="3149600"/>
            <a:ext cx="111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0000FF"/>
                </a:solidFill>
              </a:rPr>
              <a:t>　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639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5" name="组合 16395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16396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7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重点词汇1</a:t>
              </a:r>
            </a:p>
          </p:txBody>
        </p:sp>
      </p:grpSp>
      <p:grpSp>
        <p:nvGrpSpPr>
          <p:cNvPr id="16399" name="组合 16398"/>
          <p:cNvGrpSpPr/>
          <p:nvPr/>
        </p:nvGrpSpPr>
        <p:grpSpPr bwMode="auto">
          <a:xfrm>
            <a:off x="520700" y="2171700"/>
            <a:ext cx="1516063" cy="523875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640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2" name="组合 16401"/>
          <p:cNvGrpSpPr/>
          <p:nvPr/>
        </p:nvGrpSpPr>
        <p:grpSpPr bwMode="auto">
          <a:xfrm>
            <a:off x="520700" y="3219450"/>
            <a:ext cx="1685925" cy="523875"/>
            <a:chOff x="0" y="0"/>
            <a:chExt cx="1685923" cy="523220"/>
          </a:xfrm>
        </p:grpSpPr>
        <p:sp>
          <p:nvSpPr>
            <p:cNvPr id="4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近音词</a:t>
              </a:r>
            </a:p>
          </p:txBody>
        </p:sp>
        <p:pic>
          <p:nvPicPr>
            <p:cNvPr id="1640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5" name="Text Box 23"/>
          <p:cNvSpPr txBox="1">
            <a:spLocks noChangeArrowheads="1"/>
          </p:cNvSpPr>
          <p:nvPr/>
        </p:nvSpPr>
        <p:spPr bwMode="auto">
          <a:xfrm>
            <a:off x="1987550" y="3987800"/>
            <a:ext cx="412115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what</a:t>
            </a:r>
            <a:r>
              <a:rPr lang="en-US" sz="2800" b="1" dirty="0" err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什么</a:t>
            </a:r>
            <a:r>
              <a:rPr 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　</a:t>
            </a: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where</a:t>
            </a:r>
            <a:r>
              <a:rPr lang="en-US" sz="2800" b="1" dirty="0" err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哪里</a:t>
            </a:r>
            <a:r>
              <a:rPr 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　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who</a:t>
            </a:r>
            <a:r>
              <a:rPr lang="en-US" sz="2800" b="1" dirty="0" err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谁</a:t>
            </a:r>
            <a:r>
              <a:rPr 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　</a:t>
            </a: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when</a:t>
            </a:r>
            <a:r>
              <a:rPr lang="en-US" sz="2800" b="1" dirty="0" err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什么时候</a:t>
            </a:r>
            <a:endParaRPr 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Times New Roman" panose="02020603050405020304" pitchFamily="18" charset="0"/>
            </a:endParaRPr>
          </a:p>
        </p:txBody>
      </p:sp>
      <p:sp>
        <p:nvSpPr>
          <p:cNvPr id="16406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16407" name="组合 16406"/>
          <p:cNvGrpSpPr/>
          <p:nvPr/>
        </p:nvGrpSpPr>
        <p:grpSpPr bwMode="auto">
          <a:xfrm>
            <a:off x="590550" y="4057650"/>
            <a:ext cx="1516063" cy="522288"/>
            <a:chOff x="0" y="0"/>
            <a:chExt cx="1515554" cy="521317"/>
          </a:xfrm>
        </p:grpSpPr>
        <p:sp>
          <p:nvSpPr>
            <p:cNvPr id="5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联想</a:t>
              </a:r>
            </a:p>
          </p:txBody>
        </p:sp>
        <p:pic>
          <p:nvPicPr>
            <p:cNvPr id="1640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1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DFE339E-8C9C-4932-A6A6-E75CD0142822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/>
      <p:bldP spid="16389" grpId="0" bldLvl="0"/>
      <p:bldP spid="16390" grpId="0" bldLvl="0"/>
      <p:bldP spid="16405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741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17418" name="组合 17417"/>
          <p:cNvGrpSpPr/>
          <p:nvPr/>
        </p:nvGrpSpPr>
        <p:grpSpPr bwMode="auto">
          <a:xfrm>
            <a:off x="658813" y="1787525"/>
            <a:ext cx="1685925" cy="522288"/>
            <a:chOff x="0" y="0"/>
            <a:chExt cx="1685923" cy="521317"/>
          </a:xfrm>
        </p:grpSpPr>
        <p:sp>
          <p:nvSpPr>
            <p:cNvPr id="2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741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278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1" name="矩形 8"/>
          <p:cNvSpPr>
            <a:spLocks noChangeArrowheads="1"/>
          </p:cNvSpPr>
          <p:nvPr/>
        </p:nvSpPr>
        <p:spPr bwMode="auto">
          <a:xfrm>
            <a:off x="1917700" y="1752600"/>
            <a:ext cx="7235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We all like her, because she is very nice. </a:t>
            </a:r>
          </a:p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我们都喜欢她,因为她人很好。</a:t>
            </a:r>
            <a:r>
              <a:rPr 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</a:p>
        </p:txBody>
      </p:sp>
      <p:sp>
        <p:nvSpPr>
          <p:cNvPr id="17422" name="矩形 7"/>
          <p:cNvSpPr>
            <a:spLocks noChangeArrowheads="1"/>
          </p:cNvSpPr>
          <p:nvPr/>
        </p:nvSpPr>
        <p:spPr bwMode="auto">
          <a:xfrm>
            <a:off x="1946275" y="3457575"/>
            <a:ext cx="6397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be + cause 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原因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)</a:t>
            </a:r>
            <a:r>
              <a:rPr lang="en-US" altLang="zh-CN" sz="2800" b="1" dirty="0">
                <a:solidFill>
                  <a:srgbClr val="0000FF"/>
                </a:solidFill>
                <a:sym typeface="楷体" panose="02010609060101010101" pitchFamily="1" charset="-122"/>
              </a:rPr>
              <a:t> =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because</a:t>
            </a:r>
            <a:r>
              <a:rPr lang="en-US" altLang="zh-CN" sz="2800" b="1" dirty="0">
                <a:solidFill>
                  <a:srgbClr val="0000FF"/>
                </a:solidFill>
                <a:sym typeface="楷体" panose="02010609060101010101" pitchFamily="1" charset="-12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因为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)</a:t>
            </a:r>
          </a:p>
        </p:txBody>
      </p:sp>
      <p:grpSp>
        <p:nvGrpSpPr>
          <p:cNvPr id="17423" name="组合 17422"/>
          <p:cNvGrpSpPr/>
          <p:nvPr/>
        </p:nvGrpSpPr>
        <p:grpSpPr bwMode="auto">
          <a:xfrm>
            <a:off x="658813" y="3441700"/>
            <a:ext cx="1516062" cy="523875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1742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6" name="矩形 7"/>
          <p:cNvSpPr>
            <a:spLocks noChangeArrowheads="1"/>
          </p:cNvSpPr>
          <p:nvPr/>
        </p:nvSpPr>
        <p:spPr bwMode="auto">
          <a:xfrm>
            <a:off x="1987550" y="4686300"/>
            <a:ext cx="5946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0000FF"/>
                </a:solidFill>
                <a:sym typeface="楷体" panose="02010609060101010101" pitchFamily="1" charset="-122"/>
              </a:rPr>
              <a:t>　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　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because of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因为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;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由于</a:t>
            </a:r>
          </a:p>
        </p:txBody>
      </p:sp>
      <p:grpSp>
        <p:nvGrpSpPr>
          <p:cNvPr id="4" name="组合 17426"/>
          <p:cNvGrpSpPr/>
          <p:nvPr/>
        </p:nvGrpSpPr>
        <p:grpSpPr bwMode="auto">
          <a:xfrm>
            <a:off x="450850" y="1054100"/>
            <a:ext cx="1933575" cy="463550"/>
            <a:chOff x="0" y="0"/>
            <a:chExt cx="1933289" cy="461963"/>
          </a:xfrm>
        </p:grpSpPr>
        <p:sp>
          <p:nvSpPr>
            <p:cNvPr id="17427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8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重点词汇2</a:t>
              </a:r>
            </a:p>
          </p:txBody>
        </p:sp>
      </p:grpSp>
      <p:sp>
        <p:nvSpPr>
          <p:cNvPr id="17430" name="文本框 17429"/>
          <p:cNvSpPr txBox="1">
            <a:spLocks noChangeArrowheads="1"/>
          </p:cNvSpPr>
          <p:nvPr/>
        </p:nvSpPr>
        <p:spPr bwMode="auto">
          <a:xfrm>
            <a:off x="2476500" y="984250"/>
            <a:ext cx="463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because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连词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因为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17431" name="组合 17430"/>
          <p:cNvGrpSpPr/>
          <p:nvPr/>
        </p:nvGrpSpPr>
        <p:grpSpPr bwMode="auto">
          <a:xfrm>
            <a:off x="660400" y="4686300"/>
            <a:ext cx="1685925" cy="523875"/>
            <a:chOff x="0" y="0"/>
            <a:chExt cx="1685923" cy="521317"/>
          </a:xfrm>
        </p:grpSpPr>
        <p:sp>
          <p:nvSpPr>
            <p:cNvPr id="5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ea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743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278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3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54C97E3-2F2D-4C9F-9ED4-9B465D211487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7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bldLvl="0"/>
      <p:bldP spid="17422" grpId="0" bldLvl="0"/>
      <p:bldP spid="17426" grpId="0" bldLvl="0"/>
      <p:bldP spid="17430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矩形 20"/>
          <p:cNvSpPr>
            <a:spLocks noChangeArrowheads="1"/>
          </p:cNvSpPr>
          <p:nvPr/>
        </p:nvSpPr>
        <p:spPr bwMode="auto">
          <a:xfrm>
            <a:off x="590550" y="1612900"/>
            <a:ext cx="82423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一般来说</a:t>
            </a:r>
            <a:r>
              <a:rPr 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because</a:t>
            </a:r>
            <a:r>
              <a:rPr lang="en-US" sz="2800" b="1" dirty="0" err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是连词,其后接原因状语从句,回答以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why</a:t>
            </a:r>
            <a:r>
              <a:rPr lang="en-US" sz="2800" b="1" dirty="0" err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开头的问句或者解释原因的</a:t>
            </a:r>
            <a:r>
              <a:rPr 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;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而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because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of</a:t>
            </a:r>
            <a:r>
              <a:rPr lang="en-US" sz="2800" b="1" dirty="0" err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是复合介词,后面直接跟一个名词、代词、动名词或者短语,它和后面的词或词组构成一个原因状语</a:t>
            </a:r>
            <a:r>
              <a:rPr 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8437" name="矩形 23"/>
          <p:cNvSpPr>
            <a:spLocks noChangeArrowheads="1"/>
          </p:cNvSpPr>
          <p:nvPr/>
        </p:nvSpPr>
        <p:spPr bwMode="auto">
          <a:xfrm>
            <a:off x="1847850" y="4197350"/>
            <a:ext cx="70675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9900CC"/>
                </a:solidFill>
              </a:rPr>
              <a:t>a. He doesn't go to work, ________he is ill. </a:t>
            </a:r>
          </a:p>
          <a:p>
            <a:pPr eaLnBrk="0" hangingPunct="0"/>
            <a:r>
              <a:rPr lang="zh-CN" altLang="en-US" sz="2800" dirty="0">
                <a:solidFill>
                  <a:srgbClr val="9900CC"/>
                </a:solidFill>
              </a:rPr>
              <a:t>b. He is not at home ________his trip. 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对角圆角矩形 28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8443" name="文本框 18442"/>
          <p:cNvSpPr txBox="1">
            <a:spLocks noChangeArrowheads="1"/>
          </p:cNvSpPr>
          <p:nvPr/>
        </p:nvSpPr>
        <p:spPr bwMode="auto">
          <a:xfrm>
            <a:off x="1009650" y="914400"/>
            <a:ext cx="62865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辨析：</a:t>
            </a:r>
            <a:r>
              <a:rPr lang="zh-CN" altLang="en-US" sz="2800" b="1" dirty="0">
                <a:solidFill>
                  <a:srgbClr val="FF0000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　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because</a:t>
            </a:r>
            <a:r>
              <a:rPr lang="zh-CN" altLang="en-US" sz="3200" b="1" dirty="0">
                <a:solidFill>
                  <a:srgbClr val="FF0000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because of</a:t>
            </a:r>
          </a:p>
        </p:txBody>
      </p:sp>
      <p:pic>
        <p:nvPicPr>
          <p:cNvPr id="18444" name="图片 1844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0400" y="4267200"/>
            <a:ext cx="1047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5" name="组合 18444"/>
          <p:cNvGrpSpPr/>
          <p:nvPr/>
        </p:nvGrpSpPr>
        <p:grpSpPr bwMode="auto">
          <a:xfrm>
            <a:off x="590550" y="5314950"/>
            <a:ext cx="1516063" cy="522288"/>
            <a:chOff x="0" y="0"/>
            <a:chExt cx="1515554" cy="521317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解析</a:t>
              </a:r>
            </a:p>
          </p:txBody>
        </p:sp>
        <p:pic>
          <p:nvPicPr>
            <p:cNvPr id="18446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8" name="文本框 18447"/>
          <p:cNvSpPr txBox="1">
            <a:spLocks noChangeArrowheads="1"/>
          </p:cNvSpPr>
          <p:nvPr/>
        </p:nvSpPr>
        <p:spPr bwMode="auto">
          <a:xfrm>
            <a:off x="1778000" y="5175250"/>
            <a:ext cx="6915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because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后面跟句子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,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because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of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后面加名词、代词、动名词或者短语。可知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a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处填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because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楷体_GBK" charset="0"/>
              </a:rPr>
              <a:t>,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处填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because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of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8449" name="文本框 18448"/>
          <p:cNvSpPr txBox="1">
            <a:spLocks noChangeArrowheads="1"/>
          </p:cNvSpPr>
          <p:nvPr/>
        </p:nvSpPr>
        <p:spPr bwMode="auto">
          <a:xfrm>
            <a:off x="5969000" y="4127500"/>
            <a:ext cx="163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because</a:t>
            </a:r>
          </a:p>
        </p:txBody>
      </p:sp>
      <p:sp>
        <p:nvSpPr>
          <p:cNvPr id="18450" name="文本框 18449"/>
          <p:cNvSpPr txBox="1">
            <a:spLocks noChangeArrowheads="1"/>
          </p:cNvSpPr>
          <p:nvPr/>
        </p:nvSpPr>
        <p:spPr bwMode="auto">
          <a:xfrm>
            <a:off x="5035550" y="4630738"/>
            <a:ext cx="195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because of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0A4F633-DFBC-438A-BF84-CA60D8789FB6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9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/>
      <p:bldP spid="18437" grpId="0" bldLvl="0"/>
      <p:bldP spid="18443" grpId="0" bldLvl="0" animBg="1"/>
      <p:bldP spid="18448" grpId="0" bldLvl="0"/>
      <p:bldP spid="18449" grpId="0" bldLvl="0"/>
      <p:bldP spid="18450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矩形 6"/>
          <p:cNvSpPr>
            <a:spLocks noChangeArrowheads="1"/>
          </p:cNvSpPr>
          <p:nvPr/>
        </p:nvSpPr>
        <p:spPr bwMode="auto">
          <a:xfrm>
            <a:off x="2511425" y="1046163"/>
            <a:ext cx="4071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festival 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名词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)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节日</a:t>
            </a:r>
          </a:p>
        </p:txBody>
      </p:sp>
      <p:sp>
        <p:nvSpPr>
          <p:cNvPr id="19461" name="矩形 7"/>
          <p:cNvSpPr>
            <a:spLocks noChangeArrowheads="1"/>
          </p:cNvSpPr>
          <p:nvPr/>
        </p:nvSpPr>
        <p:spPr bwMode="auto">
          <a:xfrm>
            <a:off x="1987550" y="2940050"/>
            <a:ext cx="4051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Spring Festival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春节</a:t>
            </a:r>
          </a:p>
        </p:txBody>
      </p:sp>
      <p:sp>
        <p:nvSpPr>
          <p:cNvPr id="19462" name="矩形 8"/>
          <p:cNvSpPr>
            <a:spLocks noChangeArrowheads="1"/>
          </p:cNvSpPr>
          <p:nvPr/>
        </p:nvSpPr>
        <p:spPr bwMode="auto">
          <a:xfrm>
            <a:off x="1987550" y="1822450"/>
            <a:ext cx="63563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 like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 Spring F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estival.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我喜欢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春节。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1" charset="-122"/>
              <a:sym typeface="Times New Roman" panose="02020603050405020304" pitchFamily="18" charset="0"/>
            </a:endParaRPr>
          </a:p>
        </p:txBody>
      </p:sp>
      <p:sp>
        <p:nvSpPr>
          <p:cNvPr id="19463" name="矩形 9"/>
          <p:cNvSpPr>
            <a:spLocks noChangeArrowheads="1"/>
          </p:cNvSpPr>
          <p:nvPr/>
        </p:nvSpPr>
        <p:spPr bwMode="auto">
          <a:xfrm>
            <a:off x="2127250" y="4057650"/>
            <a:ext cx="3087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holiday 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节日;假日</a:t>
            </a:r>
          </a:p>
        </p:txBody>
      </p:sp>
      <p:sp>
        <p:nvSpPr>
          <p:cNvPr id="19464" name="矩形 10"/>
          <p:cNvSpPr>
            <a:spLocks noChangeArrowheads="1"/>
          </p:cNvSpPr>
          <p:nvPr/>
        </p:nvSpPr>
        <p:spPr bwMode="auto">
          <a:xfrm>
            <a:off x="2755900" y="4965700"/>
            <a:ext cx="1495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festivals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对角圆角矩形 20"/>
          <p:cNvSpPr>
            <a:spLocks noChangeArrowheads="1"/>
          </p:cNvSpPr>
          <p:nvPr/>
        </p:nvSpPr>
        <p:spPr bwMode="auto">
          <a:xfrm>
            <a:off x="1187450" y="117475"/>
            <a:ext cx="3024188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重难点探究</a:t>
            </a:r>
            <a:endParaRPr lang="en-US" sz="4000" b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19469" name="组合 19469"/>
          <p:cNvGrpSpPr/>
          <p:nvPr/>
        </p:nvGrpSpPr>
        <p:grpSpPr bwMode="auto">
          <a:xfrm>
            <a:off x="539750" y="1123950"/>
            <a:ext cx="1795463" cy="460375"/>
            <a:chOff x="0" y="0"/>
            <a:chExt cx="1794903" cy="458799"/>
          </a:xfrm>
        </p:grpSpPr>
        <p:sp>
          <p:nvSpPr>
            <p:cNvPr id="19470" name="圆角矩形 22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71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重点词汇3</a:t>
              </a:r>
              <a:endParaRPr 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19473" name="组合 19472"/>
          <p:cNvGrpSpPr/>
          <p:nvPr/>
        </p:nvGrpSpPr>
        <p:grpSpPr bwMode="auto">
          <a:xfrm>
            <a:off x="590550" y="3009900"/>
            <a:ext cx="1514475" cy="523875"/>
            <a:chOff x="0" y="0"/>
            <a:chExt cx="1515554" cy="523220"/>
          </a:xfrm>
        </p:grpSpPr>
        <p:sp>
          <p:nvSpPr>
            <p:cNvPr id="3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947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6" name="组合 19475"/>
          <p:cNvGrpSpPr/>
          <p:nvPr/>
        </p:nvGrpSpPr>
        <p:grpSpPr bwMode="auto">
          <a:xfrm>
            <a:off x="590550" y="1892300"/>
            <a:ext cx="1685925" cy="523875"/>
            <a:chOff x="0" y="0"/>
            <a:chExt cx="1685923" cy="523220"/>
          </a:xfrm>
        </p:grpSpPr>
        <p:sp>
          <p:nvSpPr>
            <p:cNvPr id="4" name="矩形 28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947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06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9" name="组合 19478"/>
          <p:cNvGrpSpPr/>
          <p:nvPr/>
        </p:nvGrpSpPr>
        <p:grpSpPr bwMode="auto">
          <a:xfrm>
            <a:off x="590550" y="4127500"/>
            <a:ext cx="1960563" cy="523875"/>
            <a:chOff x="0" y="0"/>
            <a:chExt cx="1960245" cy="523220"/>
          </a:xfrm>
        </p:grpSpPr>
        <p:sp>
          <p:nvSpPr>
            <p:cNvPr id="5" name="矩形 34"/>
            <p:cNvSpPr>
              <a:spLocks noChangeArrowheads="1"/>
            </p:cNvSpPr>
            <p:nvPr/>
          </p:nvSpPr>
          <p:spPr bwMode="auto">
            <a:xfrm>
              <a:off x="314313" y="0"/>
              <a:ext cx="16459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联想</a:t>
              </a:r>
            </a:p>
          </p:txBody>
        </p:sp>
        <p:pic>
          <p:nvPicPr>
            <p:cNvPr id="1948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2317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82" name="组合 19481"/>
          <p:cNvGrpSpPr/>
          <p:nvPr/>
        </p:nvGrpSpPr>
        <p:grpSpPr bwMode="auto">
          <a:xfrm>
            <a:off x="590550" y="5035550"/>
            <a:ext cx="2057400" cy="523875"/>
            <a:chOff x="0" y="0"/>
            <a:chExt cx="2057472" cy="523220"/>
          </a:xfrm>
        </p:grpSpPr>
        <p:sp>
          <p:nvSpPr>
            <p:cNvPr id="6" name="矩形 37"/>
            <p:cNvSpPr>
              <a:spLocks noChangeArrowheads="1"/>
            </p:cNvSpPr>
            <p:nvPr/>
          </p:nvSpPr>
          <p:spPr bwMode="auto">
            <a:xfrm>
              <a:off x="314313" y="0"/>
              <a:ext cx="17431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复数形式</a:t>
              </a:r>
            </a:p>
          </p:txBody>
        </p:sp>
        <p:pic>
          <p:nvPicPr>
            <p:cNvPr id="1948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D4E9D4C-54A4-4C06-9E52-B30B438E92FA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2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/>
      <p:bldP spid="19461" grpId="0" bldLvl="0"/>
      <p:bldP spid="19462" grpId="0" bldLvl="0"/>
      <p:bldP spid="19463" grpId="0" bldLvl="0"/>
      <p:bldP spid="19464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矩形 6"/>
          <p:cNvSpPr>
            <a:spLocks noChangeArrowheads="1"/>
          </p:cNvSpPr>
          <p:nvPr/>
        </p:nvSpPr>
        <p:spPr bwMode="auto">
          <a:xfrm>
            <a:off x="2546350" y="984250"/>
            <a:ext cx="586898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What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'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 your favourite season? 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你最喜欢哪个季节?</a:t>
            </a:r>
          </a:p>
        </p:txBody>
      </p:sp>
      <p:sp>
        <p:nvSpPr>
          <p:cNvPr id="20485" name="矩形 7"/>
          <p:cNvSpPr>
            <a:spLocks noChangeArrowheads="1"/>
          </p:cNvSpPr>
          <p:nvPr/>
        </p:nvSpPr>
        <p:spPr bwMode="auto">
          <a:xfrm>
            <a:off x="1665288" y="2230438"/>
            <a:ext cx="7227887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favourite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表示“最喜欢的”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后面要跟名词。该句型用于询问对方最喜欢的事物是什么。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9" name="组合 20489"/>
          <p:cNvGrpSpPr/>
          <p:nvPr/>
        </p:nvGrpSpPr>
        <p:grpSpPr bwMode="auto">
          <a:xfrm>
            <a:off x="539750" y="1123950"/>
            <a:ext cx="1795463" cy="461963"/>
            <a:chOff x="0" y="0"/>
            <a:chExt cx="1794903" cy="461665"/>
          </a:xfrm>
        </p:grpSpPr>
        <p:sp>
          <p:nvSpPr>
            <p:cNvPr id="20490" name="圆角矩形 20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91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</a:t>
              </a:r>
              <a:r>
                <a:rPr 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1</a:t>
              </a:r>
              <a:endPara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0493" name="组合 20492"/>
          <p:cNvGrpSpPr/>
          <p:nvPr/>
        </p:nvGrpSpPr>
        <p:grpSpPr bwMode="auto">
          <a:xfrm>
            <a:off x="608013" y="2432050"/>
            <a:ext cx="1516062" cy="523875"/>
            <a:chOff x="0" y="0"/>
            <a:chExt cx="1515554" cy="523220"/>
          </a:xfrm>
        </p:grpSpPr>
        <p:sp>
          <p:nvSpPr>
            <p:cNvPr id="3" name="矩形 2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详解</a:t>
              </a:r>
              <a:endParaRPr lang="zh-CN" altLang="en-US"/>
            </a:p>
          </p:txBody>
        </p:sp>
        <p:pic>
          <p:nvPicPr>
            <p:cNvPr id="2049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6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0497" name="矩形 7"/>
          <p:cNvSpPr>
            <a:spLocks noChangeArrowheads="1"/>
          </p:cNvSpPr>
          <p:nvPr/>
        </p:nvSpPr>
        <p:spPr bwMode="auto">
          <a:xfrm>
            <a:off x="590550" y="3570288"/>
            <a:ext cx="838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句型结构: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— What's your favourite + (season, food, colour, animal, sport, fruit, shape …)?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　            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— 名词.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/My favourite … is …</a:t>
            </a:r>
          </a:p>
        </p:txBody>
      </p:sp>
      <p:sp>
        <p:nvSpPr>
          <p:cNvPr id="2049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4A7BA11-594F-4538-BC72-319EBB64C874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/>
      <p:bldP spid="20485" grpId="0" bldLvl="0"/>
      <p:bldP spid="20497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矩形 7"/>
          <p:cNvSpPr>
            <a:spLocks noChangeArrowheads="1"/>
          </p:cNvSpPr>
          <p:nvPr/>
        </p:nvSpPr>
        <p:spPr bwMode="auto">
          <a:xfrm>
            <a:off x="1568450" y="774700"/>
            <a:ext cx="747395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What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'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 your favourite f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ruit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?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你最喜欢什么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水果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?</a:t>
            </a:r>
          </a:p>
          <a:p>
            <a:pPr eaLnBrk="0" hangingPunct="0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My favourite f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ruit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is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apples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.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我最喜欢的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水果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是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苹果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组合 21512"/>
          <p:cNvGrpSpPr/>
          <p:nvPr/>
        </p:nvGrpSpPr>
        <p:grpSpPr bwMode="auto">
          <a:xfrm>
            <a:off x="311150" y="984250"/>
            <a:ext cx="1619250" cy="584200"/>
            <a:chOff x="0" y="0"/>
            <a:chExt cx="1618322" cy="584775"/>
          </a:xfrm>
        </p:grpSpPr>
        <p:sp>
          <p:nvSpPr>
            <p:cNvPr id="3" name="矩形 15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 sz="28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151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474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组合 21515"/>
          <p:cNvGrpSpPr/>
          <p:nvPr/>
        </p:nvGrpSpPr>
        <p:grpSpPr bwMode="auto">
          <a:xfrm>
            <a:off x="311150" y="3498850"/>
            <a:ext cx="1619250" cy="584200"/>
            <a:chOff x="0" y="0"/>
            <a:chExt cx="1618322" cy="584775"/>
          </a:xfrm>
        </p:grpSpPr>
        <p:sp>
          <p:nvSpPr>
            <p:cNvPr id="4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2151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474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9" name="矩形 24"/>
          <p:cNvSpPr>
            <a:spLocks noChangeArrowheads="1"/>
          </p:cNvSpPr>
          <p:nvPr/>
        </p:nvSpPr>
        <p:spPr bwMode="auto">
          <a:xfrm>
            <a:off x="1778000" y="3359150"/>
            <a:ext cx="6915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另外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还可以用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“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 like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…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best.”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来表达“我最喜欢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……”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21520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1521" name="组合 21520"/>
          <p:cNvGrpSpPr/>
          <p:nvPr/>
        </p:nvGrpSpPr>
        <p:grpSpPr bwMode="auto">
          <a:xfrm>
            <a:off x="381000" y="4965700"/>
            <a:ext cx="1619250" cy="584200"/>
            <a:chOff x="0" y="0"/>
            <a:chExt cx="1618322" cy="584775"/>
          </a:xfrm>
        </p:grpSpPr>
        <p:sp>
          <p:nvSpPr>
            <p:cNvPr id="5" name="矩形 15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 sz="28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152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474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4" name="文本框 21523"/>
          <p:cNvSpPr txBox="1">
            <a:spLocks noChangeArrowheads="1"/>
          </p:cNvSpPr>
          <p:nvPr/>
        </p:nvSpPr>
        <p:spPr bwMode="auto">
          <a:xfrm>
            <a:off x="1847850" y="4965700"/>
            <a:ext cx="670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like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red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best.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我最喜欢红色。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152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C783A07-9187-4426-8762-11EEAB9A3623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/>
      <p:bldP spid="21519" grpId="0" bldLvl="0"/>
      <p:bldP spid="21524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6"/>
          <p:cNvSpPr>
            <a:spLocks noChangeArrowheads="1"/>
          </p:cNvSpPr>
          <p:nvPr/>
        </p:nvSpPr>
        <p:spPr bwMode="auto">
          <a:xfrm>
            <a:off x="2471738" y="1093788"/>
            <a:ext cx="6808787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Why?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为什么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?</a:t>
            </a:r>
          </a:p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Because I like the snow.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因为我喜欢雪。</a:t>
            </a:r>
          </a:p>
        </p:txBody>
      </p:sp>
      <p:sp>
        <p:nvSpPr>
          <p:cNvPr id="22533" name="矩形 7"/>
          <p:cNvSpPr>
            <a:spLocks noChangeArrowheads="1"/>
          </p:cNvSpPr>
          <p:nvPr/>
        </p:nvSpPr>
        <p:spPr bwMode="auto">
          <a:xfrm>
            <a:off x="1358900" y="2101850"/>
            <a:ext cx="6975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why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是个疑问副词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表示“为什么”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 </a:t>
            </a:r>
          </a:p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because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是个连词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表示“因为”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后接从句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用来陈述原因和理由。该句型用于问答原因。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7" name="组合 22537"/>
          <p:cNvGrpSpPr/>
          <p:nvPr/>
        </p:nvGrpSpPr>
        <p:grpSpPr bwMode="auto">
          <a:xfrm>
            <a:off x="539750" y="1123950"/>
            <a:ext cx="1795463" cy="461963"/>
            <a:chOff x="0" y="0"/>
            <a:chExt cx="1794903" cy="461665"/>
          </a:xfrm>
        </p:grpSpPr>
        <p:sp>
          <p:nvSpPr>
            <p:cNvPr id="22538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9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</a:t>
              </a:r>
              <a:r>
                <a:rPr 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2</a:t>
              </a:r>
              <a:endPara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2541" name="组合 22540"/>
          <p:cNvGrpSpPr/>
          <p:nvPr/>
        </p:nvGrpSpPr>
        <p:grpSpPr bwMode="auto">
          <a:xfrm>
            <a:off x="101600" y="2171700"/>
            <a:ext cx="1516063" cy="522288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详解</a:t>
              </a:r>
              <a:endParaRPr lang="zh-CN" altLang="en-US"/>
            </a:p>
          </p:txBody>
        </p:sp>
        <p:pic>
          <p:nvPicPr>
            <p:cNvPr id="2254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4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2545" name="TextBox 9"/>
          <p:cNvSpPr>
            <a:spLocks noChangeArrowheads="1"/>
          </p:cNvSpPr>
          <p:nvPr/>
        </p:nvSpPr>
        <p:spPr bwMode="auto">
          <a:xfrm>
            <a:off x="31750" y="3778250"/>
            <a:ext cx="915035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句型结构: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— Why + be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动词 + 主语 + 表语?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　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         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Because + 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原因.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　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         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Why + do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的正确形式+主语 + 谓语 + 宾语?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　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         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Because 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+ 原因.</a:t>
            </a:r>
          </a:p>
        </p:txBody>
      </p:sp>
      <p:sp>
        <p:nvSpPr>
          <p:cNvPr id="2254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096A25B-2CAE-458A-93A2-E9BF55443F63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/>
      <p:bldP spid="22533" grpId="0" bldLvl="0"/>
      <p:bldP spid="22545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0" name="组合 23559"/>
          <p:cNvGrpSpPr/>
          <p:nvPr/>
        </p:nvGrpSpPr>
        <p:grpSpPr bwMode="auto">
          <a:xfrm>
            <a:off x="381000" y="1054100"/>
            <a:ext cx="1619250" cy="536575"/>
            <a:chOff x="0" y="0"/>
            <a:chExt cx="1618322" cy="533891"/>
          </a:xfrm>
        </p:grpSpPr>
        <p:sp>
          <p:nvSpPr>
            <p:cNvPr id="2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356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56873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对角圆角矩形 15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3564" name="组合 23563"/>
          <p:cNvGrpSpPr/>
          <p:nvPr/>
        </p:nvGrpSpPr>
        <p:grpSpPr bwMode="auto">
          <a:xfrm>
            <a:off x="450850" y="3638550"/>
            <a:ext cx="1619250" cy="536575"/>
            <a:chOff x="0" y="0"/>
            <a:chExt cx="1618322" cy="533891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链接</a:t>
              </a:r>
            </a:p>
          </p:txBody>
        </p:sp>
        <p:pic>
          <p:nvPicPr>
            <p:cNvPr id="2356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56873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7" name="组合 23566"/>
          <p:cNvGrpSpPr/>
          <p:nvPr/>
        </p:nvGrpSpPr>
        <p:grpSpPr bwMode="auto">
          <a:xfrm>
            <a:off x="381000" y="2800350"/>
            <a:ext cx="1619250" cy="536575"/>
            <a:chOff x="0" y="0"/>
            <a:chExt cx="1618322" cy="533891"/>
          </a:xfrm>
        </p:grpSpPr>
        <p:sp>
          <p:nvSpPr>
            <p:cNvPr id="4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2356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56873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0" name="文本框 23569"/>
          <p:cNvSpPr txBox="1">
            <a:spLocks noChangeArrowheads="1"/>
          </p:cNvSpPr>
          <p:nvPr/>
        </p:nvSpPr>
        <p:spPr bwMode="auto">
          <a:xfrm>
            <a:off x="1778000" y="984250"/>
            <a:ext cx="64262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Why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do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you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like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Kunming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你为什么喜欢昆明?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Because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it's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warm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因为它很暖和。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3571" name="文本框 23570"/>
          <p:cNvSpPr txBox="1">
            <a:spLocks noChangeArrowheads="1"/>
          </p:cNvSpPr>
          <p:nvPr/>
        </p:nvSpPr>
        <p:spPr bwMode="auto">
          <a:xfrm>
            <a:off x="1778000" y="2800350"/>
            <a:ext cx="5010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Why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not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黑体_GBK" charset="0"/>
              </a:rPr>
              <a:t>?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为什么不呢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  <a:endParaRPr lang="en-US" altLang="zh-CN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3572" name="文本框 23571"/>
          <p:cNvSpPr txBox="1">
            <a:spLocks noChangeArrowheads="1"/>
          </p:cNvSpPr>
          <p:nvPr/>
        </p:nvSpPr>
        <p:spPr bwMode="auto">
          <a:xfrm>
            <a:off x="1778000" y="3638550"/>
            <a:ext cx="7105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当想表达反义疑问句时,用“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Why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not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…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”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其同义句是,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“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Why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don't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you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…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”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3" name="文本框 23572"/>
          <p:cNvSpPr txBox="1">
            <a:spLocks noChangeArrowheads="1"/>
          </p:cNvSpPr>
          <p:nvPr/>
        </p:nvSpPr>
        <p:spPr bwMode="auto">
          <a:xfrm>
            <a:off x="1778000" y="4756150"/>
            <a:ext cx="55181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Why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not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go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the park now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黑体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为什么不现在去公园呢?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Why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don't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you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go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the park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now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黑体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为什么你不现在去公园呢?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3574" name="组合 23573"/>
          <p:cNvGrpSpPr/>
          <p:nvPr/>
        </p:nvGrpSpPr>
        <p:grpSpPr bwMode="auto">
          <a:xfrm>
            <a:off x="450850" y="4756150"/>
            <a:ext cx="1619250" cy="536575"/>
            <a:chOff x="0" y="0"/>
            <a:chExt cx="1618322" cy="533891"/>
          </a:xfrm>
        </p:grpSpPr>
        <p:sp>
          <p:nvSpPr>
            <p:cNvPr id="5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例句</a:t>
              </a:r>
              <a:endParaRPr lang="zh-CN" altLang="en-US"/>
            </a:p>
          </p:txBody>
        </p:sp>
        <p:pic>
          <p:nvPicPr>
            <p:cNvPr id="2357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56873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A58E137-56D5-474C-A689-213390F2F7C5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0" grpId="0" bldLvl="0"/>
      <p:bldP spid="23571" grpId="0" bldLvl="0"/>
      <p:bldP spid="23572" grpId="0" bldLvl="0"/>
      <p:bldP spid="23573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5608" name="图片 26632" descr="17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74700"/>
            <a:ext cx="88011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C787BE8-2FE9-49DD-87A2-C4FD1BE6E27E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矩形 8"/>
          <p:cNvSpPr>
            <a:spLocks noChangeArrowheads="1"/>
          </p:cNvSpPr>
          <p:nvPr/>
        </p:nvSpPr>
        <p:spPr bwMode="auto">
          <a:xfrm>
            <a:off x="520700" y="1473200"/>
            <a:ext cx="79629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冬天,冬天,</a:t>
            </a:r>
          </a:p>
          <a:p>
            <a:pPr eaLnBrk="0" hangingPunct="0"/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我喜欢寒冷的白雪。</a:t>
            </a:r>
          </a:p>
          <a:p>
            <a:pPr eaLnBrk="0" hangingPunct="0"/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为什么?因为我喜欢滑冰。</a:t>
            </a:r>
          </a:p>
          <a:p>
            <a:pPr eaLnBrk="0" hangingPunct="0"/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我来了!</a:t>
            </a:r>
          </a:p>
          <a:p>
            <a:pPr eaLnBrk="0" hangingPunct="0"/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我最喜欢哪个季节?</a:t>
            </a:r>
          </a:p>
          <a:p>
            <a:pPr eaLnBrk="0" hangingPunct="0"/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我喜欢春天。你呢?</a:t>
            </a:r>
          </a:p>
          <a:p>
            <a:pPr eaLnBrk="0" hangingPunct="0"/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我喜欢雨。我喜欢新叶子。</a:t>
            </a:r>
          </a:p>
          <a:p>
            <a:pPr eaLnBrk="0" hangingPunct="0"/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我也喜欢花。</a:t>
            </a:r>
          </a:p>
          <a:p>
            <a:pPr eaLnBrk="0" hangingPunct="0"/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我喜欢夏天。</a:t>
            </a:r>
          </a:p>
          <a:p>
            <a:pPr eaLnBrk="0" hangingPunct="0"/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为什么?因为我喜欢太阳。</a:t>
            </a:r>
          </a:p>
          <a:p>
            <a:pPr eaLnBrk="0" hangingPunct="0"/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我穿短裤在外面玩。</a:t>
            </a:r>
          </a:p>
          <a:p>
            <a:pPr eaLnBrk="0" hangingPunct="0"/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它很有趣!</a:t>
            </a:r>
          </a:p>
          <a:p>
            <a:pPr eaLnBrk="0" hangingPunct="0"/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我喜欢秋天。它是多风的。</a:t>
            </a:r>
          </a:p>
          <a:p>
            <a:pPr eaLnBrk="0" hangingPunct="0"/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气温很凉爽。</a:t>
            </a:r>
          </a:p>
          <a:p>
            <a:pPr eaLnBrk="0" hangingPunct="0"/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我放风筝。我骑自行车。</a:t>
            </a:r>
          </a:p>
          <a:p>
            <a:pPr eaLnBrk="0" hangingPunct="0"/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我在学校看见我的朋友们。</a:t>
            </a:r>
          </a:p>
        </p:txBody>
      </p:sp>
      <p:sp>
        <p:nvSpPr>
          <p:cNvPr id="27657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6633" name="文本框 19"/>
          <p:cNvSpPr>
            <a:spLocks noChangeArrowheads="1"/>
          </p:cNvSpPr>
          <p:nvPr/>
        </p:nvSpPr>
        <p:spPr bwMode="auto">
          <a:xfrm>
            <a:off x="2616200" y="774700"/>
            <a:ext cx="2859088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</a:t>
            </a:r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. Let’s 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sing!</a:t>
            </a:r>
            <a:endParaRPr lang="zh-CN" altLang="en-US"/>
          </a:p>
        </p:txBody>
      </p:sp>
      <p:sp>
        <p:nvSpPr>
          <p:cNvPr id="2663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259CF48-3861-4986-9C51-4B8F4E6FE647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 descr="blackboa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"/>
            <a:ext cx="907415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6154" name="文本框 5129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5300" y="1263650"/>
            <a:ext cx="34226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文本框 1"/>
          <p:cNvSpPr txBox="1"/>
          <p:nvPr/>
        </p:nvSpPr>
        <p:spPr>
          <a:xfrm>
            <a:off x="1568450" y="2032000"/>
            <a:ext cx="63563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words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think can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华文楷体" panose="02010600040101010101" pitchFamily="2" charset="-122"/>
            </a:endParaRPr>
          </a:p>
        </p:txBody>
      </p:sp>
      <p:sp>
        <p:nvSpPr>
          <p:cNvPr id="6156" name="文本框 3"/>
          <p:cNvSpPr txBox="1"/>
          <p:nvPr/>
        </p:nvSpPr>
        <p:spPr>
          <a:xfrm>
            <a:off x="3035300" y="2800350"/>
            <a:ext cx="4819650" cy="140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Sentences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“Can you stand up on the ice?” asks Danny.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D89A86A-2CEA-4F45-8B8A-BA0200239B6B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8681" name="图片 28680" descr="1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844550"/>
            <a:ext cx="885031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文本框 28681"/>
          <p:cNvSpPr txBox="1">
            <a:spLocks noChangeArrowheads="1"/>
          </p:cNvSpPr>
          <p:nvPr/>
        </p:nvSpPr>
        <p:spPr bwMode="auto">
          <a:xfrm>
            <a:off x="1498600" y="4686300"/>
            <a:ext cx="52387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我能帮助你吗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是的。请吧。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詹妮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我可以帮你照相吗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当然。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你喜欢这些香蕉还是那些香蕉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  <a:endParaRPr lang="en-US" altLang="zh-CN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我喜欢这些香蕉。</a:t>
            </a:r>
            <a:endParaRPr lang="zh-CN" altLang="en-US" sz="280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765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C6148F1-194E-4B12-8546-2E6367267386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对角圆角矩形 9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30729" name="图片 307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0550" y="1892300"/>
            <a:ext cx="77533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文本框 30729"/>
          <p:cNvSpPr txBox="1">
            <a:spLocks noChangeArrowheads="1"/>
          </p:cNvSpPr>
          <p:nvPr/>
        </p:nvSpPr>
        <p:spPr bwMode="auto">
          <a:xfrm>
            <a:off x="381000" y="1123950"/>
            <a:ext cx="551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一、给图片选择正确的单词。</a:t>
            </a:r>
          </a:p>
        </p:txBody>
      </p:sp>
      <p:sp>
        <p:nvSpPr>
          <p:cNvPr id="30732" name="文本框 30731"/>
          <p:cNvSpPr txBox="1">
            <a:spLocks noChangeArrowheads="1"/>
          </p:cNvSpPr>
          <p:nvPr/>
        </p:nvSpPr>
        <p:spPr bwMode="auto">
          <a:xfrm>
            <a:off x="939800" y="4965700"/>
            <a:ext cx="726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A.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flowers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　　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B.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sun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　　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rain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　　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D.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leaves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　　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E.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winter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　　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F.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windy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bldLvl="0"/>
      <p:bldP spid="30732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7" descr="gr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24038"/>
            <a:ext cx="907891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矩形 3"/>
          <p:cNvSpPr>
            <a:spLocks noChangeArrowheads="1"/>
          </p:cNvSpPr>
          <p:nvPr/>
        </p:nvSpPr>
        <p:spPr bwMode="auto">
          <a:xfrm>
            <a:off x="590550" y="914400"/>
            <a:ext cx="7072313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一、本课时学的重点词汇如下： </a:t>
            </a:r>
            <a:endParaRPr 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why </a:t>
            </a:r>
            <a:r>
              <a:rPr lang="zh-CN" altLang="en-US" sz="2800" b="1" dirty="0">
                <a:latin typeface="Times New Roman" panose="02020603050405020304" pitchFamily="18" charset="0"/>
                <a:sym typeface="华文楷体" panose="02010600040101010101" pitchFamily="2" charset="-122"/>
              </a:rPr>
              <a:t>(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为什么);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because</a:t>
            </a:r>
            <a:r>
              <a:rPr lang="zh-CN" altLang="en-US" sz="2800" b="1" dirty="0">
                <a:latin typeface="Times New Roman" panose="02020603050405020304" pitchFamily="18" charset="0"/>
                <a:sym typeface="华文楷体" panose="02010600040101010101" pitchFamily="2" charset="-122"/>
              </a:rPr>
              <a:t>(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因为);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festival</a:t>
            </a:r>
            <a:r>
              <a:rPr lang="zh-CN" altLang="en-US" sz="2800" b="1" dirty="0">
                <a:latin typeface="Times New Roman" panose="02020603050405020304" pitchFamily="18" charset="0"/>
                <a:sym typeface="华文楷体" panose="02010600040101010101" pitchFamily="2" charset="-122"/>
              </a:rPr>
              <a:t>(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节日)</a:t>
            </a:r>
          </a:p>
        </p:txBody>
      </p:sp>
      <p:sp>
        <p:nvSpPr>
          <p:cNvPr id="32774" name="矩形 10"/>
          <p:cNvSpPr>
            <a:spLocks noChangeArrowheads="1"/>
          </p:cNvSpPr>
          <p:nvPr/>
        </p:nvSpPr>
        <p:spPr bwMode="auto">
          <a:xfrm>
            <a:off x="500063" y="2276475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二、本课时学习的重点句子如下：</a:t>
            </a:r>
            <a:endParaRPr lang="zh-CN" altLang="en-US" dirty="0"/>
          </a:p>
        </p:txBody>
      </p:sp>
      <p:pic>
        <p:nvPicPr>
          <p:cNvPr id="31750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对角圆角矩形 15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回顾小结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2780" name="文本框 32779"/>
          <p:cNvSpPr txBox="1">
            <a:spLocks noChangeArrowheads="1"/>
          </p:cNvSpPr>
          <p:nvPr/>
        </p:nvSpPr>
        <p:spPr bwMode="auto">
          <a:xfrm>
            <a:off x="730250" y="2870200"/>
            <a:ext cx="74739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What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'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 your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favourite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season? 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  </a:t>
            </a:r>
            <a:r>
              <a:rPr lang="en-US" sz="2800" b="1" dirty="0" err="1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你最喜欢哪个季节</a:t>
            </a:r>
            <a:r>
              <a:rPr 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2、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Why? 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为什么?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  — Because I like the snow.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因为我喜欢雪。</a:t>
            </a:r>
          </a:p>
          <a:p>
            <a:endParaRPr lang="zh-CN" altLang="en-US" dirty="0"/>
          </a:p>
        </p:txBody>
      </p:sp>
      <p:sp>
        <p:nvSpPr>
          <p:cNvPr id="3175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90D0E86-1DD7-410A-BFF5-FF3E3DC7CECE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ldLvl="0"/>
      <p:bldP spid="32774" grpId="0" bldLvl="0"/>
      <p:bldP spid="32780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4" descr="homewor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965200"/>
            <a:ext cx="8858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59D5E117-BA37-4038-B1A1-401DD07F61FC}" type="slidenum">
              <a:rPr lang="zh-CN" altLang="en-US" sz="1200">
                <a:solidFill>
                  <a:srgbClr val="898989"/>
                </a:solidFill>
              </a:rPr>
              <a:t>23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sp>
        <p:nvSpPr>
          <p:cNvPr id="33798" name="矩形 3"/>
          <p:cNvSpPr>
            <a:spLocks noChangeArrowheads="1"/>
          </p:cNvSpPr>
          <p:nvPr/>
        </p:nvSpPr>
        <p:spPr bwMode="auto">
          <a:xfrm>
            <a:off x="869950" y="2590800"/>
            <a:ext cx="586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sz="3200" dirty="0">
                <a:solidFill>
                  <a:srgbClr val="08CDE8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Draw your</a:t>
            </a:r>
            <a:r>
              <a:rPr lang="zh-CN" altLang="en-US" sz="3200" dirty="0">
                <a:solidFill>
                  <a:srgbClr val="08CDE8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8CDE8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favourite</a:t>
            </a:r>
            <a:r>
              <a:rPr lang="en-US" sz="3200" dirty="0">
                <a:solidFill>
                  <a:srgbClr val="08CDE8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season and write some sentences</a:t>
            </a:r>
            <a:r>
              <a:rPr lang="en-US" sz="3200" dirty="0" smtClean="0">
                <a:solidFill>
                  <a:srgbClr val="08CDE8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. </a:t>
            </a:r>
            <a:endParaRPr lang="en-US" sz="3200" dirty="0">
              <a:solidFill>
                <a:srgbClr val="08CDE8"/>
              </a:solidFill>
              <a:latin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32774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对角圆角矩形 11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课后作业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32779" name="图片 2" descr="homewor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7550" y="1263650"/>
            <a:ext cx="40370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361294C-A559-443C-AD43-B9CAE48B3310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话题导入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7176" descr="u=1071110936,1798469950&amp;fm=27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914400"/>
            <a:ext cx="831215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文本框 7177"/>
          <p:cNvSpPr txBox="1">
            <a:spLocks noChangeArrowheads="1"/>
          </p:cNvSpPr>
          <p:nvPr/>
        </p:nvSpPr>
        <p:spPr bwMode="auto">
          <a:xfrm>
            <a:off x="3244850" y="1123950"/>
            <a:ext cx="2236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Questions</a:t>
            </a:r>
          </a:p>
        </p:txBody>
      </p:sp>
      <p:sp>
        <p:nvSpPr>
          <p:cNvPr id="7179" name="文本框 7178"/>
          <p:cNvSpPr txBox="1">
            <a:spLocks noChangeArrowheads="1"/>
          </p:cNvSpPr>
          <p:nvPr/>
        </p:nvSpPr>
        <p:spPr bwMode="auto">
          <a:xfrm>
            <a:off x="869950" y="1822450"/>
            <a:ext cx="76136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1. Who is in this story?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2. What can this snowman do? (Talk, skate, ski)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3. Why do the students think the snowman is in the refrigerator at the end of the story? </a:t>
            </a:r>
          </a:p>
        </p:txBody>
      </p:sp>
      <p:pic>
        <p:nvPicPr>
          <p:cNvPr id="3" name="图片 1" descr="teacher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3987800"/>
            <a:ext cx="220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D606610-A33E-4898-8B34-687BD1AAAB5F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bldLvl="0"/>
      <p:bldP spid="7179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4"/>
          <p:cNvSpPr>
            <a:spLocks noChangeArrowheads="1"/>
          </p:cNvSpPr>
          <p:nvPr/>
        </p:nvSpPr>
        <p:spPr bwMode="auto">
          <a:xfrm>
            <a:off x="946150" y="1700213"/>
            <a:ext cx="5930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494429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why /waɪ/</a:t>
            </a:r>
            <a:r>
              <a:rPr lang="zh-CN" altLang="en-US" sz="36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(副词)为什么</a:t>
            </a:r>
          </a:p>
        </p:txBody>
      </p:sp>
      <p:sp>
        <p:nvSpPr>
          <p:cNvPr id="8202" name="矩形 15"/>
          <p:cNvSpPr>
            <a:spLocks noChangeArrowheads="1"/>
          </p:cNvSpPr>
          <p:nvPr/>
        </p:nvSpPr>
        <p:spPr bwMode="auto">
          <a:xfrm>
            <a:off x="1079500" y="3289300"/>
            <a:ext cx="621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because/bɪˈkɔ:z/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36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(连词)因为</a:t>
            </a:r>
          </a:p>
        </p:txBody>
      </p:sp>
      <p:sp>
        <p:nvSpPr>
          <p:cNvPr id="8203" name="矩形 16"/>
          <p:cNvSpPr>
            <a:spLocks noChangeArrowheads="1"/>
          </p:cNvSpPr>
          <p:nvPr/>
        </p:nvSpPr>
        <p:spPr bwMode="auto">
          <a:xfrm>
            <a:off x="1149350" y="4895850"/>
            <a:ext cx="7251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festival/ˈfɛstəvəl/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36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(名词)节日</a:t>
            </a:r>
          </a:p>
        </p:txBody>
      </p:sp>
      <p:grpSp>
        <p:nvGrpSpPr>
          <p:cNvPr id="8204" name="组合 8203"/>
          <p:cNvGrpSpPr/>
          <p:nvPr/>
        </p:nvGrpSpPr>
        <p:grpSpPr bwMode="auto">
          <a:xfrm>
            <a:off x="466725" y="1700213"/>
            <a:ext cx="633413" cy="720725"/>
            <a:chOff x="0" y="0"/>
            <a:chExt cx="633358" cy="720289"/>
          </a:xfrm>
        </p:grpSpPr>
        <p:pic>
          <p:nvPicPr>
            <p:cNvPr id="2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Box 2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1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07" name="组合 8206"/>
          <p:cNvGrpSpPr/>
          <p:nvPr/>
        </p:nvGrpSpPr>
        <p:grpSpPr bwMode="auto">
          <a:xfrm>
            <a:off x="400050" y="3267075"/>
            <a:ext cx="633413" cy="720725"/>
            <a:chOff x="0" y="0"/>
            <a:chExt cx="633358" cy="720289"/>
          </a:xfrm>
        </p:grpSpPr>
        <p:pic>
          <p:nvPicPr>
            <p:cNvPr id="3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xtBox 28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2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10" name="组合 8209"/>
          <p:cNvGrpSpPr/>
          <p:nvPr/>
        </p:nvGrpSpPr>
        <p:grpSpPr bwMode="auto">
          <a:xfrm>
            <a:off x="409575" y="4868863"/>
            <a:ext cx="633413" cy="720725"/>
            <a:chOff x="0" y="0"/>
            <a:chExt cx="633358" cy="720289"/>
          </a:xfrm>
        </p:grpSpPr>
        <p:pic>
          <p:nvPicPr>
            <p:cNvPr id="4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TextBox 31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3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8213" name="对角圆角矩形 23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821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65488A7-3FDF-4214-A2A9-13F296E7E5BB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ldLvl="0"/>
      <p:bldP spid="8202" grpId="0" bldLvl="0"/>
      <p:bldP spid="8203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9"/>
          <p:cNvSpPr>
            <a:spLocks noChangeArrowheads="1"/>
          </p:cNvSpPr>
          <p:nvPr/>
        </p:nvSpPr>
        <p:spPr bwMode="auto">
          <a:xfrm>
            <a:off x="4000500" y="2000250"/>
            <a:ext cx="3857625" cy="30257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dirty="0" err="1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教师讲桌上放着需要练习的单词图片，教师只展示图片的某个部分，让学生快速说出单词来，说对了</a:t>
            </a:r>
            <a:r>
              <a:rPr lang="zh-CN" altLang="en-US" sz="3200" dirty="0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给予</a:t>
            </a:r>
            <a:r>
              <a:rPr lang="en-US" sz="3200" dirty="0" err="1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鼓励</a:t>
            </a:r>
            <a:r>
              <a:rPr lang="en-US" sz="3200" dirty="0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0250" name="TextBox 12"/>
          <p:cNvSpPr>
            <a:spLocks noChangeArrowheads="1"/>
          </p:cNvSpPr>
          <p:nvPr/>
        </p:nvSpPr>
        <p:spPr bwMode="auto">
          <a:xfrm>
            <a:off x="869950" y="2032000"/>
            <a:ext cx="1695450" cy="527050"/>
          </a:xfrm>
          <a:prstGeom prst="rect">
            <a:avLst/>
          </a:prstGeom>
          <a:solidFill>
            <a:srgbClr val="00B05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想想猜猜</a:t>
            </a:r>
          </a:p>
        </p:txBody>
      </p:sp>
      <p:sp>
        <p:nvSpPr>
          <p:cNvPr id="10251" name="TextBox 13"/>
          <p:cNvSpPr>
            <a:spLocks noChangeArrowheads="1"/>
          </p:cNvSpPr>
          <p:nvPr/>
        </p:nvSpPr>
        <p:spPr bwMode="auto">
          <a:xfrm>
            <a:off x="4310063" y="1177925"/>
            <a:ext cx="3214687" cy="522288"/>
          </a:xfrm>
          <a:prstGeom prst="rect">
            <a:avLst/>
          </a:prstGeom>
          <a:solidFill>
            <a:srgbClr val="E7E20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sym typeface="Calibri" panose="020F0502020204030204" pitchFamily="34" charset="0"/>
              </a:rPr>
              <a:t>Let’s play a game!</a:t>
            </a:r>
            <a:endParaRPr lang="zh-CN" altLang="en-US" sz="2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52" name="对角圆角矩形 12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对角圆角矩形 8"/>
          <p:cNvSpPr>
            <a:spLocks noChangeArrowheads="1"/>
          </p:cNvSpPr>
          <p:nvPr/>
        </p:nvSpPr>
        <p:spPr bwMode="auto">
          <a:xfrm>
            <a:off x="642938" y="1071563"/>
            <a:ext cx="2214562" cy="596900"/>
          </a:xfrm>
          <a:custGeom>
            <a:avLst/>
            <a:gdLst>
              <a:gd name="T0" fmla="*/ 0 w 3488"/>
              <a:gd name="T1" fmla="*/ 0 h 941"/>
              <a:gd name="T2" fmla="*/ 3488 w 3488"/>
              <a:gd name="T3" fmla="*/ 941 h 941"/>
            </a:gdLst>
            <a:ahLst/>
            <a:cxnLst/>
            <a:rect l="T0" t="T1" r="T2" b="T3"/>
            <a:pathLst>
              <a:path w="3488" h="941">
                <a:moveTo>
                  <a:pt x="156" y="0"/>
                </a:moveTo>
                <a:lnTo>
                  <a:pt x="3488" y="0"/>
                </a:lnTo>
                <a:lnTo>
                  <a:pt x="3488" y="784"/>
                </a:lnTo>
                <a:cubicBezTo>
                  <a:pt x="3488" y="870"/>
                  <a:pt x="3418" y="940"/>
                  <a:pt x="3332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5400000" scaled="1"/>
          </a:gradFill>
          <a:ln w="9525">
            <a:solidFill>
              <a:srgbClr val="4BACC6"/>
            </a:solidFill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3600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行楷" panose="02010800040101010101" pitchFamily="2" charset="-122"/>
              </a:rPr>
              <a:t>词汇巩固</a:t>
            </a:r>
            <a:endParaRPr lang="zh-CN" altLang="en-US" dirty="0"/>
          </a:p>
        </p:txBody>
      </p:sp>
      <p:pic>
        <p:nvPicPr>
          <p:cNvPr id="10253" name="图片 1" descr="teacher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" y="3009900"/>
            <a:ext cx="220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BB1B421-FEB4-4CD7-A23D-FD4FE861C653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10250" grpId="0" bldLvl="0" animBg="1"/>
      <p:bldP spid="1025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文本框 19"/>
          <p:cNvSpPr>
            <a:spLocks noChangeArrowheads="1"/>
          </p:cNvSpPr>
          <p:nvPr/>
        </p:nvSpPr>
        <p:spPr bwMode="auto">
          <a:xfrm>
            <a:off x="1219200" y="774700"/>
            <a:ext cx="66357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1.What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'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 your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favourite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 season?</a:t>
            </a:r>
            <a:r>
              <a:rPr lang="en-US" sz="3600" b="1" dirty="0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</a:p>
        </p:txBody>
      </p:sp>
      <p:sp>
        <p:nvSpPr>
          <p:cNvPr id="1229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2299" name="图片 12298" descr="1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0" y="1473200"/>
            <a:ext cx="68453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文本框 12299"/>
          <p:cNvSpPr txBox="1">
            <a:spLocks noChangeArrowheads="1"/>
          </p:cNvSpPr>
          <p:nvPr/>
        </p:nvSpPr>
        <p:spPr bwMode="auto">
          <a:xfrm>
            <a:off x="1289050" y="5664200"/>
            <a:ext cx="642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我喜欢冬天。为什么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因为我喜欢雪。我喜欢堆雪人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并且喜欢春节。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143484C-BCA9-48A5-B50C-61AD5A038795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文本框 19"/>
          <p:cNvSpPr>
            <a:spLocks noChangeArrowheads="1"/>
          </p:cNvSpPr>
          <p:nvPr/>
        </p:nvSpPr>
        <p:spPr bwMode="auto">
          <a:xfrm>
            <a:off x="1219200" y="774700"/>
            <a:ext cx="66357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1.What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'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 your favourite season?</a:t>
            </a:r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</a:p>
        </p:txBody>
      </p:sp>
      <p:sp>
        <p:nvSpPr>
          <p:cNvPr id="1332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3323" name="文本框 13322"/>
          <p:cNvSpPr txBox="1">
            <a:spLocks noChangeArrowheads="1"/>
          </p:cNvSpPr>
          <p:nvPr/>
        </p:nvSpPr>
        <p:spPr bwMode="auto">
          <a:xfrm>
            <a:off x="1289050" y="5664200"/>
            <a:ext cx="642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我喜欢春天。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天气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很温暖。我喜欢新叶子和花朵。并且我爱种树。</a:t>
            </a:r>
          </a:p>
        </p:txBody>
      </p:sp>
      <p:pic>
        <p:nvPicPr>
          <p:cNvPr id="13324" name="图片 13323" descr="1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9800" y="1473200"/>
            <a:ext cx="71247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7AF8EFF-1E7A-487F-8F4A-85A9B2984951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19"/>
          <p:cNvSpPr>
            <a:spLocks noChangeArrowheads="1"/>
          </p:cNvSpPr>
          <p:nvPr/>
        </p:nvSpPr>
        <p:spPr bwMode="auto">
          <a:xfrm>
            <a:off x="1219200" y="774700"/>
            <a:ext cx="66357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1.What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'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 your favourite season?</a:t>
            </a:r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</a:p>
        </p:txBody>
      </p:sp>
      <p:sp>
        <p:nvSpPr>
          <p:cNvPr id="1434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4347" name="文本框 14346"/>
          <p:cNvSpPr txBox="1">
            <a:spLocks noChangeArrowheads="1"/>
          </p:cNvSpPr>
          <p:nvPr/>
        </p:nvSpPr>
        <p:spPr bwMode="auto">
          <a:xfrm>
            <a:off x="1289050" y="5664200"/>
            <a:ext cx="642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我喜欢夏天。我喜欢暑假。我爱在海里游泳。</a:t>
            </a:r>
          </a:p>
        </p:txBody>
      </p:sp>
      <p:pic>
        <p:nvPicPr>
          <p:cNvPr id="14348" name="图片 14347" descr="17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9800" y="1473200"/>
            <a:ext cx="7264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FE05CC68-61AC-4301-A495-97767ECFB1FA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本框 19"/>
          <p:cNvSpPr>
            <a:spLocks noChangeArrowheads="1"/>
          </p:cNvSpPr>
          <p:nvPr/>
        </p:nvSpPr>
        <p:spPr bwMode="auto">
          <a:xfrm>
            <a:off x="1219200" y="774700"/>
            <a:ext cx="66357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1.What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'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 your favourite season?</a:t>
            </a:r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</a:p>
        </p:txBody>
      </p:sp>
      <p:sp>
        <p:nvSpPr>
          <p:cNvPr id="1537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5371" name="文本框 15370"/>
          <p:cNvSpPr txBox="1">
            <a:spLocks noChangeArrowheads="1"/>
          </p:cNvSpPr>
          <p:nvPr/>
        </p:nvSpPr>
        <p:spPr bwMode="auto">
          <a:xfrm>
            <a:off x="1289050" y="5664200"/>
            <a:ext cx="642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我最喜欢的季节是秋天。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天气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凉爽而有风。我喜欢放风筝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并且我爱吃水果。</a:t>
            </a:r>
          </a:p>
        </p:txBody>
      </p:sp>
      <p:pic>
        <p:nvPicPr>
          <p:cNvPr id="15372" name="图片 15371" descr="17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1238" y="1543050"/>
            <a:ext cx="72644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559D76B-B044-4A76-BF5A-C9F5FDC08CF3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全屏显示(4:3)</PresentationFormat>
  <Paragraphs>181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Kozuka Gothic Pro H</vt:lpstr>
      <vt:lpstr>NEU-FZ-S92</vt:lpstr>
      <vt:lpstr>方正大黑简体</vt:lpstr>
      <vt:lpstr>方正黑体_GBK</vt:lpstr>
      <vt:lpstr>方正楷体_GBK</vt:lpstr>
      <vt:lpstr>方正书宋_GBK</vt:lpstr>
      <vt:lpstr>黑体</vt:lpstr>
      <vt:lpstr>华文行楷</vt:lpstr>
      <vt:lpstr>华文楷体</vt:lpstr>
      <vt:lpstr>楷体</vt:lpstr>
      <vt:lpstr>宋体</vt:lpstr>
      <vt:lpstr>微软雅黑</vt:lpstr>
      <vt:lpstr>Arial</vt:lpstr>
      <vt:lpstr>Baskerville Old Face</vt:lpstr>
      <vt:lpstr>Calibri</vt:lpstr>
      <vt:lpstr>Times New Roman</vt:lpstr>
      <vt:lpstr>WWW.2PPT.COM
</vt:lpstr>
      <vt:lpstr>13_Office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2018-02-09T00:47:00Z</dcterms:created>
  <dcterms:modified xsi:type="dcterms:W3CDTF">2023-01-16T15:23:51Z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40916246F03D4674B99882E10FAFA2D8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