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34714-460D-4F73-A449-26A8195FD22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33B9C-A3D5-4D51-A9C4-86353F5F26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FC91-AC1E-45FF-A0E4-7210BC586349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40463F-757E-44C5-9F41-A45342D26D5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45344D-C3DF-4170-9578-78222031213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F428B-07B3-4BBD-A7DB-E53F0E1E859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82194F-61C1-4D82-9AB2-F51A28438EA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6096B3-8ECC-4B32-A382-40E22AFDCC5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77AAC0-5134-4AF8-85BC-038F17CA052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7AFA61-185B-4F4B-8932-F1DD80EB5A7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E55723-8D7C-43A7-B571-A229DC92033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A1D2B2-34B4-468A-B06E-BDBAEFF3FAE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670C84-3504-4041-98FE-672ED88CF53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74494B-BC5F-4B77-B8CE-E22DB774790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065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0E05D2-F67E-42A6-898C-A8FBD4C81DE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WordArt 3"/>
          <p:cNvSpPr>
            <a:spLocks noChangeArrowheads="1" noChangeShapeType="1"/>
          </p:cNvSpPr>
          <p:nvPr/>
        </p:nvSpPr>
        <p:spPr bwMode="auto">
          <a:xfrm>
            <a:off x="827584" y="1916832"/>
            <a:ext cx="7848872" cy="933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Unit 1 My name's Gina.</a:t>
            </a:r>
            <a:endParaRPr lang="zh-CN" altLang="en-US" sz="5400" b="1" kern="10" dirty="0">
              <a:ln w="12700">
                <a:solidFill>
                  <a:srgbClr val="B2B2B2"/>
                </a:solidFill>
                <a:round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50530" y="52589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27146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6323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79388" y="1039813"/>
            <a:ext cx="8351837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Ⅲ.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单项选择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—What is this?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This is “F”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B. That is “F”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C. This is a “F”      D. It's “F”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—What's your English teacher's name?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—________ name is John Smith.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He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His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She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Her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My telephone number ________ 0351­2023758.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is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are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am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be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704850" y="15573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684213" y="33321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684213" y="46529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5" grpId="0" autoUpdateAnimBg="0"/>
      <p:bldP spid="56326" grpId="0" autoUpdateAnimBg="0"/>
      <p:bldP spid="563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-34925" y="1125538"/>
            <a:ext cx="87122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—What's your name?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—________.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My name is Jim Green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B. My name is Green Jim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Jim Green is I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D. This is Green Jim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—Good afternoon, Miss Wang.________.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—Nice to meet you, too.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OK to see you     B. How are you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Nice to meet you  D. Fine, thank you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68313" y="11969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468313" y="38608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  <p:bldP spid="57349" grpId="0" autoUpdateAnimBg="0"/>
      <p:bldP spid="5735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4925" y="1268413"/>
            <a:ext cx="82089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)6.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当别人夸你英语说得好时，你应说：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Hello!              B. Thank you!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No.                 D. Yes.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)7.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当你不知道对方的名字时，你应该问：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Good morning!       B. My name?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What's your name?   D. Excuse me!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)8. —________ you Jim Green?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—No, my name ________ Bob Green.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Are; is      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Is; am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Is; is         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Are; am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39750" y="13414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39750" y="26368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39750" y="400526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3" grpId="0" autoUpdateAnimBg="0"/>
      <p:bldP spid="58374" grpId="0" autoUpdateAnimBg="0"/>
      <p:bldP spid="583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4213" y="1341438"/>
            <a:ext cx="7596187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Ⅳ.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完形填空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I am a Chinese girl. My ____ Wang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Wenbo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I ____ 12 years old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岁数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). ____ first name is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Wenbo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and my ____ name is Wang. I'm ____ Class Three, Grade(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年级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)Six. I have ____ ID card. Its ____ is 368899. Miss Cao is my English teacher. She ____ very nice. We all like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都喜欢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her very much. What's ____ telephone number? Oh, ____ 666­4349.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5508625" y="18446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900113" y="22764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5364163" y="22764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2987675" y="27082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6732588" y="27082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5651500" y="31877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6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971550" y="36449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7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1570038" y="40767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8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3995738" y="45085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9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827088" y="494188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autoUpdateAnimBg="0"/>
      <p:bldP spid="59398" grpId="0" autoUpdateAnimBg="0"/>
      <p:bldP spid="59399" grpId="0" autoUpdateAnimBg="0"/>
      <p:bldP spid="59400" grpId="0" autoUpdateAnimBg="0"/>
      <p:bldP spid="59401" grpId="0" autoUpdateAnimBg="0"/>
      <p:bldP spid="59402" grpId="0" autoUpdateAnimBg="0"/>
      <p:bldP spid="59403" grpId="0" autoUpdateAnimBg="0"/>
      <p:bldP spid="59404" grpId="0" autoUpdateAnimBg="0"/>
      <p:bldP spid="59405" grpId="0" autoUpdateAnimBg="0"/>
      <p:bldP spid="594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4925" y="1125538"/>
            <a:ext cx="85693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name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names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name's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name are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am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is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are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My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She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Her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)4.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last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first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name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given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)5.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on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in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not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no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)6.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an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two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)7.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name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number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card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family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)8.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is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am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are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)9.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your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his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her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she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)10.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it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it's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is 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she's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39750" y="11969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39750" y="16287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39750" y="20605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539750" y="24923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39750" y="29241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539750" y="34036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539750" y="38608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539750" y="42926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539750" y="47244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39750" y="515778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21" grpId="0" autoUpdateAnimBg="0"/>
      <p:bldP spid="60422" grpId="0" autoUpdateAnimBg="0"/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  <p:bldP spid="60429" grpId="0" autoUpdateAnimBg="0"/>
      <p:bldP spid="6043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23850" y="1274763"/>
            <a:ext cx="8351838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Ⅴ.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阅读理解</a:t>
            </a:r>
          </a:p>
          <a:p>
            <a:pPr indent="266700" algn="ctr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My name is Tom. I'm nine. This is my mother(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母亲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). Her name's Linda Johnson. Her telephone number is 13052864515. And this is my father(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父亲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). His name is Mike Johnson. His phone number is 13120884699. And this is my sister(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姐妹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). What's her name? Her name is Mary. Look! The boy is my brother(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兄弟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Nick. Mary is eight and Nick is six.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62467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4925" y="1125538"/>
            <a:ext cx="82804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________ is Tom's father.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Mary Johnson     B. Mike Johnson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C. Linda Johnson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His mother's telephone number is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13120884699      B. 13120884966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C. 13052864515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331913" y="2492375"/>
            <a:ext cx="74168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由“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And this is my father (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父亲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). His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name is Mike Johnson.”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可知正确答案为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39750" y="11969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331913" y="4724400"/>
            <a:ext cx="84978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由“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Her telephone number is 13052864515.”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可知正确答案为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539750" y="34036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utoUpdateAnimBg="0"/>
      <p:bldP spid="62469" grpId="0" autoUpdateAnimBg="0"/>
      <p:bldP spid="62470" grpId="0" autoUpdateAnimBg="0"/>
      <p:bldP spid="62471" grpId="0" autoUpdateAnimBg="0"/>
      <p:bldP spid="624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28600" y="2778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63491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-106363" y="758825"/>
            <a:ext cx="8680451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Nick is________.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six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B. nine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C. eight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)4. His sister is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Mary   B. Mike     C. Nick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)5. Tom's family name is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Mike   B. Nick     C. Johnson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187450" y="1747838"/>
            <a:ext cx="646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　由短文最后一句话可知正确答案为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187450" y="3141663"/>
            <a:ext cx="7634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　由“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And this is my sister (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姐妹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en-US" sz="2400" b="1" baseline="-25000">
                <a:solidFill>
                  <a:srgbClr val="0000FF"/>
                </a:solidFill>
                <a:latin typeface="宋体" panose="02010600030101010101" pitchFamily="2" charset="-122"/>
              </a:rPr>
              <a:t>…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 Her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name is Mary.”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可知正确答案为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187450" y="4868863"/>
            <a:ext cx="708501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　由他父母的名字中最后一个词“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Johnson”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可知正确答案为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417513" y="8366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95288" y="21336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395288" y="393382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  <p:bldP spid="63493" grpId="0" autoUpdateAnimBg="0"/>
      <p:bldP spid="63494" grpId="0" autoUpdateAnimBg="0"/>
      <p:bldP spid="63495" grpId="0" autoUpdateAnimBg="0"/>
      <p:bldP spid="63496" grpId="0" autoUpdateAnimBg="0"/>
      <p:bldP spid="63497" grpId="0" autoUpdateAnimBg="0"/>
      <p:bldP spid="6349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64515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23850" y="981075"/>
            <a:ext cx="8351838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ctr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Most English people have three names: a first name, a middle name and a family name. For example(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例如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), my full name is Ann Allan Green. Green is my family name. Ann and Allan are my given names(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名字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People don't use(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不用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)their middle names very much. So we can say Ann Green. We can say Miss Green or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Mrs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Green. But we can't say Miss Ann or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Mrs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Ann. It's different from(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不同于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)Chinese name. In China the first name is the family name and the last(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最后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)name is the given name.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65539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07950" y="1196975"/>
            <a:ext cx="86407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)6. In China, the first name is the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given name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family name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middle name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)7. In English­speaking countries, the first name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is the________.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given name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family name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middle name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)8. In England, the last name is the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given name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middle name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family name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11188" y="12684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11188" y="25654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611188" y="436562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  <p:bldP spid="65541" grpId="0" autoUpdateAnimBg="0"/>
      <p:bldP spid="65542" grpId="0" autoUpdateAnimBg="0"/>
      <p:bldP spid="655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5305" y="4048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95288" y="1484784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重点单词 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42875" y="2204864"/>
            <a:ext cx="9398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根据汉语或英语提示翻译下列单词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她的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     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名字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中间的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            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他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好的；令人愉快的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   6.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三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七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                8.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你的；你们的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他的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              10.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和；又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043113" y="26114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her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6497638" y="2565400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name 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2157413" y="3068638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middle 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6372225" y="3068638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he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762375" y="350043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nice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6127750" y="35004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three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1547813" y="39338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seven 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7794625" y="3933825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your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2051050" y="43656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his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7019925" y="43656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3" grpId="0" autoUpdateAnimBg="0"/>
      <p:bldP spid="48134" grpId="0" autoUpdateAnimBg="0"/>
      <p:bldP spid="48135" grpId="0" autoUpdateAnimBg="0"/>
      <p:bldP spid="48136" grpId="0" autoUpdateAnimBg="0"/>
      <p:bldP spid="48137" grpId="0" autoUpdateAnimBg="0"/>
      <p:bldP spid="48138" grpId="0" autoUpdateAnimBg="0"/>
      <p:bldP spid="48139" grpId="0" autoUpdateAnimBg="0"/>
      <p:bldP spid="48140" grpId="0" autoUpdateAnimBg="0"/>
      <p:bldP spid="48141" grpId="0" autoUpdateAnimBg="0"/>
      <p:bldP spid="48142" grpId="0" autoUpdateAnimBg="0"/>
      <p:bldP spid="48143" grpId="0" autoUpdateAnimBg="0"/>
      <p:bldP spid="4814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38125" y="27146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66563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07950" y="1570038"/>
            <a:ext cx="8332788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)9. A boy's name is John Allan King. You can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say________.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Mr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John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Mr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Allan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Mr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King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)10. The teacher's name is Mary Joan Read. You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can say________.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Miss Read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Miss Mary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Miss Joan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611188" y="16287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611188" y="34290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utoUpdateAnimBg="0"/>
      <p:bldP spid="66565" grpId="0" autoUpdateAnimBg="0"/>
      <p:bldP spid="6656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28600" y="29051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  <a:r>
              <a:rPr lang="zh-CN" altLang="en-US" sz="280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07950" y="2138363"/>
            <a:ext cx="83534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Mum, this is ________ teacher. ________ name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is Li 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Hui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your; my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his; Your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you; His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my; His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474788" y="4149725"/>
            <a:ext cx="6985000" cy="92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本句的句意为“妈妈，这是我的老师，他的名字是李辉”，根据句意可知答案为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611188" y="22050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  <p:bldP spid="67588" grpId="0" autoUpdateAnimBg="0"/>
      <p:bldP spid="67589" grpId="0" autoUpdateAnimBg="0"/>
      <p:bldP spid="67590" grpId="0" autoUpdateAnimBg="0"/>
      <p:bldP spid="6759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79388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-322263" y="692150"/>
            <a:ext cx="9359901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—________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—His name is Mike.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How are you?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What's his name?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How old is he?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Where is he?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—Excuse me, are you Tina?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—________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No, I am.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I'm not.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Yes, I am.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Yes, I'm not.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971550" y="2492375"/>
            <a:ext cx="7850188" cy="92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根据答语“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His name is Mike.”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可知问句应为“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What's his name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？”，故选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971550" y="5229225"/>
            <a:ext cx="81724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因为问句“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are you Tina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？”的肯定回答为“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Yes,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I am.”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，否定回答为“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No, I‘m not.”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79388" y="7651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79388" y="34290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14" grpId="0" autoUpdateAnimBg="0"/>
      <p:bldP spid="68615" grpId="0" autoUpdateAnimBg="0"/>
      <p:bldP spid="686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50825" y="1293813"/>
            <a:ext cx="80645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中国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       12.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第一的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meet 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14. last 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15. too 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16. no __________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17. zero 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18. eight 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19. nine 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20. telephone __________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21. number _________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22. yes ____________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23. school 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24. friend _________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051050" y="13414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China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6084888" y="13414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first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124075" y="17732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遇见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5700713" y="177323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最后的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908175" y="2205038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也；太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5364163" y="2205038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不；不是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2339975" y="2636838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零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6156325" y="2636838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八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2268538" y="31416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九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6732588" y="31416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电话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2627313" y="35734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号码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5580063" y="3573463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是的，可以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2555875" y="40052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学校</a:t>
            </a:r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6227763" y="40052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朋友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autoUpdateAnimBg="0"/>
      <p:bldP spid="49158" grpId="0" autoUpdateAnimBg="0"/>
      <p:bldP spid="49159" grpId="0" autoUpdateAnimBg="0"/>
      <p:bldP spid="49160" grpId="0" autoUpdateAnimBg="0"/>
      <p:bldP spid="49161" grpId="0" autoUpdateAnimBg="0"/>
      <p:bldP spid="49162" grpId="0" autoUpdateAnimBg="0"/>
      <p:bldP spid="49163" grpId="0" autoUpdateAnimBg="0"/>
      <p:bldP spid="49164" grpId="0" autoUpdateAnimBg="0"/>
      <p:bldP spid="49165" grpId="0" autoUpdateAnimBg="0"/>
      <p:bldP spid="49166" grpId="0" autoUpdateAnimBg="0"/>
      <p:bldP spid="49167" grpId="0" autoUpdateAnimBg="0"/>
      <p:bldP spid="49168" grpId="0" autoUpdateAnimBg="0"/>
      <p:bldP spid="49169" grpId="0" autoUpdateAnimBg="0"/>
      <p:bldP spid="491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5018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46063" y="1628775"/>
            <a:ext cx="5046662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根据汉语或英语提示翻译下列短语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我的名字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电话号码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他的电话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在中国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我的朋友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700338" y="21336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my name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411413" y="2565400"/>
            <a:ext cx="264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telephone number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555875" y="2997200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his phone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339975" y="34290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in China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2641600" y="3860800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my friend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81" grpId="0" autoUpdateAnimBg="0"/>
      <p:bldP spid="50182" grpId="0" autoUpdateAnimBg="0"/>
      <p:bldP spid="50183" grpId="0" autoUpdateAnimBg="0"/>
      <p:bldP spid="50184" grpId="0" autoUpdateAnimBg="0"/>
      <p:bldP spid="50185" grpId="0" autoUpdateAnimBg="0"/>
      <p:bldP spid="501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19125" y="35718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51203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827088" y="1773238"/>
            <a:ext cx="59912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6. first name _________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7. a piece of paper __________ 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8. his name ____________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9. last name ___________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10. middle school ____________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708400" y="17732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名字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500563" y="2276475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一张纸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203575" y="2708275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他的名字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635375" y="31416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姓氏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067175" y="3573463"/>
            <a:ext cx="171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仿宋_GB2312" pitchFamily="49" charset="-122"/>
              </a:rPr>
              <a:t>中学，初中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5" grpId="0" autoUpdateAnimBg="0"/>
      <p:bldP spid="51206" grpId="0" autoUpdateAnimBg="0"/>
      <p:bldP spid="51207" grpId="0" autoUpdateAnimBg="0"/>
      <p:bldP spid="51208" grpId="0" autoUpdateAnimBg="0"/>
      <p:bldP spid="5120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重点句型</a:t>
            </a:r>
            <a:r>
              <a:rPr lang="zh-CN" altLang="en-US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303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5222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79388" y="1087438"/>
            <a:ext cx="8064500" cy="587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根据汉语意思完成英语句子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你叫什么名字？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 your 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我是玛丽。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 Mary.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遇见你很高兴。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 to _______ you.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她的电话号码是多少？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 her __________________ number?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．她姓什么？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 her _______ name?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042988" y="206057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276600" y="203517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name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116013" y="292417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m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116013" y="37893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Nice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2843213" y="37893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meet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042988" y="470058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843213" y="4581525"/>
            <a:ext cx="276066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telephone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/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phone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042988" y="558958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132138" y="558958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last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9" grpId="0" autoUpdateAnimBg="0"/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5" grpId="0" autoUpdateAnimBg="0"/>
      <p:bldP spid="52236" grpId="0" autoUpdateAnimBg="0"/>
      <p:bldP spid="52237" grpId="0" autoUpdateAnimBg="0"/>
      <p:bldP spid="522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  <a:r>
              <a:rPr lang="zh-CN" altLang="en-US" sz="280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28600" y="4048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4925" y="1700213"/>
            <a:ext cx="6530975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Ⅰ.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词汇专练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(A)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根据句意及首字母提示完成单词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Hello! My n_____ is Lucy.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Nice to m_____ you. I'm Bob.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My telephone n_______ is 332­4567.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His l_____ name is Wang.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My best f_______ is Eric.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484438" y="2636838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ame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2195513" y="3068638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eet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2987675" y="3548063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umber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1547813" y="397986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ast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2195513" y="4437063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riend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 autoUpdateAnimBg="0"/>
      <p:bldP spid="53253" grpId="0" autoUpdateAnimBg="0"/>
      <p:bldP spid="53254" grpId="0" autoUpdateAnimBg="0"/>
      <p:bldP spid="53255" grpId="0" autoUpdateAnimBg="0"/>
      <p:bldP spid="53256" grpId="0" autoUpdateAnimBg="0"/>
      <p:bldP spid="53257" grpId="0" autoUpdateAnimBg="0"/>
      <p:bldP spid="532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23850" y="1190625"/>
            <a:ext cx="7777163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(B)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根据括号内所给的汉语提示补全句子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__________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他的名字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is Wang Li.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My __________________________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电话号码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is 446­8899.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My _________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朋友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is Li Ming.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His ______ _______(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姓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is Smith.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His ____________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名字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is Lin.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187450" y="170021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His name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720850" y="2133600"/>
            <a:ext cx="357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telephone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/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phone number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692275" y="29972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friend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763713" y="34766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last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987675" y="34766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name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763713" y="3933825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first name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  <p:bldP spid="54277" grpId="0" autoUpdateAnimBg="0"/>
      <p:bldP spid="54278" grpId="0" autoUpdateAnimBg="0"/>
      <p:bldP spid="54279" grpId="0" autoUpdateAnimBg="0"/>
      <p:bldP spid="54280" grpId="0" autoUpdateAnimBg="0"/>
      <p:bldP spid="54281" grpId="0" autoUpdateAnimBg="0"/>
      <p:bldP spid="5428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28600" y="40005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1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5299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79388" y="938213"/>
            <a:ext cx="8447087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Ⅱ.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句型专练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My name is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Jim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_________ your name?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My last name is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Li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 _______ last name?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I am Bob.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改为同义句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My ________ Bob.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My telephone number is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223­4455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 _______ telephone number?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My first name is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Jack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 _______ first name?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187450" y="18923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116013" y="27813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2627313" y="27559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your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592263" y="36925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name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116013" y="45561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2555875" y="45085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your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087438" y="54197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2555875" y="54451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your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utoUpdateAnimBg="0"/>
      <p:bldP spid="55302" grpId="0" autoUpdateAnimBg="0"/>
      <p:bldP spid="55303" grpId="0" autoUpdateAnimBg="0"/>
      <p:bldP spid="55304" grpId="0" autoUpdateAnimBg="0"/>
      <p:bldP spid="55305" grpId="0" autoUpdateAnimBg="0"/>
      <p:bldP spid="55306" grpId="0" autoUpdateAnimBg="0"/>
      <p:bldP spid="55307" grpId="0" autoUpdateAnimBg="0"/>
      <p:bldP spid="5530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1951</Words>
  <Application>Microsoft Office PowerPoint</Application>
  <PresentationFormat>全屏显示(4:3)</PresentationFormat>
  <Paragraphs>325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Cooper Std Black</vt:lpstr>
      <vt:lpstr>方正黑体_GBK</vt:lpstr>
      <vt:lpstr>仿宋_GB2312</vt:lpstr>
      <vt:lpstr>黑体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2017-10-10T06:40:00Z</dcterms:created>
  <dcterms:modified xsi:type="dcterms:W3CDTF">2023-01-16T15:23:57Z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44A9B64E407549EB85F9A6772423C408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