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8" r:id="rId3"/>
    <p:sldId id="260" r:id="rId4"/>
    <p:sldId id="493" r:id="rId5"/>
    <p:sldId id="494" r:id="rId6"/>
    <p:sldId id="495" r:id="rId7"/>
    <p:sldId id="496" r:id="rId8"/>
    <p:sldId id="497" r:id="rId9"/>
    <p:sldId id="498" r:id="rId10"/>
    <p:sldId id="499" r:id="rId11"/>
    <p:sldId id="500" r:id="rId12"/>
    <p:sldId id="501" r:id="rId13"/>
    <p:sldId id="503" r:id="rId14"/>
    <p:sldId id="502"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1" r:id="rId33"/>
    <p:sldId id="522" r:id="rId34"/>
    <p:sldId id="523" r:id="rId35"/>
    <p:sldId id="524" r:id="rId36"/>
    <p:sldId id="525" r:id="rId37"/>
    <p:sldId id="257" r:id="rId38"/>
  </p:sldIdLst>
  <p:sldSz cx="12192000" cy="6858000"/>
  <p:notesSz cx="6858000" cy="9144000"/>
  <p:embeddedFontLst>
    <p:embeddedFont>
      <p:font typeface="Calibri" panose="020F0502020204030204" pitchFamily="34" charset="0"/>
      <p:regular r:id="rId40"/>
      <p:bold r:id="rId41"/>
      <p:italic r:id="rId42"/>
      <p:boldItalic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03" d="100"/>
          <a:sy n="103"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F1CCF806-89D2-466D-9B9D-7C0BC6279985}"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F244F0A3-5689-4626-8BAE-43CE75B00DE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244F0A3-5689-4626-8BAE-43CE75B00DE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20845;&#24180;&#32423;&#19979;&#20876;\3\9&#37027;&#20010;&#26143;&#26399;&#22825;\&#25545;.wmv" TargetMode="External"/><Relationship Id="rId1" Type="http://schemas.microsoft.com/office/2007/relationships/media" Target="file:///C:\Users\Administrator\Desktop\&#20845;&#24180;&#32423;&#19979;&#20876;\3\9&#37027;&#20010;&#26143;&#26399;&#22825;\&#25545;.wmv" TargetMode="External"/><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26607;&#26230;&#26230;\&#19978;&#35838;&#35838;&#20214;\&#35838;&#20214;&#21046;&#20316;\&#25252;&#30524;&#29256;&#35838;&#20214;&#21046;&#20316;\&#20845;&#24180;&#32423;&#19979;&#23398;&#26399;\9%20&#37027;&#20010;&#26143;&#26399;&#22825;\&#20558;.wmv" TargetMode="External"/><Relationship Id="rId1" Type="http://schemas.microsoft.com/office/2007/relationships/media" Target="file:///H:\&#26607;&#26230;&#26230;\&#19978;&#35838;&#35838;&#20214;\&#35838;&#20214;&#21046;&#20316;\&#25252;&#30524;&#29256;&#35838;&#20214;&#21046;&#20316;\&#20845;&#24180;&#32423;&#19979;&#23398;&#26399;\9%20&#37027;&#20010;&#26143;&#26399;&#22825;\&#20558;.wmv" TargetMode="External"/><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6" name="组合 5"/>
          <p:cNvGrpSpPr/>
          <p:nvPr/>
        </p:nvGrpSpPr>
        <p:grpSpPr>
          <a:xfrm>
            <a:off x="619432" y="1586136"/>
            <a:ext cx="5928852" cy="2368267"/>
            <a:chOff x="446597" y="2499104"/>
            <a:chExt cx="5078329" cy="2368267"/>
          </a:xfrm>
        </p:grpSpPr>
        <p:sp>
          <p:nvSpPr>
            <p:cNvPr id="7" name="文本框 6"/>
            <p:cNvSpPr txBox="1"/>
            <p:nvPr/>
          </p:nvSpPr>
          <p:spPr>
            <a:xfrm>
              <a:off x="446597" y="2499104"/>
              <a:ext cx="5078329" cy="1015663"/>
            </a:xfrm>
            <a:prstGeom prst="rect">
              <a:avLst/>
            </a:prstGeom>
            <a:noFill/>
          </p:spPr>
          <p:txBody>
            <a:bodyPr wrap="square" rtlCol="0">
              <a:spAutoFit/>
            </a:bodyPr>
            <a:lstStyle/>
            <a:p>
              <a:pPr lvl="0" algn="dist">
                <a:defRPr/>
              </a:pPr>
              <a:r>
                <a:rPr lang="en-US" altLang="zh-CN" sz="6000" dirty="0">
                  <a:solidFill>
                    <a:schemeClr val="bg1"/>
                  </a:solidFill>
                  <a:cs typeface="+mn-ea"/>
                  <a:sym typeface="+mn-lt"/>
                </a:rPr>
                <a:t>《</a:t>
              </a:r>
              <a:r>
                <a:rPr lang="zh-CN" altLang="en-US" sz="6000" dirty="0">
                  <a:solidFill>
                    <a:schemeClr val="bg1"/>
                  </a:solidFill>
                  <a:cs typeface="+mn-ea"/>
                  <a:sym typeface="+mn-lt"/>
                </a:rPr>
                <a:t>那个星期天</a:t>
              </a:r>
              <a:r>
                <a:rPr lang="en-US" altLang="zh-CN" sz="6000" dirty="0">
                  <a:solidFill>
                    <a:schemeClr val="bg1"/>
                  </a:solidFill>
                  <a:cs typeface="+mn-ea"/>
                  <a:sym typeface="+mn-lt"/>
                </a:rPr>
                <a:t>》</a:t>
              </a:r>
              <a:endParaRPr kumimoji="0" lang="en-US" altLang="zh-CN" sz="6000"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15239" y="477226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整体感知</a:t>
            </a:r>
          </a:p>
        </p:txBody>
      </p:sp>
      <p:sp>
        <p:nvSpPr>
          <p:cNvPr id="14" name="文本框 11"/>
          <p:cNvSpPr txBox="1"/>
          <p:nvPr/>
        </p:nvSpPr>
        <p:spPr>
          <a:xfrm>
            <a:off x="1216628" y="1757589"/>
            <a:ext cx="9654572" cy="1231363"/>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再读课文，说说课文主要写了一件什么事。用一句话概括。</a:t>
            </a:r>
          </a:p>
        </p:txBody>
      </p:sp>
      <p:sp>
        <p:nvSpPr>
          <p:cNvPr id="15" name="矩形 14"/>
          <p:cNvSpPr/>
          <p:nvPr/>
        </p:nvSpPr>
        <p:spPr>
          <a:xfrm>
            <a:off x="1216627" y="3243126"/>
            <a:ext cx="10220629" cy="290566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课文主要写了一个小男孩在某个星期天等待母亲带他出去玩但却一直没等到，伤心、失望之时得到母亲安慰的经历。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文本框 11"/>
          <p:cNvSpPr txBox="1"/>
          <p:nvPr/>
        </p:nvSpPr>
        <p:spPr>
          <a:xfrm>
            <a:off x="1123678" y="1605824"/>
            <a:ext cx="10292080"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这篇课文是按照什么顺序来写的？可以分为几个部分？</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6" name="矩形 5"/>
          <p:cNvSpPr>
            <a:spLocks noChangeArrowheads="1"/>
          </p:cNvSpPr>
          <p:nvPr/>
        </p:nvSpPr>
        <p:spPr bwMode="auto">
          <a:xfrm>
            <a:off x="4645705" y="3690075"/>
            <a:ext cx="3248025" cy="78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ts val="0"/>
              </a:spcBef>
              <a:spcAft>
                <a:spcPct val="0"/>
              </a:spcAft>
              <a:buClrTx/>
              <a:buSzTx/>
              <a:buFontTx/>
              <a:buNone/>
              <a:defRPr/>
            </a:pPr>
            <a:r>
              <a:rPr kumimoji="0" lang="zh-CN" altLang="en-US" sz="4000" b="0" i="0" u="none" strike="noStrike" kern="1200" cap="none" spc="0" normalizeH="0" baseline="0" noProof="0" dirty="0">
                <a:ln>
                  <a:noFill/>
                </a:ln>
                <a:solidFill>
                  <a:srgbClr val="70AD47">
                    <a:lumMod val="75000"/>
                  </a:srgbClr>
                </a:solidFill>
                <a:effectLst/>
                <a:uLnTx/>
                <a:uFillTx/>
                <a:latin typeface="+mn-lt"/>
                <a:ea typeface="+mn-ea"/>
                <a:cs typeface="+mn-ea"/>
                <a:sym typeface="+mn-lt"/>
              </a:rPr>
              <a:t>时间顺序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6"/>
          <p:cNvSpPr>
            <a:spLocks noChangeArrowheads="1"/>
          </p:cNvSpPr>
          <p:nvPr/>
        </p:nvSpPr>
        <p:spPr bwMode="auto">
          <a:xfrm>
            <a:off x="756013" y="1449343"/>
            <a:ext cx="10869930" cy="4662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第一部分（</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1</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交代故事发生的时间，引出下文。</a:t>
            </a: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第二部分（</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2</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r>
              <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6</a:t>
            </a:r>
            <a:r>
              <a:rPr kumimoji="0" lang="zh-CN" altLang="en-US" sz="28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28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讲了“我”从兴奋期待到疑惑暗生，但依然在焦急无奈的心情中耐心等候，却最终彻底失望的过程。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a:spLocks noChangeArrowheads="1"/>
          </p:cNvSpPr>
          <p:nvPr/>
        </p:nvSpPr>
        <p:spPr bwMode="auto">
          <a:xfrm>
            <a:off x="935263" y="993381"/>
            <a:ext cx="10589079" cy="303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第三部分（</a:t>
            </a:r>
            <a:r>
              <a:rPr kumimoji="0" lang="en-US" altLang="zh-CN"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7</a:t>
            </a:r>
            <a:r>
              <a:rPr kumimoji="0" lang="zh-CN" altLang="en-US" sz="3200" b="0" i="0" u="none" strike="noStrike" kern="1200" cap="none" spc="0" normalizeH="0" baseline="0" noProof="0" dirty="0">
                <a:ln>
                  <a:noFill/>
                </a:ln>
                <a:solidFill>
                  <a:srgbClr val="70AD47">
                    <a:lumMod val="50000"/>
                  </a:srgbClr>
                </a:solidFill>
                <a:effectLst/>
                <a:uLnTx/>
                <a:uFillTx/>
                <a:latin typeface="+mn-lt"/>
                <a:ea typeface="+mn-ea"/>
                <a:cs typeface="+mn-ea"/>
                <a:sym typeface="+mn-lt"/>
              </a:rPr>
              <a:t>）：</a:t>
            </a:r>
            <a:endParaRPr kumimoji="0" lang="en-US" altLang="zh-CN" sz="3200" b="0" i="0" u="none" strike="noStrike" kern="1200" cap="none" spc="0" normalizeH="0" baseline="0" noProof="0" dirty="0">
              <a:ln>
                <a:noFill/>
              </a:ln>
              <a:solidFill>
                <a:srgbClr val="70AD47">
                  <a:lumMod val="50000"/>
                </a:srgbClr>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讲了“我”最后失望委屈以致伤心到哭泣，以及母亲对“我”的安慰。</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a:spLocks noChangeArrowheads="1"/>
          </p:cNvSpPr>
          <p:nvPr/>
        </p:nvSpPr>
        <p:spPr bwMode="auto">
          <a:xfrm>
            <a:off x="877570" y="1540419"/>
            <a:ext cx="9143365" cy="392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571500" marR="0" lvl="0" indent="-571500" algn="l" defTabSz="914400" rtl="0" eaLnBrk="1" fontAlgn="base" latinLnBrk="0" hangingPunct="1">
              <a:lnSpc>
                <a:spcPct val="200000"/>
              </a:lnSpc>
              <a:spcBef>
                <a:spcPts val="1000"/>
              </a:spcBef>
              <a:spcAft>
                <a:spcPct val="0"/>
              </a:spcAft>
              <a:buClrTx/>
              <a:buSzTx/>
              <a:buFont typeface="Wingdings" panose="05000000000000000000" pitchFamily="2" charset="2"/>
              <a:buChar char="n"/>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阅读提示：</a:t>
            </a: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找出表现母亲行为的句子。</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找出描写“我”的心情的语句并做批注。</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200000"/>
              </a:lnSpc>
              <a:spcBef>
                <a:spcPts val="100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   思考“我”的心理发生了哪些变化？</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988241" y="1496423"/>
            <a:ext cx="10216788" cy="2149306"/>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默读描写早晨“我”心情变化的片段，圈画出相关语句。（第</a:t>
            </a:r>
            <a:r>
              <a:rPr kumimoji="0" lang="en-US" altLang="zh-CN" sz="3600" b="0" i="0" u="none" strike="noStrike" kern="1200" cap="none" spc="0" normalizeH="0" baseline="0" noProof="0" dirty="0">
                <a:ln>
                  <a:noFill/>
                </a:ln>
                <a:solidFill>
                  <a:prstClr val="black"/>
                </a:solidFill>
                <a:effectLst/>
                <a:uLnTx/>
                <a:uFillTx/>
                <a:cs typeface="+mn-ea"/>
                <a:sym typeface="+mn-lt"/>
              </a:rPr>
              <a:t>2</a:t>
            </a:r>
            <a:r>
              <a:rPr kumimoji="0" lang="zh-CN" altLang="en-US" sz="3600" b="0" i="0" u="none" strike="noStrike" kern="1200" cap="none" spc="0" normalizeH="0" baseline="0" noProof="0" dirty="0">
                <a:ln>
                  <a:noFill/>
                </a:ln>
                <a:solidFill>
                  <a:prstClr val="black"/>
                </a:solidFill>
                <a:effectLst/>
                <a:uLnTx/>
                <a:uFillTx/>
                <a:cs typeface="+mn-ea"/>
                <a:sym typeface="+mn-lt"/>
              </a:rPr>
              <a:t>～</a:t>
            </a:r>
            <a:r>
              <a:rPr kumimoji="0" lang="en-US" altLang="zh-CN" sz="3600" b="0" i="0" u="none" strike="noStrike" kern="1200" cap="none" spc="0" normalizeH="0" baseline="0" noProof="0" dirty="0">
                <a:ln>
                  <a:noFill/>
                </a:ln>
                <a:solidFill>
                  <a:prstClr val="black"/>
                </a:solidFill>
                <a:effectLst/>
                <a:uLnTx/>
                <a:uFillTx/>
                <a:cs typeface="+mn-ea"/>
                <a:sym typeface="+mn-lt"/>
              </a:rPr>
              <a:t>5</a:t>
            </a:r>
            <a:r>
              <a:rPr kumimoji="0" lang="zh-CN" altLang="en-US" sz="3600" b="0" i="0" u="none" strike="noStrike" kern="1200" cap="none" spc="0" normalizeH="0" baseline="0" noProof="0" dirty="0">
                <a:ln>
                  <a:noFill/>
                </a:ln>
                <a:solidFill>
                  <a:prstClr val="black"/>
                </a:solidFill>
                <a:effectLst/>
                <a:uLnTx/>
                <a:uFillTx/>
                <a:cs typeface="+mn-ea"/>
                <a:sym typeface="+mn-lt"/>
              </a:rPr>
              <a:t>自然段）</a:t>
            </a:r>
            <a:endParaRPr kumimoji="0" lang="en-US" altLang="zh-CN" sz="36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1497796" y="3035663"/>
            <a:ext cx="2089150" cy="504825"/>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矩形 4"/>
          <p:cNvSpPr/>
          <p:nvPr/>
        </p:nvSpPr>
        <p:spPr>
          <a:xfrm>
            <a:off x="3513921" y="3657963"/>
            <a:ext cx="1714500" cy="504825"/>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矩形 5"/>
          <p:cNvSpPr/>
          <p:nvPr/>
        </p:nvSpPr>
        <p:spPr>
          <a:xfrm>
            <a:off x="3155146" y="4234226"/>
            <a:ext cx="1655763" cy="503238"/>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矩形 6"/>
          <p:cNvSpPr/>
          <p:nvPr/>
        </p:nvSpPr>
        <p:spPr>
          <a:xfrm>
            <a:off x="5228421" y="1786301"/>
            <a:ext cx="1655763" cy="647700"/>
          </a:xfrm>
          <a:prstGeom prst="rect">
            <a:avLst/>
          </a:prstGeom>
          <a:solidFill>
            <a:srgbClr val="FF9900"/>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 name="文本框 11"/>
          <p:cNvSpPr txBox="1">
            <a:spLocks noChangeArrowheads="1"/>
          </p:cNvSpPr>
          <p:nvPr/>
        </p:nvSpPr>
        <p:spPr bwMode="auto">
          <a:xfrm>
            <a:off x="994559" y="1786301"/>
            <a:ext cx="7416800" cy="422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那是个春天的早晨，阳光明媚。</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这段时光不好挨。</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焦急又兴奋。</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院子很大，空空落落。</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我就这样念念叨叨地追在母亲的腿底下，看她做完一件事又去做一件事。</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barn(inVertical)">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9" name="文本框 11"/>
          <p:cNvSpPr txBox="1"/>
          <p:nvPr/>
        </p:nvSpPr>
        <p:spPr>
          <a:xfrm>
            <a:off x="431709" y="2054498"/>
            <a:ext cx="9042400"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你从这些词语里体会到了什么？</a:t>
            </a:r>
          </a:p>
        </p:txBody>
      </p:sp>
      <p:sp>
        <p:nvSpPr>
          <p:cNvPr id="10" name="矩形 9"/>
          <p:cNvSpPr/>
          <p:nvPr/>
        </p:nvSpPr>
        <p:spPr>
          <a:xfrm>
            <a:off x="855888" y="3341008"/>
            <a:ext cx="10741025" cy="1920782"/>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    “这段时光不好挨”写出了“我”在耐心等待；“空空落落”写出“我”等待时的无聊与孤独……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1066255" y="1660797"/>
            <a:ext cx="9848487" cy="2149306"/>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默读描写下午“我”心情变化的片段。（第</a:t>
            </a:r>
            <a:r>
              <a:rPr kumimoji="0" lang="en-US" altLang="zh-CN" sz="3600" b="0" i="0" u="none" strike="noStrike" kern="1200" cap="none" spc="0" normalizeH="0" baseline="0" noProof="0" dirty="0">
                <a:ln>
                  <a:noFill/>
                </a:ln>
                <a:solidFill>
                  <a:prstClr val="black"/>
                </a:solidFill>
                <a:effectLst/>
                <a:uLnTx/>
                <a:uFillTx/>
                <a:cs typeface="+mn-ea"/>
                <a:sym typeface="+mn-lt"/>
              </a:rPr>
              <a:t>6</a:t>
            </a:r>
            <a:r>
              <a:rPr kumimoji="0" lang="zh-CN" altLang="en-US" sz="3600" b="0" i="0" u="none" strike="noStrike" kern="1200" cap="none" spc="0" normalizeH="0" baseline="0" noProof="0" dirty="0">
                <a:ln>
                  <a:noFill/>
                </a:ln>
                <a:solidFill>
                  <a:prstClr val="black"/>
                </a:solidFill>
                <a:effectLst/>
                <a:uLnTx/>
                <a:uFillTx/>
                <a:cs typeface="+mn-ea"/>
                <a:sym typeface="+mn-lt"/>
              </a:rPr>
              <a:t>自然段）</a:t>
            </a:r>
            <a:endParaRPr kumimoji="0" lang="en-US" altLang="zh-CN" sz="36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674" y="3599543"/>
            <a:ext cx="2461257" cy="32584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349794" y="1467848"/>
            <a:ext cx="1090104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）“我”盼着什么？作者是怎么写出“盼”的心情的？</a:t>
            </a:r>
          </a:p>
        </p:txBody>
      </p:sp>
      <p:sp>
        <p:nvSpPr>
          <p:cNvPr id="5" name="文本框 11"/>
          <p:cNvSpPr txBox="1"/>
          <p:nvPr/>
        </p:nvSpPr>
        <p:spPr>
          <a:xfrm>
            <a:off x="1251358" y="2660714"/>
            <a:ext cx="7920037" cy="24536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我蹲在她身边，看着她洗。我一声不吭，盼着。我想我再不离开半步，再不把觉睡过头。我想衣服一洗完我马上拉起她就走，决不许她再耽搁。</a:t>
            </a:r>
          </a:p>
        </p:txBody>
      </p:sp>
      <p:sp>
        <p:nvSpPr>
          <p:cNvPr id="6" name="椭圆 5"/>
          <p:cNvSpPr/>
          <p:nvPr/>
        </p:nvSpPr>
        <p:spPr>
          <a:xfrm>
            <a:off x="4562883" y="3310001"/>
            <a:ext cx="8636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7442608" y="3329051"/>
            <a:ext cx="86518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p:cNvSpPr/>
          <p:nvPr/>
        </p:nvSpPr>
        <p:spPr>
          <a:xfrm>
            <a:off x="2546758" y="4460939"/>
            <a:ext cx="863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395" y="3599543"/>
            <a:ext cx="2461257" cy="325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ldLvl="0" animBg="1"/>
      <p:bldP spid="7"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14" name="组合 13"/>
          <p:cNvGrpSpPr/>
          <p:nvPr/>
        </p:nvGrpSpPr>
        <p:grpSpPr>
          <a:xfrm>
            <a:off x="1664520" y="1297801"/>
            <a:ext cx="3168015" cy="912495"/>
            <a:chOff x="360" y="260"/>
            <a:chExt cx="4989" cy="1437"/>
          </a:xfrm>
        </p:grpSpPr>
        <p:pic>
          <p:nvPicPr>
            <p:cNvPr id="15" name="图片 14"/>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6" name="文本框 15"/>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7" name="文本框 16"/>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8" name="组合 17"/>
          <p:cNvGrpSpPr/>
          <p:nvPr/>
        </p:nvGrpSpPr>
        <p:grpSpPr>
          <a:xfrm>
            <a:off x="1664520" y="2251391"/>
            <a:ext cx="3168015" cy="912495"/>
            <a:chOff x="360" y="260"/>
            <a:chExt cx="4989" cy="1437"/>
          </a:xfrm>
        </p:grpSpPr>
        <p:pic>
          <p:nvPicPr>
            <p:cNvPr id="19" name="图片 18"/>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0" name="文本框 19"/>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1" name="文本框 20"/>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2" name="组合 21"/>
          <p:cNvGrpSpPr/>
          <p:nvPr/>
        </p:nvGrpSpPr>
        <p:grpSpPr>
          <a:xfrm>
            <a:off x="1664520" y="3204981"/>
            <a:ext cx="3168015" cy="912495"/>
            <a:chOff x="360" y="260"/>
            <a:chExt cx="4989" cy="1437"/>
          </a:xfrm>
        </p:grpSpPr>
        <p:pic>
          <p:nvPicPr>
            <p:cNvPr id="23" name="图片 22"/>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4" name="文本框 23"/>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5" name="文本框 24"/>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6" name="组合 25"/>
          <p:cNvGrpSpPr/>
          <p:nvPr/>
        </p:nvGrpSpPr>
        <p:grpSpPr>
          <a:xfrm>
            <a:off x="1664520" y="4158571"/>
            <a:ext cx="3168015" cy="912495"/>
            <a:chOff x="360" y="260"/>
            <a:chExt cx="4989" cy="1437"/>
          </a:xfrm>
        </p:grpSpPr>
        <p:pic>
          <p:nvPicPr>
            <p:cNvPr id="27" name="图片 26"/>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8" name="文本框 27"/>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29" name="文本框 28"/>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0" name="组合 29"/>
          <p:cNvGrpSpPr/>
          <p:nvPr/>
        </p:nvGrpSpPr>
        <p:grpSpPr>
          <a:xfrm>
            <a:off x="1664520" y="5112162"/>
            <a:ext cx="3168015" cy="912495"/>
            <a:chOff x="360" y="260"/>
            <a:chExt cx="4989" cy="1437"/>
          </a:xfrm>
        </p:grpSpPr>
        <p:pic>
          <p:nvPicPr>
            <p:cNvPr id="31" name="图片 30"/>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2" name="文本框 31"/>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3" name="文本框 32"/>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10" name="文本框 11"/>
          <p:cNvSpPr txBox="1"/>
          <p:nvPr/>
        </p:nvSpPr>
        <p:spPr>
          <a:xfrm>
            <a:off x="833665" y="4935870"/>
            <a:ext cx="9728835" cy="712439"/>
          </a:xfrm>
          <a:prstGeom prst="rect">
            <a:avLst/>
          </a:prstGeom>
          <a:solidFill>
            <a:schemeClr val="accent1">
              <a:lumMod val="20000"/>
              <a:lumOff val="80000"/>
            </a:schemeClr>
          </a:soli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 读一读，说说环境描写在这里有什么作用？</a:t>
            </a:r>
          </a:p>
        </p:txBody>
      </p:sp>
      <p:sp>
        <p:nvSpPr>
          <p:cNvPr id="12" name="文本框 11"/>
          <p:cNvSpPr txBox="1"/>
          <p:nvPr/>
        </p:nvSpPr>
        <p:spPr>
          <a:xfrm>
            <a:off x="695053" y="1565910"/>
            <a:ext cx="10916376" cy="290566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看着盆里揉动的衣服和绽开的泡沫，我感觉到周围的光线渐渐暗下去，渐渐地凉下去沉郁下去，越来越远越来越缥缈，我一声不吭，忽然有点儿明白了。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a:spLocks noChangeArrowheads="1"/>
          </p:cNvSpPr>
          <p:nvPr/>
        </p:nvSpPr>
        <p:spPr bwMode="auto">
          <a:xfrm>
            <a:off x="4499429" y="1632313"/>
            <a:ext cx="6972935" cy="3890552"/>
          </a:xfrm>
          <a:prstGeom prst="rect">
            <a:avLst/>
          </a:prstGeom>
          <a:noFill/>
          <a:ln>
            <a:noFill/>
          </a:ln>
        </p:spPr>
        <p:txBody>
          <a:bodyPr wrap="square">
            <a:spAutoFit/>
          </a:bodyPr>
          <a:lstStyle>
            <a:lvl1pPr marL="457200" indent="-4572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    通过环境描写，写出光线变暗，暗示时间的推移，烘托出在漫长的等待中，“我”的期盼落空；用环境来照应“我”的心情，希望渐渐破灭。</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2256623"/>
            <a:ext cx="3475624" cy="46013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3048000"/>
            <a:ext cx="2877862" cy="3810000"/>
          </a:xfrm>
          <a:prstGeom prst="rect">
            <a:avLst/>
          </a:prstGeom>
        </p:spPr>
      </p:pic>
      <p:pic>
        <p:nvPicPr>
          <p:cNvPr id="6" name="图片 3"/>
          <p:cNvPicPr>
            <a:picLocks noChangeAspect="1"/>
          </p:cNvPicPr>
          <p:nvPr/>
        </p:nvPicPr>
        <p:blipFill>
          <a:blip r:embed="rId4"/>
          <a:srcRect l="9599" t="17384" r="5185" b="30830"/>
          <a:stretch>
            <a:fillRect/>
          </a:stretch>
        </p:blipFill>
        <p:spPr>
          <a:xfrm>
            <a:off x="2835275" y="1925139"/>
            <a:ext cx="9356725" cy="1981200"/>
          </a:xfrm>
          <a:prstGeom prst="rect">
            <a:avLst/>
          </a:prstGeom>
          <a:noFill/>
          <a:ln w="9525">
            <a:noFill/>
          </a:ln>
        </p:spPr>
      </p:pic>
      <p:sp>
        <p:nvSpPr>
          <p:cNvPr id="8" name="文本框 11"/>
          <p:cNvSpPr txBox="1"/>
          <p:nvPr/>
        </p:nvSpPr>
        <p:spPr>
          <a:xfrm>
            <a:off x="3138170" y="2360114"/>
            <a:ext cx="8512175" cy="1474186"/>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kumimoji="0" lang="en-US" altLang="zh-CN" sz="3600" b="1" i="0" u="none" strike="noStrike" kern="1200" cap="none" spc="0" normalizeH="0" baseline="0" noProof="0" dirty="0">
                <a:ln>
                  <a:noFill/>
                </a:ln>
                <a:solidFill>
                  <a:prstClr val="black"/>
                </a:solidFill>
                <a:effectLst/>
                <a:uLnTx/>
                <a:uFillTx/>
                <a:cs typeface="+mn-ea"/>
                <a:sym typeface="+mn-lt"/>
              </a:rPr>
              <a:t> </a:t>
            </a:r>
            <a:r>
              <a:rPr kumimoji="0" lang="zh-CN" altLang="en-US" sz="3600" b="1" i="0" u="none" strike="noStrike" kern="1200" cap="none" spc="0" normalizeH="0" baseline="0" noProof="0" dirty="0">
                <a:ln>
                  <a:noFill/>
                </a:ln>
                <a:solidFill>
                  <a:prstClr val="black"/>
                </a:solidFill>
                <a:effectLst/>
                <a:uLnTx/>
                <a:uFillTx/>
                <a:cs typeface="+mn-ea"/>
                <a:sym typeface="+mn-lt"/>
              </a:rPr>
              <a:t>默读描写黄昏时“我”心情变化的片段。（第</a:t>
            </a:r>
            <a:r>
              <a:rPr kumimoji="0" lang="en-US" altLang="zh-CN" sz="3600" b="1" i="0" u="none" strike="noStrike" kern="1200" cap="none" spc="0" normalizeH="0" baseline="0" noProof="0" dirty="0">
                <a:ln>
                  <a:noFill/>
                </a:ln>
                <a:solidFill>
                  <a:prstClr val="black"/>
                </a:solidFill>
                <a:effectLst/>
                <a:uLnTx/>
                <a:uFillTx/>
                <a:cs typeface="+mn-ea"/>
                <a:sym typeface="+mn-lt"/>
              </a:rPr>
              <a:t>7</a:t>
            </a:r>
            <a:r>
              <a:rPr kumimoji="0" lang="zh-CN" altLang="en-US" sz="3600" b="1" i="0" u="none" strike="noStrike" kern="1200" cap="none" spc="0" normalizeH="0" baseline="0" noProof="0" dirty="0">
                <a:ln>
                  <a:noFill/>
                </a:ln>
                <a:solidFill>
                  <a:prstClr val="black"/>
                </a:solidFill>
                <a:effectLst/>
                <a:uLnTx/>
                <a:uFillTx/>
                <a:cs typeface="+mn-ea"/>
                <a:sym typeface="+mn-lt"/>
              </a:rPr>
              <a:t>自然段）</a:t>
            </a:r>
            <a:endParaRPr kumimoji="0" lang="en-US" altLang="zh-CN" sz="3600" b="1"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7" name="矩形 2"/>
          <p:cNvSpPr/>
          <p:nvPr/>
        </p:nvSpPr>
        <p:spPr>
          <a:xfrm>
            <a:off x="-209278" y="1487715"/>
            <a:ext cx="11046460" cy="712439"/>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cs typeface="+mn-ea"/>
                <a:sym typeface="+mn-lt"/>
              </a:rPr>
              <a:t>    </a:t>
            </a:r>
            <a:r>
              <a:rPr kumimoji="0" lang="zh-CN" altLang="en-US" sz="3600" b="0" i="0" u="none" strike="noStrike" kern="1200" cap="none" spc="0" normalizeH="0" baseline="0" noProof="0" dirty="0">
                <a:ln>
                  <a:noFill/>
                </a:ln>
                <a:solidFill>
                  <a:srgbClr val="000000"/>
                </a:solidFill>
                <a:effectLst/>
                <a:uLnTx/>
                <a:uFillTx/>
                <a:cs typeface="+mn-ea"/>
                <a:sym typeface="+mn-lt"/>
              </a:rPr>
              <a:t>（</a:t>
            </a:r>
            <a:r>
              <a:rPr kumimoji="0" lang="en-US" altLang="zh-CN" sz="3600" b="0" i="0" u="none" strike="noStrike" kern="1200" cap="none" spc="0" normalizeH="0" baseline="0" noProof="0" dirty="0">
                <a:ln>
                  <a:noFill/>
                </a:ln>
                <a:solidFill>
                  <a:srgbClr val="000000"/>
                </a:solidFill>
                <a:effectLst/>
                <a:uLnTx/>
                <a:uFillTx/>
                <a:cs typeface="+mn-ea"/>
                <a:sym typeface="+mn-lt"/>
              </a:rPr>
              <a:t>1</a:t>
            </a:r>
            <a:r>
              <a:rPr kumimoji="0" lang="zh-CN" altLang="en-US" sz="3600" b="0" i="0" u="none" strike="noStrike" kern="1200" cap="none" spc="0" normalizeH="0" baseline="0" noProof="0" dirty="0">
                <a:ln>
                  <a:noFill/>
                </a:ln>
                <a:solidFill>
                  <a:srgbClr val="000000"/>
                </a:solidFill>
                <a:effectLst/>
                <a:uLnTx/>
                <a:uFillTx/>
                <a:cs typeface="+mn-ea"/>
                <a:sym typeface="+mn-lt"/>
              </a:rPr>
              <a:t>）母亲为什么“惊惶”？表现在哪些行动上？</a:t>
            </a:r>
          </a:p>
        </p:txBody>
      </p:sp>
      <p:sp>
        <p:nvSpPr>
          <p:cNvPr id="9" name="文本框 11"/>
          <p:cNvSpPr txBox="1"/>
          <p:nvPr/>
        </p:nvSpPr>
        <p:spPr>
          <a:xfrm>
            <a:off x="1966550" y="2437358"/>
            <a:ext cx="8064500" cy="240963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我感到母亲惊惶地甩了甩手上的水，把我拉过去拉进她的怀里。我听见母亲在说，一边亲吻着我一边不停地说：“噢，对不起，噢，对不起</a:t>
            </a:r>
            <a:r>
              <a:rPr kumimoji="0" lang="en-US" altLang="zh-CN" sz="3200" b="1" i="0" u="none" strike="noStrike" kern="1200" cap="none" spc="0" normalizeH="0" baseline="0" noProof="0" dirty="0">
                <a:ln>
                  <a:noFill/>
                </a:ln>
                <a:solidFill>
                  <a:prstClr val="black"/>
                </a:solidFill>
                <a:effectLst/>
                <a:uLnTx/>
                <a:uFillTx/>
                <a:cs typeface="+mn-ea"/>
                <a:sym typeface="+mn-lt"/>
              </a:rPr>
              <a:t>……”</a:t>
            </a:r>
            <a:endParaRPr kumimoji="0" lang="zh-CN" altLang="en-US" sz="3200" b="1" i="0" u="none" strike="noStrike" kern="1200" cap="none" spc="0" normalizeH="0" baseline="0" noProof="0" dirty="0">
              <a:ln>
                <a:noFill/>
              </a:ln>
              <a:solidFill>
                <a:prstClr val="black"/>
              </a:solidFill>
              <a:effectLst/>
              <a:uLnTx/>
              <a:uFillTx/>
              <a:cs typeface="+mn-ea"/>
              <a:sym typeface="+mn-lt"/>
            </a:endParaRPr>
          </a:p>
        </p:txBody>
      </p:sp>
      <p:sp>
        <p:nvSpPr>
          <p:cNvPr id="10" name="椭圆 9"/>
          <p:cNvSpPr/>
          <p:nvPr/>
        </p:nvSpPr>
        <p:spPr>
          <a:xfrm>
            <a:off x="6143262" y="2470695"/>
            <a:ext cx="5032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 name="椭圆 10"/>
          <p:cNvSpPr/>
          <p:nvPr/>
        </p:nvSpPr>
        <p:spPr>
          <a:xfrm>
            <a:off x="2398350" y="3088233"/>
            <a:ext cx="504825"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2" name="矩形 11"/>
          <p:cNvSpPr/>
          <p:nvPr/>
        </p:nvSpPr>
        <p:spPr>
          <a:xfrm>
            <a:off x="1077035" y="5576881"/>
            <a:ext cx="5929828" cy="643574"/>
          </a:xfrm>
          <a:prstGeom prst="rect">
            <a:avLst/>
          </a:prstGeom>
          <a:solidFill>
            <a:schemeClr val="accent1">
              <a:lumMod val="20000"/>
              <a:lumOff val="80000"/>
            </a:schemeClr>
          </a:solidFill>
          <a:ln w="9525">
            <a:noFill/>
          </a:ln>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cs typeface="+mn-ea"/>
                <a:sym typeface="+mn-lt"/>
              </a:rPr>
              <a:t>从这些动词里你体会到了什么？</a:t>
            </a:r>
          </a:p>
        </p:txBody>
      </p:sp>
      <p:sp>
        <p:nvSpPr>
          <p:cNvPr id="13" name="椭圆 12"/>
          <p:cNvSpPr/>
          <p:nvPr/>
        </p:nvSpPr>
        <p:spPr>
          <a:xfrm>
            <a:off x="2903175" y="3685133"/>
            <a:ext cx="8636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椭圆 13"/>
          <p:cNvSpPr/>
          <p:nvPr/>
        </p:nvSpPr>
        <p:spPr>
          <a:xfrm>
            <a:off x="6503625" y="3715295"/>
            <a:ext cx="5032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bldLvl="0" animBg="1"/>
      <p:bldP spid="12" grpId="0" bldLvl="0" animBg="1"/>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横卷形 5"/>
          <p:cNvSpPr/>
          <p:nvPr/>
        </p:nvSpPr>
        <p:spPr>
          <a:xfrm>
            <a:off x="986971" y="1727199"/>
            <a:ext cx="10260149" cy="4651375"/>
          </a:xfrm>
          <a:prstGeom prst="horizontalScroll">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矩形 5"/>
          <p:cNvSpPr/>
          <p:nvPr/>
        </p:nvSpPr>
        <p:spPr>
          <a:xfrm>
            <a:off x="1994307" y="2582387"/>
            <a:ext cx="8731750" cy="2940998"/>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从“甩、 拉、亲吻、说”这些表示动作的词中，我感受到了母亲对自己没有兑现承诺而感到自责、不安，所以惊惶；可以感受到其实母亲是很爱“我”的，只是被家庭生活所迫，有做不完的家务事而忽略了“我”，忘记了自己的承诺。</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椭圆 5"/>
          <p:cNvSpPr/>
          <p:nvPr/>
        </p:nvSpPr>
        <p:spPr>
          <a:xfrm>
            <a:off x="3693977" y="1443990"/>
            <a:ext cx="4648200" cy="1014095"/>
          </a:xfrm>
          <a:prstGeom prst="ellipse">
            <a:avLst/>
          </a:prstGeom>
          <a:gradFill>
            <a:gsLst>
              <a:gs pos="0">
                <a:srgbClr val="9EE256"/>
              </a:gs>
              <a:gs pos="100000">
                <a:srgbClr val="52762D"/>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文本框 11"/>
          <p:cNvSpPr txBox="1"/>
          <p:nvPr/>
        </p:nvSpPr>
        <p:spPr>
          <a:xfrm>
            <a:off x="752793" y="3122899"/>
            <a:ext cx="10744563" cy="2554033"/>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srgbClr val="0000FF"/>
                </a:solidFill>
                <a:effectLst/>
                <a:uLnTx/>
                <a:uFillTx/>
                <a:cs typeface="+mn-ea"/>
                <a:sym typeface="+mn-lt"/>
              </a:rPr>
              <a:t>心情变化：</a:t>
            </a:r>
            <a:r>
              <a:rPr kumimoji="0" lang="zh-CN" altLang="en-US" sz="2800" b="0" i="0" u="none" strike="noStrike" kern="1200" cap="none" spc="0" normalizeH="0" baseline="0" noProof="0" dirty="0">
                <a:ln>
                  <a:noFill/>
                </a:ln>
                <a:solidFill>
                  <a:prstClr val="black"/>
                </a:solidFill>
                <a:effectLst/>
                <a:uLnTx/>
                <a:uFillTx/>
                <a:cs typeface="+mn-ea"/>
                <a:sym typeface="+mn-lt"/>
              </a:rPr>
              <a:t>期盼</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兴奋</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焦急</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懊悔</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失望</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绝望</a:t>
            </a:r>
          </a:p>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FF"/>
                </a:solidFill>
                <a:effectLst/>
                <a:uLnTx/>
                <a:uFillTx/>
                <a:cs typeface="+mn-ea"/>
                <a:sym typeface="+mn-lt"/>
              </a:rPr>
              <a:t>时间（光线）变化：</a:t>
            </a:r>
            <a:r>
              <a:rPr kumimoji="0" lang="zh-CN" altLang="en-US" sz="2800" b="0" i="0" u="none" strike="noStrike" kern="1200" cap="none" spc="0" normalizeH="0" baseline="0" noProof="0" dirty="0">
                <a:ln>
                  <a:noFill/>
                </a:ln>
                <a:solidFill>
                  <a:prstClr val="black"/>
                </a:solidFill>
                <a:effectLst/>
                <a:uLnTx/>
                <a:uFillTx/>
                <a:cs typeface="+mn-ea"/>
                <a:sym typeface="+mn-lt"/>
              </a:rPr>
              <a:t>阳光明媚</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光线渐渐暗下去</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光线正无可挽回地消逝</a:t>
            </a:r>
          </a:p>
        </p:txBody>
      </p:sp>
      <p:sp>
        <p:nvSpPr>
          <p:cNvPr id="8" name="矩形 9"/>
          <p:cNvSpPr/>
          <p:nvPr/>
        </p:nvSpPr>
        <p:spPr>
          <a:xfrm>
            <a:off x="4433435" y="1632268"/>
            <a:ext cx="3383280" cy="64516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white"/>
                </a:solidFill>
                <a:effectLst/>
                <a:uLnTx/>
                <a:uFillTx/>
                <a:cs typeface="+mn-ea"/>
                <a:sym typeface="+mn-lt"/>
              </a:rPr>
              <a:t>人物心情的变化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5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1"/>
          <p:cNvSpPr/>
          <p:nvPr/>
        </p:nvSpPr>
        <p:spPr>
          <a:xfrm>
            <a:off x="902380" y="3246665"/>
            <a:ext cx="10387239" cy="192078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en-US" altLang="zh-CN" sz="3200" b="1" i="0" u="none" strike="noStrike" kern="1200" cap="none" spc="0" normalizeH="0" baseline="0" noProof="0" dirty="0">
                <a:ln>
                  <a:noFill/>
                </a:ln>
                <a:solidFill>
                  <a:prstClr val="black"/>
                </a:solidFill>
                <a:effectLst/>
                <a:uLnTx/>
                <a:uFillTx/>
                <a:cs typeface="+mn-ea"/>
                <a:sym typeface="+mn-lt"/>
              </a:rPr>
              <a:t>1.</a:t>
            </a:r>
            <a:r>
              <a:rPr kumimoji="0" lang="zh-CN" altLang="en-US" sz="3200" b="0" i="0" u="none" strike="noStrike" kern="1200" cap="none" spc="0" normalizeH="0" baseline="0" noProof="0" dirty="0">
                <a:ln>
                  <a:noFill/>
                </a:ln>
                <a:solidFill>
                  <a:prstClr val="black"/>
                </a:solidFill>
                <a:effectLst/>
                <a:uLnTx/>
                <a:uFillTx/>
                <a:cs typeface="+mn-ea"/>
                <a:sym typeface="+mn-lt"/>
              </a:rPr>
              <a:t>在这个星期天里，母亲没有兑现对“我”的承诺，她是一位好母亲吗？结合课文内容，说说你的看法。</a:t>
            </a:r>
          </a:p>
        </p:txBody>
      </p:sp>
      <p:sp>
        <p:nvSpPr>
          <p:cNvPr id="4" name="椭圆 3"/>
          <p:cNvSpPr/>
          <p:nvPr/>
        </p:nvSpPr>
        <p:spPr>
          <a:xfrm>
            <a:off x="3983355" y="1443990"/>
            <a:ext cx="3808730" cy="1014095"/>
          </a:xfrm>
          <a:prstGeom prst="ellipse">
            <a:avLst/>
          </a:prstGeom>
          <a:gradFill>
            <a:gsLst>
              <a:gs pos="0">
                <a:srgbClr val="9EE256"/>
              </a:gs>
              <a:gs pos="100000">
                <a:srgbClr val="52762D"/>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a:ln>
                  <a:noFill/>
                </a:ln>
                <a:solidFill>
                  <a:prstClr val="white"/>
                </a:solidFill>
                <a:effectLst/>
                <a:uLnTx/>
                <a:uFillTx/>
                <a:cs typeface="+mn-ea"/>
                <a:sym typeface="+mn-lt"/>
              </a:rPr>
              <a:t>品读人物</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文本框 11"/>
          <p:cNvSpPr txBox="1"/>
          <p:nvPr/>
        </p:nvSpPr>
        <p:spPr>
          <a:xfrm>
            <a:off x="3483429" y="1398451"/>
            <a:ext cx="7610520" cy="389055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从课文第</a:t>
            </a:r>
            <a:r>
              <a:rPr kumimoji="0" lang="en-US" altLang="zh-CN" sz="3200" b="0" i="0" u="none" strike="noStrike" kern="1200" cap="none" spc="0" normalizeH="0" baseline="0" noProof="0" dirty="0">
                <a:ln>
                  <a:noFill/>
                </a:ln>
                <a:solidFill>
                  <a:prstClr val="black"/>
                </a:solidFill>
                <a:effectLst/>
                <a:uLnTx/>
                <a:uFillTx/>
                <a:cs typeface="+mn-ea"/>
                <a:sym typeface="+mn-lt"/>
              </a:rPr>
              <a:t>7</a:t>
            </a:r>
            <a:r>
              <a:rPr kumimoji="0" lang="zh-CN" altLang="en-US" sz="3200" b="0" i="0" u="none" strike="noStrike" kern="1200" cap="none" spc="0" normalizeH="0" baseline="0" noProof="0" dirty="0">
                <a:ln>
                  <a:noFill/>
                </a:ln>
                <a:solidFill>
                  <a:prstClr val="black"/>
                </a:solidFill>
                <a:effectLst/>
                <a:uLnTx/>
                <a:uFillTx/>
                <a:cs typeface="+mn-ea"/>
                <a:sym typeface="+mn-lt"/>
              </a:rPr>
              <a:t>自然段母亲的一些动作和语言可以看出，她因为家务缠身而没有兑现承诺，并因此感到自责、不安，可以看出她对“我”的疼爱，她是一位好母亲。</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30" y="3048000"/>
            <a:ext cx="2877862" cy="3810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文本框 11"/>
          <p:cNvSpPr txBox="1"/>
          <p:nvPr/>
        </p:nvSpPr>
        <p:spPr>
          <a:xfrm>
            <a:off x="1096010" y="1850101"/>
            <a:ext cx="1028319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    </a:t>
            </a:r>
            <a:r>
              <a:rPr kumimoji="0" lang="en-US" altLang="zh-CN" sz="3200" b="0" i="0" u="none" strike="noStrike" kern="1200" cap="none" spc="0" normalizeH="0" baseline="0" noProof="0" dirty="0">
                <a:ln>
                  <a:noFill/>
                </a:ln>
                <a:solidFill>
                  <a:prstClr val="black"/>
                </a:solidFill>
                <a:effectLst/>
                <a:uLnTx/>
                <a:uFillTx/>
                <a:cs typeface="+mn-ea"/>
                <a:sym typeface="+mn-lt"/>
              </a:rPr>
              <a:t>2.“</a:t>
            </a:r>
            <a:r>
              <a:rPr kumimoji="0" lang="zh-CN" altLang="en-US" sz="3200" b="0" i="0" u="none" strike="noStrike" kern="1200" cap="none" spc="0" normalizeH="0" baseline="0" noProof="0" dirty="0">
                <a:ln>
                  <a:noFill/>
                </a:ln>
                <a:solidFill>
                  <a:prstClr val="black"/>
                </a:solidFill>
                <a:effectLst/>
                <a:uLnTx/>
                <a:uFillTx/>
                <a:cs typeface="+mn-ea"/>
                <a:sym typeface="+mn-lt"/>
              </a:rPr>
              <a:t>我”既然这么希望出去，为什么不是直接拉着母亲去，而是一次又一次地等待母亲做那做不完的一件又一件事？</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5" name="矩形 4"/>
          <p:cNvSpPr/>
          <p:nvPr/>
        </p:nvSpPr>
        <p:spPr>
          <a:xfrm>
            <a:off x="1096010" y="4076354"/>
            <a:ext cx="10283190" cy="192078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文中的“我”乖巧又懂事，体谅母亲的辛劳，所以才一直都在等待，而并没有任性撒泼。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6" name="文本框 11"/>
          <p:cNvSpPr txBox="1"/>
          <p:nvPr/>
        </p:nvSpPr>
        <p:spPr>
          <a:xfrm>
            <a:off x="896302" y="1670956"/>
            <a:ext cx="10399395" cy="643574"/>
          </a:xfrm>
          <a:prstGeom prst="rect">
            <a:avLst/>
          </a:prstGeom>
          <a:noFill/>
          <a:ln w="9525">
            <a:noFill/>
          </a:ln>
        </p:spPr>
        <p:txBody>
          <a:bodyPr wrap="square">
            <a:spAutoFit/>
          </a:bodyPr>
          <a:lstStyle/>
          <a:p>
            <a:pPr marL="514350" marR="0" lvl="0" indent="-514350" algn="l" defTabSz="914400" rtl="0" eaLnBrk="1" fontAlgn="auto" latinLnBrk="0" hangingPunct="1">
              <a:lnSpc>
                <a:spcPct val="120000"/>
              </a:lnSpc>
              <a:spcBef>
                <a:spcPts val="0"/>
              </a:spcBef>
              <a:spcAft>
                <a:spcPts val="0"/>
              </a:spcAft>
              <a:buClrTx/>
              <a:buSzTx/>
              <a:buFont typeface="Calibri" panose="020F0502020204030204" pitchFamily="34" charset="0"/>
              <a:buAutoNum type="arabicPeriod" startAt="3"/>
              <a:defRPr/>
            </a:pPr>
            <a:r>
              <a:rPr kumimoji="0" lang="zh-CN" altLang="en-US" sz="3200" b="0" i="0" u="none" strike="noStrike" kern="1200" cap="none" spc="0" normalizeH="0" baseline="0" noProof="0" dirty="0">
                <a:ln>
                  <a:noFill/>
                </a:ln>
                <a:solidFill>
                  <a:prstClr val="black"/>
                </a:solidFill>
                <a:effectLst/>
                <a:uLnTx/>
                <a:uFillTx/>
                <a:cs typeface="+mn-ea"/>
                <a:sym typeface="+mn-lt"/>
              </a:rPr>
              <a:t>回想自己的亲身体验，你是否真正地理解自己的父母？</a:t>
            </a:r>
          </a:p>
        </p:txBody>
      </p:sp>
      <p:sp>
        <p:nvSpPr>
          <p:cNvPr id="7" name="矩形 6"/>
          <p:cNvSpPr/>
          <p:nvPr/>
        </p:nvSpPr>
        <p:spPr>
          <a:xfrm>
            <a:off x="896302" y="2455635"/>
            <a:ext cx="10569983" cy="3582776"/>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C0"/>
                </a:solidFill>
                <a:effectLst/>
                <a:uLnTx/>
                <a:uFillTx/>
                <a:cs typeface="+mn-ea"/>
                <a:sym typeface="+mn-lt"/>
              </a:rPr>
              <a:t>    虽然母亲最终没能兑现她的承诺，但是小男孩也并没有抱怨母亲，我觉得我们也应该像作者那样，多多体谅一下辛苦工作的父母。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2" name="文本框 3"/>
          <p:cNvSpPr txBox="1"/>
          <p:nvPr/>
        </p:nvSpPr>
        <p:spPr>
          <a:xfrm>
            <a:off x="5440045" y="2091055"/>
            <a:ext cx="5329238" cy="3290570"/>
          </a:xfrm>
          <a:prstGeom prst="rect">
            <a:avLst/>
          </a:prstGeom>
          <a:noFill/>
          <a:ln w="9525">
            <a:noFill/>
          </a:ln>
        </p:spPr>
        <p:txBody>
          <a:bodyPr>
            <a:spAutoFit/>
          </a:bodyPr>
          <a:lstStyle/>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游子吟</a:t>
            </a:r>
          </a:p>
          <a:p>
            <a:pPr marL="0" marR="0" lvl="0" indent="-719455" algn="ctr" defTabSz="914400" rtl="0" eaLnBrk="1" fontAlgn="auto" latinLnBrk="0" hangingPunct="1">
              <a:lnSpc>
                <a:spcPct val="13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唐</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孟郊</a:t>
            </a: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慈母手中线，游子身上衣。</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临行密密缝，意恐迟迟归。</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719455" algn="ctr"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谁言寸草心，报得三春晖。</a:t>
            </a:r>
          </a:p>
        </p:txBody>
      </p:sp>
      <p:pic>
        <p:nvPicPr>
          <p:cNvPr id="6" name="图片 4"/>
          <p:cNvPicPr>
            <a:picLocks noChangeAspect="1"/>
          </p:cNvPicPr>
          <p:nvPr/>
        </p:nvPicPr>
        <p:blipFill>
          <a:blip r:embed="rId3">
            <a:clrChange>
              <a:clrFrom>
                <a:srgbClr val="FEFEFE"/>
              </a:clrFrom>
              <a:clrTo>
                <a:srgbClr val="FEFEFE">
                  <a:alpha val="0"/>
                </a:srgbClr>
              </a:clrTo>
            </a:clrChange>
          </a:blip>
          <a:stretch>
            <a:fillRect/>
          </a:stretch>
        </p:blipFill>
        <p:spPr>
          <a:xfrm>
            <a:off x="1070610" y="2091055"/>
            <a:ext cx="3263900" cy="386524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5" name="文本框 11"/>
          <p:cNvSpPr txBox="1"/>
          <p:nvPr/>
        </p:nvSpPr>
        <p:spPr>
          <a:xfrm>
            <a:off x="3757295" y="1965960"/>
            <a:ext cx="5814060" cy="712439"/>
          </a:xfrm>
          <a:prstGeom prst="rect">
            <a:avLst/>
          </a:prstGeom>
          <a:solidFill>
            <a:srgbClr val="F588F3"/>
          </a:soli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读了课文，你有哪些感想？</a:t>
            </a:r>
          </a:p>
        </p:txBody>
      </p:sp>
      <p:sp>
        <p:nvSpPr>
          <p:cNvPr id="8" name="矩形 7"/>
          <p:cNvSpPr/>
          <p:nvPr/>
        </p:nvSpPr>
        <p:spPr>
          <a:xfrm>
            <a:off x="3757295" y="3429000"/>
            <a:ext cx="756031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父母要兑现对孩子的承诺，不然可能会对他们造成难以忘怀的伤害。孩子也要正确表达自己的想法。</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99" y="2847975"/>
            <a:ext cx="3028950" cy="4010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charRg st="0" end="49"/>
                                            </p:txEl>
                                          </p:spTgt>
                                        </p:tgtEl>
                                        <p:attrNameLst>
                                          <p:attrName>style.visibility</p:attrName>
                                        </p:attrNameLst>
                                      </p:cBhvr>
                                      <p:to>
                                        <p:strVal val="visible"/>
                                      </p:to>
                                    </p:set>
                                    <p:animEffect transition="in" filter="barn(inVertical)">
                                      <p:cBhvr>
                                        <p:cTn id="7" dur="500"/>
                                        <p:tgtEl>
                                          <p:spTgt spid="8">
                                            <p:txEl>
                                              <p:charRg st="0"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6" name="流程图: 可选过程 5"/>
          <p:cNvSpPr/>
          <p:nvPr/>
        </p:nvSpPr>
        <p:spPr>
          <a:xfrm>
            <a:off x="3645354" y="1763395"/>
            <a:ext cx="4681855" cy="1042035"/>
          </a:xfrm>
          <a:prstGeom prst="flowChartAlternateProcess">
            <a:avLst/>
          </a:prstGeom>
          <a:gradFill>
            <a:gsLst>
              <a:gs pos="0">
                <a:srgbClr val="FBFB11"/>
              </a:gs>
              <a:gs pos="100000">
                <a:srgbClr val="838309"/>
              </a:gs>
            </a:gsLst>
            <a:lin scaled="0"/>
          </a:gra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文本框 11"/>
          <p:cNvSpPr txBox="1"/>
          <p:nvPr/>
        </p:nvSpPr>
        <p:spPr>
          <a:xfrm>
            <a:off x="3999684" y="1965960"/>
            <a:ext cx="417004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通过对比，体会写法。</a:t>
            </a:r>
          </a:p>
        </p:txBody>
      </p:sp>
      <p:sp>
        <p:nvSpPr>
          <p:cNvPr id="9" name="矩形 8"/>
          <p:cNvSpPr/>
          <p:nvPr/>
        </p:nvSpPr>
        <p:spPr>
          <a:xfrm>
            <a:off x="958533" y="3496310"/>
            <a:ext cx="10274935" cy="2084070"/>
          </a:xfrm>
          <a:prstGeom prst="rect">
            <a:avLst/>
          </a:prstGeom>
          <a:gradFill>
            <a:gsLst>
              <a:gs pos="0">
                <a:srgbClr val="9EE256"/>
              </a:gs>
              <a:gs pos="100000">
                <a:srgbClr val="52762D"/>
              </a:gs>
            </a:gsLst>
            <a:lin scaled="0"/>
          </a:grad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匆匆</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和</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那个星期天</a:t>
            </a:r>
            <a:r>
              <a:rPr kumimoji="0" lang="en-US" altLang="zh-CN" sz="3600" b="0" i="0" u="none" strike="noStrike" kern="1200" cap="none" spc="0" normalizeH="0" baseline="0" noProof="0" dirty="0">
                <a:ln>
                  <a:noFill/>
                </a:ln>
                <a:solidFill>
                  <a:prstClr val="black"/>
                </a:solidFill>
                <a:effectLst/>
                <a:uLnTx/>
                <a:uFillTx/>
                <a:cs typeface="+mn-ea"/>
                <a:sym typeface="+mn-lt"/>
              </a:rPr>
              <a:t>》</a:t>
            </a:r>
            <a:r>
              <a:rPr kumimoji="0" lang="zh-CN" altLang="en-US" sz="3600" b="0" i="0" u="none" strike="noStrike" kern="1200" cap="none" spc="0" normalizeH="0" baseline="0" noProof="0" dirty="0">
                <a:ln>
                  <a:noFill/>
                </a:ln>
                <a:solidFill>
                  <a:prstClr val="black"/>
                </a:solidFill>
                <a:effectLst/>
                <a:uLnTx/>
                <a:uFillTx/>
                <a:cs typeface="+mn-ea"/>
                <a:sym typeface="+mn-lt"/>
              </a:rPr>
              <a:t>都表达了作者真实的情感，这两篇课文在表达情感的方式上，有哪些相同点和不同点？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charRg st="0" end="55"/>
                                            </p:txEl>
                                          </p:spTgt>
                                        </p:tgtEl>
                                        <p:attrNameLst>
                                          <p:attrName>style.visibility</p:attrName>
                                        </p:attrNameLst>
                                      </p:cBhvr>
                                      <p:to>
                                        <p:strVal val="visible"/>
                                      </p:to>
                                    </p:set>
                                    <p:animEffect transition="in" filter="barn(inVertical)">
                                      <p:cBhvr>
                                        <p:cTn id="7" dur="500"/>
                                        <p:tgtEl>
                                          <p:spTgt spid="9">
                                            <p:txEl>
                                              <p:charRg st="0"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4" name="横卷形 5"/>
          <p:cNvSpPr/>
          <p:nvPr/>
        </p:nvSpPr>
        <p:spPr>
          <a:xfrm>
            <a:off x="972457" y="1443990"/>
            <a:ext cx="10674078" cy="4967605"/>
          </a:xfrm>
          <a:prstGeom prst="horizontalScroll">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 name="文本框 11"/>
          <p:cNvSpPr txBox="1"/>
          <p:nvPr/>
        </p:nvSpPr>
        <p:spPr>
          <a:xfrm>
            <a:off x="2222228" y="2219888"/>
            <a:ext cx="9098915" cy="341580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相同点：都写了自己的真情实感，让读者感同身受。</a:t>
            </a:r>
            <a:endParaRPr kumimoji="0" lang="en-US" altLang="zh-CN" sz="2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不同点：</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匆匆</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一文中，作者借助描写景物和生活中的平常小事，运用大量的修辞手法来表达对时间匆匆流逝的无奈和惋惜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2" name="横卷形 5"/>
          <p:cNvSpPr/>
          <p:nvPr/>
        </p:nvSpPr>
        <p:spPr>
          <a:xfrm>
            <a:off x="856343" y="1443990"/>
            <a:ext cx="10790192" cy="4967605"/>
          </a:xfrm>
          <a:prstGeom prst="horizontalScroll">
            <a:avLst/>
          </a:prstGeom>
          <a:noFill/>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文本框 11"/>
          <p:cNvSpPr txBox="1"/>
          <p:nvPr/>
        </p:nvSpPr>
        <p:spPr>
          <a:xfrm>
            <a:off x="1988637" y="2219888"/>
            <a:ext cx="9216391" cy="341580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之情；</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那个星期天</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一文中，作者进行了语言、环境、动作、心理、细节等描写，细腻真实地向我们表达了“我”在那一天漫长的等待过程中的心情变化，融情于景、事物当中，自然而然地流露情感。</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5" name="矩形 12"/>
          <p:cNvSpPr/>
          <p:nvPr/>
        </p:nvSpPr>
        <p:spPr>
          <a:xfrm>
            <a:off x="577999" y="1339577"/>
            <a:ext cx="8396288" cy="2231701"/>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一、给下列生字组词。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媚（         ）   蚁（         ）   绊（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耽（          ）   惶（         ）   偎（              ）</a:t>
            </a:r>
          </a:p>
        </p:txBody>
      </p:sp>
      <p:sp>
        <p:nvSpPr>
          <p:cNvPr id="7" name="矩形 6"/>
          <p:cNvSpPr/>
          <p:nvPr/>
        </p:nvSpPr>
        <p:spPr>
          <a:xfrm>
            <a:off x="1941935" y="2200955"/>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妩媚</a:t>
            </a:r>
          </a:p>
        </p:txBody>
      </p:sp>
      <p:sp>
        <p:nvSpPr>
          <p:cNvPr id="8" name="矩形 7"/>
          <p:cNvSpPr/>
          <p:nvPr/>
        </p:nvSpPr>
        <p:spPr>
          <a:xfrm>
            <a:off x="2083014" y="2942961"/>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耽误</a:t>
            </a:r>
          </a:p>
        </p:txBody>
      </p:sp>
      <p:sp>
        <p:nvSpPr>
          <p:cNvPr id="9" name="矩形 8"/>
          <p:cNvSpPr/>
          <p:nvPr/>
        </p:nvSpPr>
        <p:spPr>
          <a:xfrm>
            <a:off x="4615648" y="2200955"/>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蚂蚁</a:t>
            </a:r>
          </a:p>
        </p:txBody>
      </p:sp>
      <p:sp>
        <p:nvSpPr>
          <p:cNvPr id="10" name="矩形 9"/>
          <p:cNvSpPr/>
          <p:nvPr/>
        </p:nvSpPr>
        <p:spPr>
          <a:xfrm>
            <a:off x="4688445" y="2961784"/>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惊惶</a:t>
            </a:r>
          </a:p>
        </p:txBody>
      </p:sp>
      <p:sp>
        <p:nvSpPr>
          <p:cNvPr id="11" name="矩形 10"/>
          <p:cNvSpPr/>
          <p:nvPr/>
        </p:nvSpPr>
        <p:spPr>
          <a:xfrm>
            <a:off x="7171949" y="2228540"/>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绊倒</a:t>
            </a:r>
          </a:p>
        </p:txBody>
      </p:sp>
      <p:sp>
        <p:nvSpPr>
          <p:cNvPr id="12" name="矩形 11"/>
          <p:cNvSpPr/>
          <p:nvPr/>
        </p:nvSpPr>
        <p:spPr>
          <a:xfrm>
            <a:off x="7526215" y="2972754"/>
            <a:ext cx="102784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cs typeface="+mn-ea"/>
                <a:sym typeface="+mn-lt"/>
              </a:rPr>
              <a:t>依偎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4" name="矩形 108"/>
          <p:cNvSpPr/>
          <p:nvPr/>
        </p:nvSpPr>
        <p:spPr>
          <a:xfrm>
            <a:off x="970418" y="1200091"/>
            <a:ext cx="6200775" cy="680507"/>
          </a:xfrm>
          <a:prstGeom prst="rect">
            <a:avLst/>
          </a:prstGeom>
          <a:noFill/>
          <a:ln w="9525">
            <a:noFill/>
          </a:ln>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二、根据课文内容填空。</a:t>
            </a:r>
          </a:p>
        </p:txBody>
      </p:sp>
      <p:sp>
        <p:nvSpPr>
          <p:cNvPr id="5" name="文本框 2"/>
          <p:cNvSpPr txBox="1"/>
          <p:nvPr/>
        </p:nvSpPr>
        <p:spPr>
          <a:xfrm>
            <a:off x="1565503" y="2162133"/>
            <a:ext cx="7292340"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a:t>
            </a:r>
            <a:r>
              <a:rPr kumimoji="0" lang="zh-CN" altLang="en-US" sz="3200" b="0" i="0" u="none" strike="noStrike" kern="1200" cap="none" spc="0" normalizeH="0" baseline="0" noProof="0" dirty="0">
                <a:ln>
                  <a:noFill/>
                </a:ln>
                <a:solidFill>
                  <a:prstClr val="black"/>
                </a:solidFill>
                <a:effectLst/>
                <a:uLnTx/>
                <a:uFillTx/>
                <a:cs typeface="+mn-ea"/>
                <a:sym typeface="+mn-lt"/>
              </a:rPr>
              <a:t>．失望  </a:t>
            </a:r>
            <a:r>
              <a:rPr kumimoji="0" lang="en-US" altLang="zh-CN" sz="3200" b="0" i="0" u="none" strike="noStrike" kern="1200" cap="none" spc="0" normalizeH="0" baseline="0" noProof="0" dirty="0">
                <a:ln>
                  <a:noFill/>
                </a:ln>
                <a:solidFill>
                  <a:prstClr val="black"/>
                </a:solidFill>
                <a:effectLst/>
                <a:uLnTx/>
                <a:uFillTx/>
                <a:cs typeface="+mn-ea"/>
                <a:sym typeface="+mn-lt"/>
              </a:rPr>
              <a:t>B</a:t>
            </a:r>
            <a:r>
              <a:rPr kumimoji="0" lang="zh-CN" altLang="en-US" sz="3200" b="0" i="0" u="none" strike="noStrike" kern="1200" cap="none" spc="0" normalizeH="0" baseline="0" noProof="0" dirty="0">
                <a:ln>
                  <a:noFill/>
                </a:ln>
                <a:solidFill>
                  <a:prstClr val="black"/>
                </a:solidFill>
                <a:effectLst/>
                <a:uLnTx/>
                <a:uFillTx/>
                <a:cs typeface="+mn-ea"/>
                <a:sym typeface="+mn-lt"/>
              </a:rPr>
              <a:t>．焦急  </a:t>
            </a:r>
            <a:r>
              <a:rPr kumimoji="0" lang="en-US" altLang="zh-CN" sz="3200" b="0" i="0" u="none" strike="noStrike" kern="1200" cap="none" spc="0" normalizeH="0" baseline="0" noProof="0" dirty="0">
                <a:ln>
                  <a:noFill/>
                </a:ln>
                <a:solidFill>
                  <a:prstClr val="black"/>
                </a:solidFill>
                <a:effectLst/>
                <a:uLnTx/>
                <a:uFillTx/>
                <a:cs typeface="+mn-ea"/>
                <a:sym typeface="+mn-lt"/>
              </a:rPr>
              <a:t>C</a:t>
            </a:r>
            <a:r>
              <a:rPr kumimoji="0" lang="zh-CN" altLang="en-US" sz="3200" b="0" i="0" u="none" strike="noStrike" kern="1200" cap="none" spc="0" normalizeH="0" baseline="0" noProof="0" dirty="0">
                <a:ln>
                  <a:noFill/>
                </a:ln>
                <a:solidFill>
                  <a:prstClr val="black"/>
                </a:solidFill>
                <a:effectLst/>
                <a:uLnTx/>
                <a:uFillTx/>
                <a:cs typeface="+mn-ea"/>
                <a:sym typeface="+mn-lt"/>
              </a:rPr>
              <a:t>．期盼  </a:t>
            </a:r>
            <a:r>
              <a:rPr kumimoji="0" lang="en-US" altLang="zh-CN" sz="3200" b="0" i="0" u="none" strike="noStrike" kern="1200" cap="none" spc="0" normalizeH="0" baseline="0" noProof="0" dirty="0">
                <a:ln>
                  <a:noFill/>
                </a:ln>
                <a:solidFill>
                  <a:prstClr val="black"/>
                </a:solidFill>
                <a:effectLst/>
                <a:uLnTx/>
                <a:uFillTx/>
                <a:cs typeface="+mn-ea"/>
                <a:sym typeface="+mn-lt"/>
              </a:rPr>
              <a:t>D</a:t>
            </a:r>
            <a:r>
              <a:rPr kumimoji="0" lang="zh-CN" altLang="en-US" sz="3200" b="0" i="0" u="none" strike="noStrike" kern="1200" cap="none" spc="0" normalizeH="0" baseline="0" noProof="0" dirty="0">
                <a:ln>
                  <a:noFill/>
                </a:ln>
                <a:solidFill>
                  <a:prstClr val="black"/>
                </a:solidFill>
                <a:effectLst/>
                <a:uLnTx/>
                <a:uFillTx/>
                <a:cs typeface="+mn-ea"/>
                <a:sym typeface="+mn-lt"/>
              </a:rPr>
              <a:t>．无聊</a:t>
            </a:r>
          </a:p>
        </p:txBody>
      </p:sp>
      <p:sp>
        <p:nvSpPr>
          <p:cNvPr id="6" name="文本框 1"/>
          <p:cNvSpPr txBox="1"/>
          <p:nvPr/>
        </p:nvSpPr>
        <p:spPr>
          <a:xfrm>
            <a:off x="739685" y="2842640"/>
            <a:ext cx="11060429" cy="3415807"/>
          </a:xfrm>
          <a:prstGeom prst="rect">
            <a:avLst/>
          </a:prstGeom>
          <a:noFill/>
          <a:ln w="9525">
            <a:noFill/>
          </a:ln>
        </p:spPr>
        <p:txBody>
          <a:bodyPr wrap="square">
            <a:spAutoFit/>
          </a:bodyPr>
          <a:lstStyle/>
          <a:p>
            <a:pPr marL="0" marR="0" lvl="0" indent="-719455"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本文叙述了从“我”盼望母亲带我出去玩到希望落空的一个星期天，</a:t>
            </a:r>
            <a:r>
              <a:rPr kumimoji="0" lang="en-US" altLang="zh-CN" sz="2800" b="0" i="0" u="none" strike="noStrike" kern="1200" cap="none" spc="0" normalizeH="0" baseline="0" noProof="0" dirty="0">
                <a:ln>
                  <a:noFill/>
                </a:ln>
                <a:solidFill>
                  <a:prstClr val="black"/>
                </a:solidFill>
                <a:effectLst/>
                <a:uLnTx/>
                <a:uFillTx/>
                <a:cs typeface="+mn-ea"/>
                <a:sym typeface="+mn-lt"/>
              </a:rPr>
              <a:t>“</a:t>
            </a:r>
            <a:r>
              <a:rPr kumimoji="0" lang="zh-CN" altLang="en-US" sz="2800" b="0" i="0" u="none" strike="noStrike" kern="1200" cap="none" spc="0" normalizeH="0" baseline="0" noProof="0" dirty="0">
                <a:ln>
                  <a:noFill/>
                </a:ln>
                <a:solidFill>
                  <a:prstClr val="black"/>
                </a:solidFill>
                <a:effectLst/>
                <a:uLnTx/>
                <a:uFillTx/>
                <a:cs typeface="+mn-ea"/>
                <a:sym typeface="+mn-lt"/>
              </a:rPr>
              <a:t>我”的心情经历了从藏在大门口时的（     </a:t>
            </a: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），蹲在草丛里等妈妈买菜回来的（     </a:t>
            </a:r>
            <a:r>
              <a:rPr kumimoji="0" lang="en-US" altLang="zh-CN" sz="2800" b="0" i="0" u="none" strike="noStrike" kern="1200" cap="none" spc="0" normalizeH="0" baseline="0" noProof="0" dirty="0">
                <a:ln>
                  <a:noFill/>
                </a:ln>
                <a:solidFill>
                  <a:prstClr val="black"/>
                </a:solidFill>
                <a:effectLst/>
                <a:uLnTx/>
                <a:uFillTx/>
                <a:cs typeface="+mn-ea"/>
                <a:sym typeface="+mn-lt"/>
              </a:rPr>
              <a:t>  </a:t>
            </a:r>
            <a:r>
              <a:rPr kumimoji="0" lang="zh-CN" altLang="en-US" sz="2800" b="0" i="0" u="none" strike="noStrike" kern="1200" cap="none" spc="0" normalizeH="0" baseline="0" noProof="0" dirty="0">
                <a:ln>
                  <a:noFill/>
                </a:ln>
                <a:solidFill>
                  <a:prstClr val="black"/>
                </a:solidFill>
                <a:effectLst/>
                <a:uLnTx/>
                <a:uFillTx/>
                <a:cs typeface="+mn-ea"/>
                <a:sym typeface="+mn-lt"/>
              </a:rPr>
              <a:t>），到跟</a:t>
            </a:r>
            <a:r>
              <a:rPr kumimoji="0" lang="zh-CN" altLang="en-US" sz="2800" b="0" i="0" u="none" strike="noStrike" kern="1200" cap="none" spc="0" normalizeH="0" baseline="0" noProof="0" dirty="0">
                <a:ln>
                  <a:noFill/>
                </a:ln>
                <a:solidFill>
                  <a:srgbClr val="000000"/>
                </a:solidFill>
                <a:effectLst/>
                <a:uLnTx/>
                <a:uFillTx/>
                <a:cs typeface="+mn-ea"/>
                <a:sym typeface="+mn-lt"/>
              </a:rPr>
              <a:t>在妈妈腿边时的（</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zh-CN" altLang="en-US" sz="2800" b="0" i="0" u="none" strike="noStrike" kern="1200" cap="none" spc="0" normalizeH="0" baseline="0" noProof="0" dirty="0">
                <a:ln>
                  <a:noFill/>
                </a:ln>
                <a:solidFill>
                  <a:srgbClr val="000000"/>
                </a:solidFill>
                <a:effectLst/>
                <a:uLnTx/>
                <a:uFillTx/>
                <a:cs typeface="+mn-ea"/>
                <a:sym typeface="+mn-lt"/>
              </a:rPr>
              <a:t>），最后蹲在洗衣盆边哭泣，希望落空时的（</a:t>
            </a:r>
            <a:r>
              <a:rPr kumimoji="0" lang="en-US" altLang="zh-CN" sz="2800" b="0" i="0" u="none" strike="noStrike" kern="1200" cap="none" spc="0" normalizeH="0" baseline="0" noProof="0" dirty="0">
                <a:ln>
                  <a:noFill/>
                </a:ln>
                <a:solidFill>
                  <a:srgbClr val="000000"/>
                </a:solidFill>
                <a:effectLst/>
                <a:uLnTx/>
                <a:uFillTx/>
                <a:cs typeface="+mn-ea"/>
                <a:sym typeface="+mn-lt"/>
              </a:rPr>
              <a:t>      </a:t>
            </a:r>
            <a:r>
              <a:rPr kumimoji="0" lang="zh-CN" altLang="en-US" sz="2800" b="0" i="0" u="none" strike="noStrike" kern="1200" cap="none" spc="0" normalizeH="0" baseline="0" noProof="0" dirty="0">
                <a:ln>
                  <a:noFill/>
                </a:ln>
                <a:solidFill>
                  <a:srgbClr val="000000"/>
                </a:solidFill>
                <a:effectLst/>
                <a:uLnTx/>
                <a:uFillTx/>
                <a:cs typeface="+mn-ea"/>
                <a:sym typeface="+mn-lt"/>
              </a:rPr>
              <a:t>）这一变化。</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7" name="文本框 6"/>
          <p:cNvSpPr txBox="1"/>
          <p:nvPr/>
        </p:nvSpPr>
        <p:spPr>
          <a:xfrm>
            <a:off x="7802472" y="3804682"/>
            <a:ext cx="484505"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C</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8" name="文本框 7"/>
          <p:cNvSpPr txBox="1"/>
          <p:nvPr/>
        </p:nvSpPr>
        <p:spPr>
          <a:xfrm>
            <a:off x="3408408" y="4752210"/>
            <a:ext cx="484505" cy="680507"/>
          </a:xfrm>
          <a:prstGeom prst="rect">
            <a:avLst/>
          </a:prstGeom>
          <a:noFill/>
          <a:ln w="9525">
            <a:noFill/>
          </a:ln>
        </p:spPr>
        <p:txBody>
          <a:bodyPr wrap="square">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D</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9" name="文本框 8"/>
          <p:cNvSpPr txBox="1"/>
          <p:nvPr/>
        </p:nvSpPr>
        <p:spPr>
          <a:xfrm>
            <a:off x="8332110" y="4723181"/>
            <a:ext cx="433388" cy="680507"/>
          </a:xfrm>
          <a:prstGeom prst="rect">
            <a:avLst/>
          </a:prstGeom>
          <a:noFill/>
          <a:ln w="9525">
            <a:noFill/>
          </a:ln>
        </p:spPr>
        <p:txBody>
          <a:bodyPr>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B</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
        <p:nvSpPr>
          <p:cNvPr id="10" name="文本框 9"/>
          <p:cNvSpPr txBox="1"/>
          <p:nvPr/>
        </p:nvSpPr>
        <p:spPr>
          <a:xfrm>
            <a:off x="5501959" y="5577940"/>
            <a:ext cx="431800" cy="680507"/>
          </a:xfrm>
          <a:prstGeom prst="rect">
            <a:avLst/>
          </a:prstGeom>
          <a:noFill/>
          <a:ln w="9525">
            <a:noFill/>
          </a:ln>
        </p:spPr>
        <p:txBody>
          <a:bodyPr>
            <a:spAutoFit/>
          </a:bodyPr>
          <a:lstStyle/>
          <a:p>
            <a:pPr marL="0" marR="0" lvl="0" indent="-719455" algn="l" defTabSz="914400" rtl="0" eaLnBrk="1" fontAlgn="auto" latinLnBrk="0" hangingPunct="1">
              <a:lnSpc>
                <a:spcPct val="13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0000"/>
                </a:solidFill>
                <a:effectLst/>
                <a:uLnTx/>
                <a:uFillTx/>
                <a:cs typeface="+mn-ea"/>
                <a:sym typeface="+mn-lt"/>
              </a:rPr>
              <a:t>A</a:t>
            </a:r>
            <a:endParaRPr kumimoji="0" lang="zh-CN" altLang="en-US" sz="3200" b="1" i="0" u="none" strike="noStrike" kern="1200" cap="none" spc="0" normalizeH="0" baseline="0" noProof="0" dirty="0">
              <a:ln>
                <a:noFill/>
              </a:ln>
              <a:solidFill>
                <a:srgbClr val="FF0000"/>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11" name="文本框 10"/>
          <p:cNvSpPr txBox="1"/>
          <p:nvPr/>
        </p:nvSpPr>
        <p:spPr>
          <a:xfrm>
            <a:off x="2034178" y="1892437"/>
            <a:ext cx="894080" cy="521970"/>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承诺</a:t>
            </a:r>
          </a:p>
        </p:txBody>
      </p:sp>
      <p:sp>
        <p:nvSpPr>
          <p:cNvPr id="12" name="文本框 11"/>
          <p:cNvSpPr txBox="1"/>
          <p:nvPr/>
        </p:nvSpPr>
        <p:spPr>
          <a:xfrm>
            <a:off x="2002428" y="3316424"/>
            <a:ext cx="1044575" cy="57464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等待</a:t>
            </a:r>
          </a:p>
        </p:txBody>
      </p:sp>
      <p:sp>
        <p:nvSpPr>
          <p:cNvPr id="13" name="矩形 12"/>
          <p:cNvSpPr/>
          <p:nvPr/>
        </p:nvSpPr>
        <p:spPr>
          <a:xfrm>
            <a:off x="2994616" y="2144849"/>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4" name="文本框 13"/>
          <p:cNvSpPr txBox="1"/>
          <p:nvPr/>
        </p:nvSpPr>
        <p:spPr>
          <a:xfrm>
            <a:off x="3710578" y="1727337"/>
            <a:ext cx="2025650"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答应带“我”出去玩</a:t>
            </a:r>
          </a:p>
        </p:txBody>
      </p:sp>
      <p:sp>
        <p:nvSpPr>
          <p:cNvPr id="15" name="左大括号 14"/>
          <p:cNvSpPr/>
          <p:nvPr/>
        </p:nvSpPr>
        <p:spPr>
          <a:xfrm>
            <a:off x="2827928" y="2895737"/>
            <a:ext cx="233363" cy="1409700"/>
          </a:xfrm>
          <a:prstGeom prst="leftBrace">
            <a:avLst>
              <a:gd name="adj1" fmla="val 29420"/>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6" name="文本框 15"/>
          <p:cNvSpPr txBox="1"/>
          <p:nvPr/>
        </p:nvSpPr>
        <p:spPr>
          <a:xfrm>
            <a:off x="2958103" y="2675074"/>
            <a:ext cx="3573463"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等一会儿、买完菜去</a:t>
            </a:r>
          </a:p>
        </p:txBody>
      </p:sp>
      <p:sp>
        <p:nvSpPr>
          <p:cNvPr id="17" name="左大括号 16"/>
          <p:cNvSpPr/>
          <p:nvPr/>
        </p:nvSpPr>
        <p:spPr>
          <a:xfrm>
            <a:off x="1807166" y="2084524"/>
            <a:ext cx="317500" cy="3209925"/>
          </a:xfrm>
          <a:prstGeom prst="leftBrace">
            <a:avLst>
              <a:gd name="adj1" fmla="val 32295"/>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8" name="左大括号 17"/>
          <p:cNvSpPr/>
          <p:nvPr/>
        </p:nvSpPr>
        <p:spPr>
          <a:xfrm rot="10800000">
            <a:off x="8788991" y="1754324"/>
            <a:ext cx="284162" cy="3714750"/>
          </a:xfrm>
          <a:prstGeom prst="leftBrace">
            <a:avLst>
              <a:gd name="adj1" fmla="val 49688"/>
              <a:gd name="adj2" fmla="val 50000"/>
            </a:avLst>
          </a:prstGeom>
          <a:noFill/>
          <a:ln w="28575"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19" name="文本框 18"/>
          <p:cNvSpPr txBox="1"/>
          <p:nvPr/>
        </p:nvSpPr>
        <p:spPr>
          <a:xfrm>
            <a:off x="9005327" y="2016262"/>
            <a:ext cx="1169551" cy="2964914"/>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难以忘怀的期盼</a:t>
            </a:r>
            <a:endParaRPr kumimoji="0" lang="en-US" altLang="zh-CN" sz="3200" b="0" i="0" u="none" strike="noStrike" kern="1200" cap="none" spc="0" normalizeH="0" baseline="0" noProof="0" dirty="0">
              <a:ln>
                <a:noFill/>
              </a:ln>
              <a:solidFill>
                <a:srgbClr val="FF0000"/>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令人感怀的母子</a:t>
            </a:r>
          </a:p>
        </p:txBody>
      </p:sp>
      <p:sp>
        <p:nvSpPr>
          <p:cNvPr id="20" name="文本框 19"/>
          <p:cNvSpPr txBox="1"/>
          <p:nvPr/>
        </p:nvSpPr>
        <p:spPr>
          <a:xfrm>
            <a:off x="1238008" y="2744924"/>
            <a:ext cx="677108" cy="2144177"/>
          </a:xfrm>
          <a:prstGeom prst="rect">
            <a:avLst/>
          </a:prstGeom>
          <a:noFill/>
          <a:ln w="9525">
            <a:noFill/>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cs typeface="+mn-ea"/>
                <a:sym typeface="+mn-lt"/>
              </a:rPr>
              <a:t>那个星期天</a:t>
            </a:r>
          </a:p>
        </p:txBody>
      </p:sp>
      <p:sp>
        <p:nvSpPr>
          <p:cNvPr id="21" name="矩形 20"/>
          <p:cNvSpPr/>
          <p:nvPr/>
        </p:nvSpPr>
        <p:spPr>
          <a:xfrm>
            <a:off x="5880691" y="215278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2" name="文本框 21"/>
          <p:cNvSpPr txBox="1"/>
          <p:nvPr/>
        </p:nvSpPr>
        <p:spPr>
          <a:xfrm>
            <a:off x="6752228" y="1906724"/>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期盼、激动</a:t>
            </a:r>
          </a:p>
        </p:txBody>
      </p:sp>
      <p:sp>
        <p:nvSpPr>
          <p:cNvPr id="23" name="文本框 22"/>
          <p:cNvSpPr txBox="1"/>
          <p:nvPr/>
        </p:nvSpPr>
        <p:spPr>
          <a:xfrm>
            <a:off x="6849066" y="2670312"/>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焦急、孤独</a:t>
            </a:r>
          </a:p>
        </p:txBody>
      </p:sp>
      <p:sp>
        <p:nvSpPr>
          <p:cNvPr id="24" name="文本框 23"/>
          <p:cNvSpPr txBox="1"/>
          <p:nvPr/>
        </p:nvSpPr>
        <p:spPr>
          <a:xfrm>
            <a:off x="2942228" y="3243399"/>
            <a:ext cx="3074988"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等忙完去、下午去</a:t>
            </a:r>
          </a:p>
        </p:txBody>
      </p:sp>
      <p:sp>
        <p:nvSpPr>
          <p:cNvPr id="25" name="矩形 24"/>
          <p:cNvSpPr/>
          <p:nvPr/>
        </p:nvSpPr>
        <p:spPr>
          <a:xfrm>
            <a:off x="6104528" y="3476762"/>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6" name="文本框 25"/>
          <p:cNvSpPr txBox="1"/>
          <p:nvPr/>
        </p:nvSpPr>
        <p:spPr>
          <a:xfrm>
            <a:off x="6844303" y="3268799"/>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焦急、懊悔</a:t>
            </a:r>
          </a:p>
        </p:txBody>
      </p:sp>
      <p:sp>
        <p:nvSpPr>
          <p:cNvPr id="27" name="文本框 26"/>
          <p:cNvSpPr txBox="1"/>
          <p:nvPr/>
        </p:nvSpPr>
        <p:spPr>
          <a:xfrm>
            <a:off x="2994616" y="3905387"/>
            <a:ext cx="207010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洗完衣服去</a:t>
            </a:r>
          </a:p>
        </p:txBody>
      </p:sp>
      <p:sp>
        <p:nvSpPr>
          <p:cNvPr id="28" name="矩形 27"/>
          <p:cNvSpPr/>
          <p:nvPr/>
        </p:nvSpPr>
        <p:spPr>
          <a:xfrm>
            <a:off x="5188541" y="4164149"/>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29" name="文本框 28"/>
          <p:cNvSpPr txBox="1"/>
          <p:nvPr/>
        </p:nvSpPr>
        <p:spPr>
          <a:xfrm>
            <a:off x="6121991" y="3891099"/>
            <a:ext cx="2025650"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无奈、惆怅</a:t>
            </a:r>
          </a:p>
        </p:txBody>
      </p:sp>
      <p:sp>
        <p:nvSpPr>
          <p:cNvPr id="30" name="文本框 29"/>
          <p:cNvSpPr txBox="1"/>
          <p:nvPr/>
        </p:nvSpPr>
        <p:spPr>
          <a:xfrm>
            <a:off x="2002428" y="4873762"/>
            <a:ext cx="992188" cy="57464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落空</a:t>
            </a:r>
          </a:p>
        </p:txBody>
      </p:sp>
      <p:sp>
        <p:nvSpPr>
          <p:cNvPr id="31" name="矩形 30"/>
          <p:cNvSpPr/>
          <p:nvPr/>
        </p:nvSpPr>
        <p:spPr>
          <a:xfrm>
            <a:off x="2959691" y="511823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2" name="矩形 31"/>
          <p:cNvSpPr/>
          <p:nvPr/>
        </p:nvSpPr>
        <p:spPr>
          <a:xfrm>
            <a:off x="6263278" y="2886212"/>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3" name="文本框 32"/>
          <p:cNvSpPr txBox="1"/>
          <p:nvPr/>
        </p:nvSpPr>
        <p:spPr>
          <a:xfrm>
            <a:off x="3742328" y="4673737"/>
            <a:ext cx="2386013" cy="1038860"/>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“我”流泪      </a:t>
            </a:r>
          </a:p>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妈妈惊惶</a:t>
            </a:r>
          </a:p>
        </p:txBody>
      </p:sp>
      <p:sp>
        <p:nvSpPr>
          <p:cNvPr id="34" name="矩形 33"/>
          <p:cNvSpPr/>
          <p:nvPr/>
        </p:nvSpPr>
        <p:spPr>
          <a:xfrm>
            <a:off x="5783853" y="5118237"/>
            <a:ext cx="676275" cy="76200"/>
          </a:xfrm>
          <a:prstGeom prst="rect">
            <a:avLst/>
          </a:prstGeom>
          <a:solidFill>
            <a:srgbClr val="00B0F0"/>
          </a:solidFill>
          <a:ln w="9525">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black"/>
              </a:solidFill>
              <a:effectLst/>
              <a:uLnTx/>
              <a:uFillTx/>
              <a:cs typeface="+mn-ea"/>
              <a:sym typeface="+mn-lt"/>
            </a:endParaRPr>
          </a:p>
        </p:txBody>
      </p:sp>
      <p:sp>
        <p:nvSpPr>
          <p:cNvPr id="35" name="文本框 34"/>
          <p:cNvSpPr txBox="1"/>
          <p:nvPr/>
        </p:nvSpPr>
        <p:spPr>
          <a:xfrm>
            <a:off x="6687141" y="4924562"/>
            <a:ext cx="2386012" cy="542328"/>
          </a:xfrm>
          <a:prstGeom prst="rect">
            <a:avLst/>
          </a:prstGeom>
          <a:noFill/>
          <a:ln w="9525">
            <a:noFill/>
          </a:ln>
        </p:spPr>
        <p:txBody>
          <a:bodyPr>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失望、委屈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down)">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down)">
                                      <p:cBhvr>
                                        <p:cTn id="81" dur="500"/>
                                        <p:tgtEl>
                                          <p:spTgt spid="3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down)">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ldLvl="0" animBg="1"/>
      <p:bldP spid="14" grpId="0"/>
      <p:bldP spid="15" grpId="0" bldLvl="0" animBg="1"/>
      <p:bldP spid="16" grpId="0"/>
      <p:bldP spid="17" grpId="0" bldLvl="0" animBg="1"/>
      <p:bldP spid="18" grpId="0" bldLvl="0" animBg="1"/>
      <p:bldP spid="19" grpId="0"/>
      <p:bldP spid="20" grpId="0"/>
      <p:bldP spid="21" grpId="0" bldLvl="0" animBg="1"/>
      <p:bldP spid="22" grpId="0"/>
      <p:bldP spid="23" grpId="0"/>
      <p:bldP spid="24" grpId="0"/>
      <p:bldP spid="25" grpId="0" bldLvl="0" animBg="1"/>
      <p:bldP spid="26" grpId="0"/>
      <p:bldP spid="27" grpId="0"/>
      <p:bldP spid="28" grpId="0" bldLvl="0" animBg="1"/>
      <p:bldP spid="29" grpId="0"/>
      <p:bldP spid="30" grpId="0"/>
      <p:bldP spid="31" grpId="0" bldLvl="0" animBg="1"/>
      <p:bldP spid="32" grpId="0" bldLvl="0" animBg="1"/>
      <p:bldP spid="33" grpId="0"/>
      <p:bldP spid="34" grpId="0" bldLvl="0"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822" b="63485"/>
          <a:stretch>
            <a:fillRect/>
          </a:stretch>
        </p:blipFill>
        <p:spPr>
          <a:xfrm>
            <a:off x="0" y="-1"/>
            <a:ext cx="12192001" cy="6858001"/>
          </a:xfrm>
          <a:prstGeom prst="rect">
            <a:avLst/>
          </a:prstGeom>
        </p:spPr>
      </p:pic>
      <p:grpSp>
        <p:nvGrpSpPr>
          <p:cNvPr id="6" name="组合 5"/>
          <p:cNvGrpSpPr/>
          <p:nvPr/>
        </p:nvGrpSpPr>
        <p:grpSpPr>
          <a:xfrm>
            <a:off x="976641" y="1586136"/>
            <a:ext cx="5571641" cy="2368267"/>
            <a:chOff x="752563" y="2499104"/>
            <a:chExt cx="4772362" cy="2368267"/>
          </a:xfrm>
        </p:grpSpPr>
        <p:sp>
          <p:nvSpPr>
            <p:cNvPr id="7" name="文本框 6"/>
            <p:cNvSpPr txBox="1"/>
            <p:nvPr/>
          </p:nvSpPr>
          <p:spPr>
            <a:xfrm>
              <a:off x="752563" y="2499104"/>
              <a:ext cx="4772362" cy="1015663"/>
            </a:xfrm>
            <a:prstGeom prst="rect">
              <a:avLst/>
            </a:prstGeom>
            <a:noFill/>
          </p:spPr>
          <p:txBody>
            <a:bodyPr wrap="square" rtlCol="0">
              <a:spAutoFit/>
            </a:bodyPr>
            <a:lstStyle/>
            <a:p>
              <a:pPr lvl="0" algn="dist">
                <a:defRPr/>
              </a:pPr>
              <a:r>
                <a:rPr kumimoji="0" lang="zh-CN" altLang="en-US" sz="6000" i="0" u="none" strike="noStrike" kern="1200" cap="none" spc="0" normalizeH="0" baseline="0" noProof="0" dirty="0">
                  <a:ln>
                    <a:noFill/>
                  </a:ln>
                  <a:solidFill>
                    <a:schemeClr val="bg1"/>
                  </a:solidFill>
                  <a:effectLst/>
                  <a:uLnTx/>
                  <a:uFillTx/>
                  <a:cs typeface="+mn-ea"/>
                  <a:sym typeface="+mn-lt"/>
                </a:rPr>
                <a:t>感谢各位聆听</a:t>
              </a:r>
              <a:endParaRPr kumimoji="0" lang="en-US" altLang="zh-CN" sz="6000" i="0" u="none" strike="noStrike" kern="1200" cap="none" spc="0" normalizeH="0" baseline="0" noProof="0" dirty="0">
                <a:ln>
                  <a:noFill/>
                </a:ln>
                <a:solidFill>
                  <a:schemeClr val="bg1"/>
                </a:solidFill>
                <a:effectLst/>
                <a:uLnTx/>
                <a:uFillTx/>
                <a:cs typeface="+mn-ea"/>
                <a:sym typeface="+mn-lt"/>
              </a:endParaRPr>
            </a:p>
          </p:txBody>
        </p:sp>
        <p:sp>
          <p:nvSpPr>
            <p:cNvPr id="8" name="文本框 7"/>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9" name="文本框 8"/>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0" name="矩形: 圆角 9"/>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flipH="1">
            <a:off x="2515239" y="4772260"/>
            <a:ext cx="2467179" cy="321642"/>
            <a:chOff x="10185400" y="5731858"/>
            <a:chExt cx="1384360" cy="321642"/>
          </a:xfrm>
        </p:grpSpPr>
        <p:sp>
          <p:nvSpPr>
            <p:cNvPr id="12" name="矩形 11"/>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文本框 12"/>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5" name="矩形 4"/>
          <p:cNvSpPr/>
          <p:nvPr/>
        </p:nvSpPr>
        <p:spPr>
          <a:xfrm>
            <a:off x="4307205" y="1815465"/>
            <a:ext cx="6993255" cy="3679662"/>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60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史铁生（</a:t>
            </a:r>
            <a:r>
              <a:rPr kumimoji="0" lang="en-US" altLang="zh-CN" sz="2400" b="0" i="0" u="none" strike="noStrike" kern="1200" cap="none" spc="0" normalizeH="0" baseline="0" noProof="0" dirty="0">
                <a:ln>
                  <a:noFill/>
                </a:ln>
                <a:solidFill>
                  <a:prstClr val="black"/>
                </a:solidFill>
                <a:effectLst/>
                <a:uLnTx/>
                <a:uFillTx/>
                <a:cs typeface="+mn-ea"/>
                <a:sym typeface="+mn-lt"/>
              </a:rPr>
              <a:t>1951—2010</a:t>
            </a:r>
            <a:r>
              <a:rPr kumimoji="0" lang="zh-CN" altLang="en-US" sz="2400" b="0" i="0" u="none" strike="noStrike" kern="1200" cap="none" spc="0" normalizeH="0" baseline="0" noProof="0" dirty="0">
                <a:ln>
                  <a:noFill/>
                </a:ln>
                <a:solidFill>
                  <a:prstClr val="black"/>
                </a:solidFill>
                <a:effectLst/>
                <a:uLnTx/>
                <a:uFillTx/>
                <a:cs typeface="+mn-ea"/>
                <a:sym typeface="+mn-lt"/>
              </a:rPr>
              <a:t>），中国作家、散文家，生于北京。清华大学附中毕业后，于</a:t>
            </a:r>
            <a:r>
              <a:rPr kumimoji="0" lang="en-US" altLang="zh-CN" sz="2400" b="0" i="0" u="none" strike="noStrike" kern="1200" cap="none" spc="0" normalizeH="0" baseline="0" noProof="0" dirty="0">
                <a:ln>
                  <a:noFill/>
                </a:ln>
                <a:solidFill>
                  <a:prstClr val="black"/>
                </a:solidFill>
                <a:effectLst/>
                <a:uLnTx/>
                <a:uFillTx/>
                <a:cs typeface="+mn-ea"/>
                <a:sym typeface="+mn-lt"/>
              </a:rPr>
              <a:t>1969</a:t>
            </a:r>
            <a:r>
              <a:rPr kumimoji="0" lang="zh-CN" altLang="en-US" sz="2400" b="0" i="0" u="none" strike="noStrike" kern="1200" cap="none" spc="0" normalizeH="0" baseline="0" noProof="0" dirty="0">
                <a:ln>
                  <a:noFill/>
                </a:ln>
                <a:solidFill>
                  <a:prstClr val="black"/>
                </a:solidFill>
                <a:effectLst/>
                <a:uLnTx/>
                <a:uFillTx/>
                <a:cs typeface="+mn-ea"/>
                <a:sym typeface="+mn-lt"/>
              </a:rPr>
              <a:t>年插队延安。</a:t>
            </a:r>
            <a:r>
              <a:rPr kumimoji="0" lang="en-US" altLang="zh-CN" sz="2400" b="0" i="0" u="none" strike="noStrike" kern="1200" cap="none" spc="0" normalizeH="0" baseline="0" noProof="0" dirty="0">
                <a:ln>
                  <a:noFill/>
                </a:ln>
                <a:solidFill>
                  <a:prstClr val="black"/>
                </a:solidFill>
                <a:effectLst/>
                <a:uLnTx/>
                <a:uFillTx/>
                <a:cs typeface="+mn-ea"/>
                <a:sym typeface="+mn-lt"/>
              </a:rPr>
              <a:t>1972</a:t>
            </a:r>
            <a:r>
              <a:rPr kumimoji="0" lang="zh-CN" altLang="en-US" sz="2400" b="0" i="0" u="none" strike="noStrike" kern="1200" cap="none" spc="0" normalizeH="0" baseline="0" noProof="0" dirty="0">
                <a:ln>
                  <a:noFill/>
                </a:ln>
                <a:solidFill>
                  <a:prstClr val="black"/>
                </a:solidFill>
                <a:effectLst/>
                <a:uLnTx/>
                <a:uFillTx/>
                <a:cs typeface="+mn-ea"/>
                <a:sym typeface="+mn-lt"/>
              </a:rPr>
              <a:t>年因病致瘫，转回北京。后主要从事文学创作。主要作品有长篇小说</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务虚笔记</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，短篇小说</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命若琴弦</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，散文</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我与地坛</a:t>
            </a:r>
            <a:r>
              <a:rPr kumimoji="0" lang="en-US" altLang="zh-CN" sz="2400" b="0" i="0" u="none" strike="noStrike" kern="1200" cap="none" spc="0" normalizeH="0" baseline="0" noProof="0" dirty="0">
                <a:ln>
                  <a:noFill/>
                </a:ln>
                <a:solidFill>
                  <a:prstClr val="black"/>
                </a:solidFill>
                <a:effectLst/>
                <a:uLnTx/>
                <a:uFillTx/>
                <a:cs typeface="+mn-ea"/>
                <a:sym typeface="+mn-lt"/>
              </a:rPr>
              <a:t>》</a:t>
            </a:r>
            <a:r>
              <a:rPr kumimoji="0" lang="zh-CN" altLang="en-US" sz="2400" b="0" i="0" u="none" strike="noStrike" kern="1200" cap="none" spc="0" normalizeH="0" baseline="0" noProof="0" dirty="0">
                <a:ln>
                  <a:noFill/>
                </a:ln>
                <a:solidFill>
                  <a:prstClr val="black"/>
                </a:solidFill>
                <a:effectLst/>
                <a:uLnTx/>
                <a:uFillTx/>
                <a:cs typeface="+mn-ea"/>
                <a:sym typeface="+mn-lt"/>
              </a:rPr>
              <a:t>等。</a:t>
            </a:r>
          </a:p>
        </p:txBody>
      </p:sp>
      <p:pic>
        <p:nvPicPr>
          <p:cNvPr id="7" name="图片 1"/>
          <p:cNvPicPr>
            <a:picLocks noChangeAspect="1"/>
          </p:cNvPicPr>
          <p:nvPr/>
        </p:nvPicPr>
        <p:blipFill>
          <a:blip r:embed="rId3">
            <a:clrChange>
              <a:clrFrom>
                <a:srgbClr val="FFFFFF"/>
              </a:clrFrom>
              <a:clrTo>
                <a:srgbClr val="FFFFFF">
                  <a:alpha val="0"/>
                </a:srgbClr>
              </a:clrTo>
            </a:clrChange>
          </a:blip>
          <a:stretch>
            <a:fillRect/>
          </a:stretch>
        </p:blipFill>
        <p:spPr>
          <a:xfrm>
            <a:off x="891540" y="2606040"/>
            <a:ext cx="2314575" cy="3380740"/>
          </a:xfrm>
          <a:prstGeom prst="rect">
            <a:avLst/>
          </a:prstGeom>
          <a:noFill/>
          <a:ln w="9525">
            <a:noFill/>
          </a:ln>
        </p:spPr>
      </p:pic>
      <p:grpSp>
        <p:nvGrpSpPr>
          <p:cNvPr id="8" name="组合 6"/>
          <p:cNvGrpSpPr/>
          <p:nvPr/>
        </p:nvGrpSpPr>
        <p:grpSpPr>
          <a:xfrm>
            <a:off x="1191578" y="1785303"/>
            <a:ext cx="2423795" cy="636587"/>
            <a:chOff x="595313" y="252413"/>
            <a:chExt cx="2423795" cy="636587"/>
          </a:xfrm>
        </p:grpSpPr>
        <p:grpSp>
          <p:nvGrpSpPr>
            <p:cNvPr id="9" name="组合 45"/>
            <p:cNvGrpSpPr/>
            <p:nvPr/>
          </p:nvGrpSpPr>
          <p:grpSpPr>
            <a:xfrm>
              <a:off x="595313" y="282575"/>
              <a:ext cx="2212975" cy="576263"/>
              <a:chOff x="1855032" y="3219822"/>
              <a:chExt cx="2212912" cy="576064"/>
            </a:xfrm>
          </p:grpSpPr>
          <p:sp>
            <p:nvSpPr>
              <p:cNvPr id="11" name="矩形: 圆角 4"/>
              <p:cNvSpPr/>
              <p:nvPr/>
            </p:nvSpPr>
            <p:spPr>
              <a:xfrm>
                <a:off x="2115375" y="3219822"/>
                <a:ext cx="1952569" cy="576064"/>
              </a:xfrm>
              <a:prstGeom prst="roundRect">
                <a:avLst>
                  <a:gd name="adj" fmla="val 21946"/>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sp>
            <p:nvSpPr>
              <p:cNvPr id="12" name="矩形: 圆角 11"/>
              <p:cNvSpPr/>
              <p:nvPr/>
            </p:nvSpPr>
            <p:spPr>
              <a:xfrm>
                <a:off x="1855032" y="3219822"/>
                <a:ext cx="576246" cy="576064"/>
              </a:xfrm>
              <a:prstGeom prst="roundRect">
                <a:avLst>
                  <a:gd name="adj" fmla="val 21946"/>
                </a:avLst>
              </a:prstGeom>
              <a:solidFill>
                <a:srgbClr val="9BBB59"/>
              </a:solidFill>
              <a:ln>
                <a:noFill/>
              </a:ln>
              <a:effectLst>
                <a:outerShdw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716280" algn="l" defTabSz="914400" rtl="0" eaLnBrk="0" fontAlgn="base" latinLnBrk="0" hangingPunct="0">
                  <a:lnSpc>
                    <a:spcPct val="120000"/>
                  </a:lnSpc>
                  <a:spcBef>
                    <a:spcPct val="0"/>
                  </a:spcBef>
                  <a:spcAft>
                    <a:spcPct val="0"/>
                  </a:spcAft>
                  <a:buClrTx/>
                  <a:buSzTx/>
                  <a:buFontTx/>
                  <a:buNone/>
                  <a:defRPr/>
                </a:pPr>
                <a:endParaRPr kumimoji="0" lang="zh-CN" altLang="en-US" sz="2800" b="1" i="0" u="none" strike="noStrike" kern="1200" cap="none" spc="0" normalizeH="0" baseline="0" noProof="0" dirty="0">
                  <a:ln w="0">
                    <a:noFill/>
                  </a:ln>
                  <a:solidFill>
                    <a:prstClr val="white"/>
                  </a:solidFill>
                  <a:effectLst>
                    <a:outerShdw blurRad="63500" dist="63500" dir="2700000" algn="tl" rotWithShape="0">
                      <a:prstClr val="black">
                        <a:alpha val="40000"/>
                      </a:prstClr>
                    </a:outerShdw>
                  </a:effectLst>
                  <a:uLnTx/>
                  <a:uFillTx/>
                  <a:cs typeface="+mn-ea"/>
                  <a:sym typeface="+mn-lt"/>
                </a:endParaRPr>
              </a:p>
            </p:txBody>
          </p:sp>
        </p:grpSp>
        <p:sp>
          <p:nvSpPr>
            <p:cNvPr id="10" name="标题 1"/>
            <p:cNvSpPr txBox="1"/>
            <p:nvPr/>
          </p:nvSpPr>
          <p:spPr bwMode="auto">
            <a:xfrm>
              <a:off x="644208" y="252413"/>
              <a:ext cx="2374900" cy="636587"/>
            </a:xfrm>
            <a:prstGeom prst="rect">
              <a:avLst/>
            </a:prstGeom>
            <a:noFill/>
            <a:ln>
              <a:noFill/>
            </a:ln>
            <a:effectLst>
              <a:outerShdw blurRad="50800" dist="38100" dir="2700000" algn="tl" rotWithShape="0">
                <a:prstClr val="black">
                  <a:alpha val="40000"/>
                </a:prstClr>
              </a:outerShdw>
            </a:effectLst>
          </p:spPr>
          <p:txBody>
            <a:bodyPr/>
            <a:lstStyle>
              <a:lvl1pPr algn="l" rtl="0" eaLnBrk="0" fontAlgn="base" hangingPunct="0">
                <a:lnSpc>
                  <a:spcPct val="100000"/>
                </a:lnSpc>
                <a:spcBef>
                  <a:spcPct val="0"/>
                </a:spcBef>
                <a:spcAft>
                  <a:spcPct val="0"/>
                </a:spcAft>
                <a:defRPr lang="zh-CN" altLang="en-US" sz="3600" b="1" kern="1200" spc="600" dirty="0">
                  <a:solidFill>
                    <a:schemeClr val="bg1"/>
                  </a:solidFill>
                  <a:latin typeface="黑体" panose="02010609060101010101" pitchFamily="49" charset="-122"/>
                  <a:ea typeface="黑体" panose="02010609060101010101" pitchFamily="49" charset="-122"/>
                  <a:cs typeface="+mn-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600" normalizeH="0" baseline="0" noProof="0">
                  <a:ln>
                    <a:noFill/>
                  </a:ln>
                  <a:solidFill>
                    <a:srgbClr val="251618"/>
                  </a:solidFill>
                  <a:effectLst/>
                  <a:uLnTx/>
                  <a:uFillTx/>
                  <a:latin typeface="+mn-lt"/>
                  <a:ea typeface="+mn-ea"/>
                  <a:cs typeface="+mn-ea"/>
                  <a:sym typeface="+mn-lt"/>
                </a:rPr>
                <a:t>作者简介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文本框 11"/>
          <p:cNvSpPr txBox="1"/>
          <p:nvPr/>
        </p:nvSpPr>
        <p:spPr>
          <a:xfrm>
            <a:off x="745490" y="1843405"/>
            <a:ext cx="9175750"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回忆上学期有关“盼望”的课文，简单说一说那篇课文的主要内容。</a:t>
            </a:r>
          </a:p>
        </p:txBody>
      </p:sp>
      <p:sp>
        <p:nvSpPr>
          <p:cNvPr id="5" name="矩形 4"/>
          <p:cNvSpPr/>
          <p:nvPr/>
        </p:nvSpPr>
        <p:spPr>
          <a:xfrm>
            <a:off x="745490" y="3719802"/>
            <a:ext cx="6278880" cy="58356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不同的经历，同一种期待的心情。</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0" y="278130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矩形 3"/>
          <p:cNvSpPr/>
          <p:nvPr/>
        </p:nvSpPr>
        <p:spPr>
          <a:xfrm>
            <a:off x="1387624" y="1831023"/>
            <a:ext cx="7456488" cy="3770263"/>
          </a:xfrm>
          <a:prstGeom prst="rect">
            <a:avLst/>
          </a:prstGeom>
          <a:noFill/>
          <a:ln w="9525">
            <a:noFill/>
          </a:ln>
        </p:spPr>
        <p:txBody>
          <a:bodyPr>
            <a:spAutoFit/>
          </a:bodyPr>
          <a:lstStyle/>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媚     砖     蚁     叨     绊</a:t>
            </a:r>
            <a:endParaRPr kumimoji="0" lang="en-US" altLang="zh-CN" sz="3600" b="1"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绞</a:t>
            </a:r>
            <a:r>
              <a:rPr kumimoji="0" lang="en-US" altLang="zh-CN" sz="3600" b="1" i="0" u="none" strike="noStrike" kern="1200" cap="none" spc="0" normalizeH="0" baseline="0" noProof="0" dirty="0">
                <a:ln>
                  <a:noFill/>
                </a:ln>
                <a:solidFill>
                  <a:srgbClr val="0000FF"/>
                </a:solidFill>
                <a:effectLst/>
                <a:uLnTx/>
                <a:uFillTx/>
                <a:cs typeface="+mn-ea"/>
                <a:sym typeface="+mn-lt"/>
              </a:rPr>
              <a:t>     </a:t>
            </a:r>
            <a:r>
              <a:rPr kumimoji="0" lang="zh-CN" altLang="en-US" sz="3600" b="1" i="0" u="none" strike="noStrike" kern="1200" cap="none" spc="0" normalizeH="0" baseline="0" noProof="0" dirty="0">
                <a:ln>
                  <a:noFill/>
                </a:ln>
                <a:solidFill>
                  <a:srgbClr val="0000FF"/>
                </a:solidFill>
                <a:effectLst/>
                <a:uLnTx/>
                <a:uFillTx/>
                <a:cs typeface="+mn-ea"/>
                <a:sym typeface="+mn-lt"/>
              </a:rPr>
              <a:t>耽</a:t>
            </a:r>
            <a:r>
              <a:rPr kumimoji="0" lang="en-US" altLang="zh-CN" sz="3600" b="1" i="0" u="none" strike="noStrike" kern="1200" cap="none" spc="0" normalizeH="0" baseline="0" noProof="0" dirty="0">
                <a:ln>
                  <a:noFill/>
                </a:ln>
                <a:solidFill>
                  <a:srgbClr val="0000FF"/>
                </a:solidFill>
                <a:effectLst/>
                <a:uLnTx/>
                <a:uFillTx/>
                <a:cs typeface="+mn-ea"/>
                <a:sym typeface="+mn-lt"/>
              </a:rPr>
              <a:t>     </a:t>
            </a:r>
            <a:r>
              <a:rPr kumimoji="0" lang="zh-CN" altLang="en-US" sz="3600" b="1" i="0" u="none" strike="noStrike" kern="1200" cap="none" spc="0" normalizeH="0" baseline="0" noProof="0" dirty="0">
                <a:ln>
                  <a:noFill/>
                </a:ln>
                <a:solidFill>
                  <a:srgbClr val="0000FF"/>
                </a:solidFill>
                <a:effectLst/>
                <a:uLnTx/>
                <a:uFillTx/>
                <a:cs typeface="+mn-ea"/>
                <a:sym typeface="+mn-lt"/>
              </a:rPr>
              <a:t>揉     绽     搓</a:t>
            </a:r>
            <a:endParaRPr kumimoji="0" lang="en-US" altLang="zh-CN" sz="3600" b="1" i="0" u="none" strike="noStrike" kern="1200" cap="none" spc="0" normalizeH="0" baseline="0" noProof="0" dirty="0">
              <a:ln>
                <a:noFill/>
              </a:ln>
              <a:solidFill>
                <a:srgbClr val="0000FF"/>
              </a:solidFill>
              <a:effectLst/>
              <a:uLnTx/>
              <a:uFillTx/>
              <a:cs typeface="+mn-ea"/>
              <a:sym typeface="+mn-lt"/>
            </a:endParaRPr>
          </a:p>
          <a:p>
            <a:pPr marL="0" marR="0" lvl="0" indent="0" algn="l" defTabSz="914400" rtl="0" eaLnBrk="1" fontAlgn="auto" latinLnBrk="0" hangingPunct="1">
              <a:lnSpc>
                <a:spcPct val="200000"/>
              </a:lnSpc>
              <a:spcBef>
                <a:spcPts val="2000"/>
              </a:spcBef>
              <a:spcAft>
                <a:spcPts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cs typeface="+mn-ea"/>
                <a:sym typeface="+mn-lt"/>
              </a:rPr>
              <a:t>惶     吻     偎    </a:t>
            </a:r>
            <a:endParaRPr kumimoji="0" lang="en-US" altLang="zh-CN" sz="3600" b="1" i="0" u="none" strike="noStrike" kern="1200" cap="none" spc="0" normalizeH="0" baseline="0" noProof="0" dirty="0">
              <a:ln>
                <a:noFill/>
              </a:ln>
              <a:solidFill>
                <a:srgbClr val="0000FF"/>
              </a:solidFill>
              <a:effectLst/>
              <a:uLnTx/>
              <a:uFillTx/>
              <a:cs typeface="+mn-ea"/>
              <a:sym typeface="+mn-lt"/>
            </a:endParaRPr>
          </a:p>
        </p:txBody>
      </p:sp>
      <p:sp>
        <p:nvSpPr>
          <p:cNvPr id="5" name="矩形 4"/>
          <p:cNvSpPr/>
          <p:nvPr/>
        </p:nvSpPr>
        <p:spPr>
          <a:xfrm>
            <a:off x="1346261" y="1628548"/>
            <a:ext cx="891591"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mèi</a:t>
            </a:r>
          </a:p>
        </p:txBody>
      </p:sp>
      <p:sp>
        <p:nvSpPr>
          <p:cNvPr id="6" name="矩形 5"/>
          <p:cNvSpPr/>
          <p:nvPr/>
        </p:nvSpPr>
        <p:spPr>
          <a:xfrm>
            <a:off x="3691781" y="1636486"/>
            <a:ext cx="532518"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yǐ</a:t>
            </a:r>
          </a:p>
        </p:txBody>
      </p:sp>
      <p:sp>
        <p:nvSpPr>
          <p:cNvPr id="7" name="矩形 6"/>
          <p:cNvSpPr/>
          <p:nvPr/>
        </p:nvSpPr>
        <p:spPr>
          <a:xfrm>
            <a:off x="4595605" y="1687286"/>
            <a:ext cx="91242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dāo</a:t>
            </a:r>
          </a:p>
        </p:txBody>
      </p:sp>
      <p:sp>
        <p:nvSpPr>
          <p:cNvPr id="8" name="矩形 7"/>
          <p:cNvSpPr/>
          <p:nvPr/>
        </p:nvSpPr>
        <p:spPr>
          <a:xfrm>
            <a:off x="5757125" y="1668236"/>
            <a:ext cx="94596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bàn</a:t>
            </a:r>
          </a:p>
        </p:txBody>
      </p:sp>
      <p:sp>
        <p:nvSpPr>
          <p:cNvPr id="9" name="矩形 8"/>
          <p:cNvSpPr/>
          <p:nvPr/>
        </p:nvSpPr>
        <p:spPr>
          <a:xfrm>
            <a:off x="1341033" y="3018236"/>
            <a:ext cx="889987"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jiǎo</a:t>
            </a:r>
          </a:p>
        </p:txBody>
      </p:sp>
      <p:sp>
        <p:nvSpPr>
          <p:cNvPr id="10" name="矩形 9"/>
          <p:cNvSpPr/>
          <p:nvPr/>
        </p:nvSpPr>
        <p:spPr>
          <a:xfrm>
            <a:off x="2385127" y="3005536"/>
            <a:ext cx="91242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dān</a:t>
            </a:r>
          </a:p>
        </p:txBody>
      </p:sp>
      <p:sp>
        <p:nvSpPr>
          <p:cNvPr id="11" name="矩形 10"/>
          <p:cNvSpPr/>
          <p:nvPr/>
        </p:nvSpPr>
        <p:spPr>
          <a:xfrm>
            <a:off x="3523305" y="3022998"/>
            <a:ext cx="86946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róu</a:t>
            </a:r>
          </a:p>
        </p:txBody>
      </p:sp>
      <p:sp>
        <p:nvSpPr>
          <p:cNvPr id="12" name="矩形 11"/>
          <p:cNvSpPr/>
          <p:nvPr/>
        </p:nvSpPr>
        <p:spPr>
          <a:xfrm>
            <a:off x="4475379" y="3027761"/>
            <a:ext cx="1152880"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zhàn</a:t>
            </a:r>
          </a:p>
        </p:txBody>
      </p:sp>
      <p:sp>
        <p:nvSpPr>
          <p:cNvPr id="13" name="矩形 12"/>
          <p:cNvSpPr/>
          <p:nvPr/>
        </p:nvSpPr>
        <p:spPr>
          <a:xfrm>
            <a:off x="5679786" y="3019823"/>
            <a:ext cx="923651"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cuō</a:t>
            </a:r>
          </a:p>
        </p:txBody>
      </p:sp>
      <p:sp>
        <p:nvSpPr>
          <p:cNvPr id="14" name="矩形 13"/>
          <p:cNvSpPr/>
          <p:nvPr/>
        </p:nvSpPr>
        <p:spPr>
          <a:xfrm>
            <a:off x="1073299" y="4301490"/>
            <a:ext cx="141256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huánɡ</a:t>
            </a:r>
          </a:p>
        </p:txBody>
      </p:sp>
      <p:sp>
        <p:nvSpPr>
          <p:cNvPr id="15" name="矩形 14"/>
          <p:cNvSpPr/>
          <p:nvPr/>
        </p:nvSpPr>
        <p:spPr>
          <a:xfrm>
            <a:off x="2385127" y="4303077"/>
            <a:ext cx="981359"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wěn</a:t>
            </a:r>
          </a:p>
        </p:txBody>
      </p:sp>
      <p:sp>
        <p:nvSpPr>
          <p:cNvPr id="16" name="矩形 15"/>
          <p:cNvSpPr/>
          <p:nvPr/>
        </p:nvSpPr>
        <p:spPr>
          <a:xfrm>
            <a:off x="3483368" y="4293552"/>
            <a:ext cx="845103"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wēi</a:t>
            </a:r>
          </a:p>
        </p:txBody>
      </p:sp>
      <p:sp>
        <p:nvSpPr>
          <p:cNvPr id="17" name="矩形 16"/>
          <p:cNvSpPr/>
          <p:nvPr/>
        </p:nvSpPr>
        <p:spPr>
          <a:xfrm>
            <a:off x="2279215" y="1636486"/>
            <a:ext cx="1412566"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zhuān</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713" y="2717800"/>
            <a:ext cx="2714287" cy="364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18" name="云形 17"/>
          <p:cNvSpPr/>
          <p:nvPr/>
        </p:nvSpPr>
        <p:spPr>
          <a:xfrm>
            <a:off x="3888105" y="1773555"/>
            <a:ext cx="2760980" cy="981075"/>
          </a:xfrm>
          <a:prstGeom prst="cloud">
            <a:avLst/>
          </a:pr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prstClr val="black"/>
                </a:solidFill>
                <a:effectLst/>
                <a:uLnTx/>
                <a:uFillTx/>
                <a:cs typeface="+mn-ea"/>
                <a:sym typeface="+mn-lt"/>
              </a:rPr>
              <a:t>我会读</a:t>
            </a:r>
          </a:p>
        </p:txBody>
      </p:sp>
      <p:sp>
        <p:nvSpPr>
          <p:cNvPr id="19" name="矩形 18"/>
          <p:cNvSpPr/>
          <p:nvPr/>
        </p:nvSpPr>
        <p:spPr>
          <a:xfrm>
            <a:off x="1583055" y="3258185"/>
            <a:ext cx="8338820" cy="195848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100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cs typeface="+mn-ea"/>
                <a:sym typeface="+mn-lt"/>
              </a:rPr>
              <a:t>  </a:t>
            </a:r>
            <a:r>
              <a:rPr kumimoji="0" lang="zh-CN" altLang="en-US" sz="4000" b="0" i="0" u="none" strike="noStrike" kern="1200" cap="none" spc="0" normalizeH="0" baseline="0" noProof="0" dirty="0">
                <a:ln>
                  <a:noFill/>
                </a:ln>
                <a:solidFill>
                  <a:prstClr val="black"/>
                </a:solidFill>
                <a:effectLst/>
                <a:uLnTx/>
                <a:uFillTx/>
                <a:cs typeface="+mn-ea"/>
                <a:sym typeface="+mn-lt"/>
              </a:rPr>
              <a:t>惆怅     惊惶      荒凉      耽搁  </a:t>
            </a:r>
          </a:p>
          <a:p>
            <a:pPr marL="0" marR="0" lvl="0" indent="0" algn="l" defTabSz="914400" rtl="0" eaLnBrk="1" fontAlgn="auto" latinLnBrk="0" hangingPunct="1">
              <a:lnSpc>
                <a:spcPct val="150000"/>
              </a:lnSpc>
              <a:spcBef>
                <a:spcPts val="100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cs typeface="+mn-ea"/>
                <a:sym typeface="+mn-lt"/>
              </a:rPr>
              <a:t>  依偎     消逝      急遽    念念叨叨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文本框 3"/>
          <p:cNvSpPr txBox="1"/>
          <p:nvPr/>
        </p:nvSpPr>
        <p:spPr>
          <a:xfrm>
            <a:off x="1167765" y="3574008"/>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结构：</a:t>
            </a:r>
          </a:p>
        </p:txBody>
      </p:sp>
      <p:sp>
        <p:nvSpPr>
          <p:cNvPr id="5" name="文本框 4"/>
          <p:cNvSpPr txBox="1"/>
          <p:nvPr/>
        </p:nvSpPr>
        <p:spPr>
          <a:xfrm>
            <a:off x="1167765" y="425504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部首：</a:t>
            </a:r>
          </a:p>
        </p:txBody>
      </p:sp>
      <p:sp>
        <p:nvSpPr>
          <p:cNvPr id="6" name="文本框 5"/>
          <p:cNvSpPr txBox="1"/>
          <p:nvPr/>
        </p:nvSpPr>
        <p:spPr>
          <a:xfrm>
            <a:off x="1150303" y="5024983"/>
            <a:ext cx="2254250"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书写指导：</a:t>
            </a:r>
          </a:p>
        </p:txBody>
      </p:sp>
      <p:sp>
        <p:nvSpPr>
          <p:cNvPr id="7" name="文本框 6"/>
          <p:cNvSpPr txBox="1"/>
          <p:nvPr/>
        </p:nvSpPr>
        <p:spPr>
          <a:xfrm>
            <a:off x="1134428" y="2605633"/>
            <a:ext cx="1171575" cy="5835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prstClr val="black"/>
                </a:solidFill>
                <a:effectLst/>
                <a:uLnTx/>
                <a:uFillTx/>
                <a:cs typeface="+mn-ea"/>
                <a:sym typeface="+mn-lt"/>
              </a:rPr>
              <a:t>róu</a:t>
            </a:r>
          </a:p>
        </p:txBody>
      </p:sp>
      <p:sp>
        <p:nvSpPr>
          <p:cNvPr id="8" name="文本框 17"/>
          <p:cNvSpPr txBox="1"/>
          <p:nvPr/>
        </p:nvSpPr>
        <p:spPr>
          <a:xfrm>
            <a:off x="2306003" y="2256383"/>
            <a:ext cx="1181100" cy="132207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0000FF"/>
                </a:solidFill>
                <a:effectLst/>
                <a:uLnTx/>
                <a:uFillTx/>
                <a:cs typeface="+mn-ea"/>
                <a:sym typeface="+mn-lt"/>
              </a:rPr>
              <a:t>揉</a:t>
            </a:r>
          </a:p>
        </p:txBody>
      </p:sp>
      <p:sp>
        <p:nvSpPr>
          <p:cNvPr id="9" name="文本框 8"/>
          <p:cNvSpPr txBox="1"/>
          <p:nvPr/>
        </p:nvSpPr>
        <p:spPr>
          <a:xfrm>
            <a:off x="2417128" y="356924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左右</a:t>
            </a:r>
          </a:p>
        </p:txBody>
      </p:sp>
      <p:sp>
        <p:nvSpPr>
          <p:cNvPr id="10" name="文本框 9"/>
          <p:cNvSpPr txBox="1"/>
          <p:nvPr/>
        </p:nvSpPr>
        <p:spPr>
          <a:xfrm>
            <a:off x="3074353" y="4964658"/>
            <a:ext cx="4660900" cy="1310295"/>
          </a:xfrm>
          <a:prstGeom prst="rect">
            <a:avLst/>
          </a:prstGeom>
          <a:noFill/>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左部偏窄；右边“矛”和“木”要大小相当。</a:t>
            </a:r>
          </a:p>
        </p:txBody>
      </p:sp>
      <p:sp>
        <p:nvSpPr>
          <p:cNvPr id="11" name="文本框 10"/>
          <p:cNvSpPr txBox="1"/>
          <p:nvPr/>
        </p:nvSpPr>
        <p:spPr>
          <a:xfrm>
            <a:off x="2417128" y="428203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扌</a:t>
            </a:r>
          </a:p>
        </p:txBody>
      </p:sp>
      <p:pic>
        <p:nvPicPr>
          <p:cNvPr id="12" name="揉.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601528" y="2289720"/>
            <a:ext cx="2640012" cy="2647950"/>
          </a:xfrm>
          <a:prstGeom prst="rect">
            <a:avLst/>
          </a:prstGeom>
          <a:noFill/>
          <a:ln w="9525">
            <a:noFill/>
          </a:ln>
        </p:spPr>
      </p:pic>
      <p:sp>
        <p:nvSpPr>
          <p:cNvPr id="13" name="Text Box 15"/>
          <p:cNvSpPr txBox="1">
            <a:spLocks noChangeArrowheads="1"/>
          </p:cNvSpPr>
          <p:nvPr/>
        </p:nvSpPr>
        <p:spPr bwMode="auto">
          <a:xfrm>
            <a:off x="7532536" y="1321377"/>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fullScrn="1">
              <p:cMediaNode vol="80000">
                <p:cTn id="7" fill="hold" display="0">
                  <p:stCondLst>
                    <p:cond delay="indefinite"/>
                  </p:stCondLst>
                </p:cTn>
                <p:tgtEl>
                  <p:spTgt spid="1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 Box 15"/>
          <p:cNvSpPr txBox="1">
            <a:spLocks noChangeArrowheads="1"/>
          </p:cNvSpPr>
          <p:nvPr/>
        </p:nvSpPr>
        <p:spPr bwMode="auto">
          <a:xfrm>
            <a:off x="7718925" y="1354441"/>
            <a:ext cx="4032553" cy="584194"/>
          </a:xfrm>
          <a:prstGeom prst="rect">
            <a:avLst/>
          </a:prstGeom>
          <a:noFill/>
          <a:ln>
            <a:noFill/>
          </a:ln>
          <a:effectLst>
            <a:glow rad="228600">
              <a:schemeClr val="accent3">
                <a:satMod val="175000"/>
                <a:alpha val="40000"/>
              </a:schemeClr>
            </a:glow>
          </a:effectLst>
          <a:scene3d>
            <a:camera prst="perspectiveRight"/>
            <a:lightRig rig="threePt" dir="t"/>
          </a:scene3d>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120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ea"/>
                <a:sym typeface="+mn-lt"/>
              </a:rPr>
              <a:t>重难点字书写指导</a:t>
            </a:r>
          </a:p>
        </p:txBody>
      </p:sp>
      <p:sp>
        <p:nvSpPr>
          <p:cNvPr id="5" name="文本框 4"/>
          <p:cNvSpPr txBox="1"/>
          <p:nvPr/>
        </p:nvSpPr>
        <p:spPr>
          <a:xfrm>
            <a:off x="1081587" y="3575685"/>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结构：</a:t>
            </a:r>
          </a:p>
        </p:txBody>
      </p:sp>
      <p:sp>
        <p:nvSpPr>
          <p:cNvPr id="6" name="文本框 5"/>
          <p:cNvSpPr txBox="1"/>
          <p:nvPr/>
        </p:nvSpPr>
        <p:spPr>
          <a:xfrm>
            <a:off x="1081587" y="425672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部首：</a:t>
            </a:r>
          </a:p>
        </p:txBody>
      </p:sp>
      <p:sp>
        <p:nvSpPr>
          <p:cNvPr id="7" name="文本框 6"/>
          <p:cNvSpPr txBox="1"/>
          <p:nvPr/>
        </p:nvSpPr>
        <p:spPr>
          <a:xfrm>
            <a:off x="1064125" y="4999673"/>
            <a:ext cx="2254250"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书写指导：</a:t>
            </a:r>
          </a:p>
        </p:txBody>
      </p:sp>
      <p:sp>
        <p:nvSpPr>
          <p:cNvPr id="8" name="文本框 7"/>
          <p:cNvSpPr txBox="1"/>
          <p:nvPr/>
        </p:nvSpPr>
        <p:spPr>
          <a:xfrm>
            <a:off x="991100" y="2545398"/>
            <a:ext cx="1171575" cy="5835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err="1">
                <a:ln>
                  <a:noFill/>
                </a:ln>
                <a:solidFill>
                  <a:prstClr val="black"/>
                </a:solidFill>
                <a:effectLst/>
                <a:uLnTx/>
                <a:uFillTx/>
                <a:cs typeface="+mn-ea"/>
                <a:sym typeface="+mn-lt"/>
              </a:rPr>
              <a:t>wēi</a:t>
            </a:r>
          </a:p>
        </p:txBody>
      </p:sp>
      <p:sp>
        <p:nvSpPr>
          <p:cNvPr id="9" name="文本框 17"/>
          <p:cNvSpPr txBox="1"/>
          <p:nvPr/>
        </p:nvSpPr>
        <p:spPr>
          <a:xfrm>
            <a:off x="2219825" y="2291398"/>
            <a:ext cx="1181100" cy="132207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0" i="0" u="none" strike="noStrike" kern="1200" cap="none" spc="0" normalizeH="0" baseline="0" noProof="0" dirty="0">
                <a:ln>
                  <a:noFill/>
                </a:ln>
                <a:solidFill>
                  <a:srgbClr val="0000FF"/>
                </a:solidFill>
                <a:effectLst/>
                <a:uLnTx/>
                <a:uFillTx/>
                <a:cs typeface="+mn-ea"/>
                <a:sym typeface="+mn-lt"/>
              </a:rPr>
              <a:t>偎</a:t>
            </a:r>
          </a:p>
        </p:txBody>
      </p:sp>
      <p:sp>
        <p:nvSpPr>
          <p:cNvPr id="10" name="文本框 9"/>
          <p:cNvSpPr txBox="1"/>
          <p:nvPr/>
        </p:nvSpPr>
        <p:spPr>
          <a:xfrm>
            <a:off x="2330950" y="3604260"/>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左右</a:t>
            </a:r>
          </a:p>
        </p:txBody>
      </p:sp>
      <p:sp>
        <p:nvSpPr>
          <p:cNvPr id="11" name="文本框 10"/>
          <p:cNvSpPr txBox="1"/>
          <p:nvPr/>
        </p:nvSpPr>
        <p:spPr>
          <a:xfrm>
            <a:off x="3180262" y="4942523"/>
            <a:ext cx="4538663" cy="1310295"/>
          </a:xfrm>
          <a:prstGeom prst="rect">
            <a:avLst/>
          </a:prstGeom>
          <a:noFill/>
        </p:spPr>
        <p:txBody>
          <a:bodyPr>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左窄右宽。右部“田”上宽下窄，捺伸展。</a:t>
            </a:r>
          </a:p>
        </p:txBody>
      </p:sp>
      <p:sp>
        <p:nvSpPr>
          <p:cNvPr id="12" name="文本框 11"/>
          <p:cNvSpPr txBox="1"/>
          <p:nvPr/>
        </p:nvSpPr>
        <p:spPr>
          <a:xfrm>
            <a:off x="2330950" y="4301173"/>
            <a:ext cx="1584325" cy="58356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亻</a:t>
            </a:r>
          </a:p>
        </p:txBody>
      </p:sp>
      <p:pic>
        <p:nvPicPr>
          <p:cNvPr id="13" name="偎.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836025" y="2394585"/>
            <a:ext cx="2527300" cy="2547938"/>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fullScrn="1">
              <p:cMediaNode vol="80000">
                <p:cTn id="7" fill="hold" display="0">
                  <p:stCondLst>
                    <p:cond delay="indefinite"/>
                  </p:stCondLst>
                </p:cTn>
                <p:tgtEl>
                  <p:spTgt spid="13"/>
                </p:tgtEl>
              </p:cMediaNode>
            </p:video>
          </p:childTnLst>
        </p:cTn>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m0khaz">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宽屏</PresentationFormat>
  <Paragraphs>219</Paragraphs>
  <Slides>37</Slides>
  <Notes>37</Notes>
  <HiddenSlides>0</HiddenSlides>
  <MMClips>2</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37</vt:i4>
      </vt:variant>
    </vt:vector>
  </HeadingPairs>
  <TitlesOfParts>
    <vt:vector size="43" baseType="lpstr">
      <vt:lpstr>Arial</vt:lpstr>
      <vt:lpstr>Wingdings</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2021-05-12T01:47:53Z</dcterms:created>
  <dcterms:modified xsi:type="dcterms:W3CDTF">2023-01-10T05:19:54Z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2E6149A3B3B44BE6B8AB5FC1416C8F2D</vt:lpwstr>
  </property>
  <property fmtid="{A09F084E-AD41-489F-8076-AA5BE3082BCA}" pid="100">
    <vt:ui4>5</vt:ui4>
  </property>
  <property fmtid="{64440492-4C8B-11D1-8B70-080036B11A03}" pid="11">
    <vt:lpwstr>www.2ppt.com-爱PPT提供资源下载</vt:lpwstr>
  </property>
</Properties>
</file>