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8" r:id="rId3"/>
    <p:sldId id="280" r:id="rId4"/>
    <p:sldId id="281" r:id="rId5"/>
    <p:sldId id="283" r:id="rId6"/>
    <p:sldId id="284" r:id="rId7"/>
    <p:sldId id="286" r:id="rId8"/>
    <p:sldId id="287" r:id="rId9"/>
    <p:sldId id="289" r:id="rId10"/>
    <p:sldId id="305" r:id="rId11"/>
    <p:sldId id="296" r:id="rId12"/>
    <p:sldId id="258" r:id="rId13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AAD560E1-0C6C-40F3-91A5-F7E204CB8F1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9FA86535-6AED-491D-B668-18523FEE77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C5375-D11D-4EB9-9C48-8D20381FD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C5375-D11D-4EB9-9C48-8D20381FD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C5375-D11D-4EB9-9C48-8D20381FD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C5375-D11D-4EB9-9C48-8D20381FD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C5375-D11D-4EB9-9C48-8D20381FD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C5375-D11D-4EB9-9C48-8D20381FD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C5375-D11D-4EB9-9C48-8D20381FD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C5375-D11D-4EB9-9C48-8D20381FD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C5375-D11D-4EB9-9C48-8D20381FD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C5375-D11D-4EB9-9C48-8D20381FD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4.png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noFill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BY YUSHEN</a:t>
            </a:r>
            <a:endParaRPr lang="zh-CN" altLang="en-US">
              <a:noFill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55792" y="1794076"/>
            <a:ext cx="4957371" cy="1923332"/>
            <a:chOff x="655792" y="1794076"/>
            <a:chExt cx="4957371" cy="1923332"/>
          </a:xfrm>
        </p:grpSpPr>
        <p:sp>
          <p:nvSpPr>
            <p:cNvPr id="6" name="文本框 5"/>
            <p:cNvSpPr txBox="1"/>
            <p:nvPr/>
          </p:nvSpPr>
          <p:spPr>
            <a:xfrm>
              <a:off x="667044" y="1794076"/>
              <a:ext cx="32010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六年级数学下册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55792" y="2609412"/>
              <a:ext cx="495737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66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反比例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067093" y="1794076"/>
              <a:ext cx="15152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4.2.2</a:t>
              </a:r>
              <a:endParaRPr lang="zh-CN" altLang="en-US" sz="3200">
                <a:gradFill>
                  <a:gsLst>
                    <a:gs pos="0">
                      <a:srgbClr val="E100FF"/>
                    </a:gs>
                    <a:gs pos="100000">
                      <a:srgbClr val="A300FF"/>
                    </a:gs>
                  </a:gsLst>
                  <a:lin ang="0" scaled="1"/>
                </a:gra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13710" y="4076140"/>
            <a:ext cx="5301308" cy="467291"/>
            <a:chOff x="713710" y="4076140"/>
            <a:chExt cx="5301308" cy="467291"/>
          </a:xfrm>
        </p:grpSpPr>
        <p:sp>
          <p:nvSpPr>
            <p:cNvPr id="9" name="文本框 8"/>
            <p:cNvSpPr txBox="1"/>
            <p:nvPr/>
          </p:nvSpPr>
          <p:spPr>
            <a:xfrm>
              <a:off x="713710" y="4204877"/>
              <a:ext cx="47690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>
                  <a:solidFill>
                    <a:srgbClr val="3F3F3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INVERSE PROPORTION</a:t>
              </a:r>
              <a:endParaRPr lang="zh-CN" altLang="en-US" sz="1600">
                <a:solidFill>
                  <a:srgbClr val="3F3F3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809937" y="4076140"/>
              <a:ext cx="520508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组合 10"/>
          <p:cNvGrpSpPr/>
          <p:nvPr/>
        </p:nvGrpSpPr>
        <p:grpSpPr>
          <a:xfrm>
            <a:off x="784485" y="6118221"/>
            <a:ext cx="408622" cy="90413"/>
            <a:chOff x="919249" y="5940421"/>
            <a:chExt cx="408622" cy="90413"/>
          </a:xfrm>
          <a:solidFill>
            <a:srgbClr val="A300FF"/>
          </a:solidFill>
        </p:grpSpPr>
        <p:sp>
          <p:nvSpPr>
            <p:cNvPr id="12" name="椭圆 11"/>
            <p:cNvSpPr/>
            <p:nvPr/>
          </p:nvSpPr>
          <p:spPr>
            <a:xfrm>
              <a:off x="1237458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078354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919249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63862" y="4779315"/>
            <a:ext cx="3104183" cy="276999"/>
            <a:chOff x="763862" y="4779315"/>
            <a:chExt cx="3104183" cy="276999"/>
          </a:xfrm>
        </p:grpSpPr>
        <p:sp>
          <p:nvSpPr>
            <p:cNvPr id="16" name="矩形 15"/>
            <p:cNvSpPr/>
            <p:nvPr/>
          </p:nvSpPr>
          <p:spPr>
            <a:xfrm>
              <a:off x="763862" y="4779315"/>
              <a:ext cx="1280806" cy="275590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en-US" altLang="zh-CN" sz="1200" smtClean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PPT818</a:t>
              </a:r>
              <a:endParaRPr lang="zh-CN" altLang="en-US" sz="120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390595" y="4779315"/>
              <a:ext cx="1477450" cy="27699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授课时间：</a:t>
              </a:r>
              <a:r>
                <a:rPr kumimoji="0" lang="en-US" altLang="zh-CN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20XX.XX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752649" y="550167"/>
            <a:ext cx="111101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200">
                <a:solidFill>
                  <a:srgbClr val="3F3F3F"/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lang="zh-CN" altLang="en-US" sz="1200">
              <a:solidFill>
                <a:srgbClr val="3F3F3F"/>
              </a:solidFill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pic>
        <p:nvPicPr>
          <p:cNvPr id="28" name="图片 27" descr="业务，计算器，计算、保险、金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" r="2901"/>
          <a:stretch>
            <a:fillRect/>
          </a:stretch>
        </p:blipFill>
        <p:spPr bwMode="auto">
          <a:xfrm>
            <a:off x="5724148" y="1017755"/>
            <a:ext cx="6467853" cy="5025977"/>
          </a:xfrm>
          <a:custGeom>
            <a:avLst/>
            <a:gdLst>
              <a:gd name="connsiteX0" fmla="*/ 0 w 6128789"/>
              <a:gd name="connsiteY0" fmla="*/ 0 h 4762500"/>
              <a:gd name="connsiteX1" fmla="*/ 6128789 w 6128789"/>
              <a:gd name="connsiteY1" fmla="*/ 0 h 4762500"/>
              <a:gd name="connsiteX2" fmla="*/ 6128789 w 6128789"/>
              <a:gd name="connsiteY2" fmla="*/ 4762500 h 4762500"/>
              <a:gd name="connsiteX3" fmla="*/ 6046676 w 6128789"/>
              <a:gd name="connsiteY3" fmla="*/ 4762500 h 4762500"/>
              <a:gd name="connsiteX4" fmla="*/ 5253400 w 6128789"/>
              <a:gd name="connsiteY4" fmla="*/ 4756848 h 4762500"/>
              <a:gd name="connsiteX5" fmla="*/ 2590455 w 6128789"/>
              <a:gd name="connsiteY5" fmla="*/ 4732598 h 47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8789" h="4762500">
                <a:moveTo>
                  <a:pt x="0" y="0"/>
                </a:moveTo>
                <a:lnTo>
                  <a:pt x="6128789" y="0"/>
                </a:lnTo>
                <a:lnTo>
                  <a:pt x="6128789" y="4762500"/>
                </a:lnTo>
                <a:lnTo>
                  <a:pt x="6046676" y="4762500"/>
                </a:lnTo>
                <a:lnTo>
                  <a:pt x="5253400" y="4756848"/>
                </a:lnTo>
                <a:cubicBezTo>
                  <a:pt x="4365751" y="4748765"/>
                  <a:pt x="3450522" y="4736528"/>
                  <a:pt x="2590455" y="473259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平行四边形 23"/>
          <p:cNvSpPr/>
          <p:nvPr/>
        </p:nvSpPr>
        <p:spPr>
          <a:xfrm flipH="1">
            <a:off x="5681855" y="1018571"/>
            <a:ext cx="2946826" cy="3845704"/>
          </a:xfrm>
          <a:prstGeom prst="parallelogram">
            <a:avLst>
              <a:gd name="adj" fmla="val 70030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5" name="平行四边形 24"/>
          <p:cNvSpPr/>
          <p:nvPr/>
        </p:nvSpPr>
        <p:spPr>
          <a:xfrm flipH="1">
            <a:off x="6643076" y="5161510"/>
            <a:ext cx="1297346" cy="1696490"/>
          </a:xfrm>
          <a:prstGeom prst="parallelogram">
            <a:avLst>
              <a:gd name="adj" fmla="val 79155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6" name="平行四边形 25"/>
          <p:cNvSpPr/>
          <p:nvPr/>
        </p:nvSpPr>
        <p:spPr>
          <a:xfrm flipH="1">
            <a:off x="7781318" y="4864275"/>
            <a:ext cx="1576795" cy="1271363"/>
          </a:xfrm>
          <a:prstGeom prst="parallelogram">
            <a:avLst>
              <a:gd name="adj" fmla="val 57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7" name="平行四边形 26"/>
          <p:cNvSpPr/>
          <p:nvPr/>
        </p:nvSpPr>
        <p:spPr>
          <a:xfrm flipH="1">
            <a:off x="8189638" y="428986"/>
            <a:ext cx="1297346" cy="1240632"/>
          </a:xfrm>
          <a:prstGeom prst="parallelogram">
            <a:avLst>
              <a:gd name="adj" fmla="val 5748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6545587" y="2144366"/>
            <a:ext cx="4327551" cy="3745482"/>
            <a:chOff x="3563888" y="771550"/>
            <a:chExt cx="4635384" cy="4011910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63888" y="771550"/>
              <a:ext cx="4635383" cy="4011910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81580" y="772692"/>
              <a:ext cx="2317692" cy="257143"/>
            </a:xfrm>
            <a:prstGeom prst="rect">
              <a:avLst/>
            </a:prstGeom>
          </p:spPr>
        </p:pic>
      </p:grpSp>
      <p:sp>
        <p:nvSpPr>
          <p:cNvPr id="3" name="Rectangle 54"/>
          <p:cNvSpPr>
            <a:spLocks noChangeArrowheads="1"/>
          </p:cNvSpPr>
          <p:nvPr/>
        </p:nvSpPr>
        <p:spPr bwMode="auto">
          <a:xfrm>
            <a:off x="1119188" y="1342927"/>
            <a:ext cx="8110553" cy="588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还记得正比例图像是什么样吗？反比例图像是什么样的呢？</a:t>
            </a:r>
          </a:p>
        </p:txBody>
      </p:sp>
      <p:sp>
        <p:nvSpPr>
          <p:cNvPr id="6" name="Rectangle 54"/>
          <p:cNvSpPr>
            <a:spLocks noChangeArrowheads="1"/>
          </p:cNvSpPr>
          <p:nvPr/>
        </p:nvSpPr>
        <p:spPr bwMode="auto">
          <a:xfrm>
            <a:off x="1131785" y="2615088"/>
            <a:ext cx="4097439" cy="28040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反比例关系的图象是光滑的曲线，如右面的图象，你能看出杯子的底面积分别是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40cm</a:t>
            </a:r>
            <a:r>
              <a:rPr kumimoji="0" lang="en-US" altLang="zh-CN" sz="2400" b="1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、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50cm</a:t>
            </a:r>
            <a:r>
              <a:rPr kumimoji="0" lang="en-US" altLang="zh-CN" sz="2400" b="1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、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55cm</a:t>
            </a:r>
            <a:r>
              <a:rPr kumimoji="0" lang="en-US" altLang="zh-CN" sz="2400" b="1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时，水的高度分别是多少吗？</a:t>
            </a:r>
          </a:p>
        </p:txBody>
      </p:sp>
      <p:cxnSp>
        <p:nvCxnSpPr>
          <p:cNvPr id="8" name="直接连接符 7"/>
          <p:cNvCxnSpPr/>
          <p:nvPr/>
        </p:nvCxnSpPr>
        <p:spPr>
          <a:xfrm flipH="1" flipV="1">
            <a:off x="7955882" y="4970636"/>
            <a:ext cx="0" cy="360000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 flipV="1">
            <a:off x="6120063" y="4980948"/>
            <a:ext cx="1836000" cy="0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 flipV="1">
            <a:off x="8411812" y="5040305"/>
            <a:ext cx="0" cy="288000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 flipV="1">
            <a:off x="6116222" y="5050617"/>
            <a:ext cx="2304000" cy="0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 flipV="1">
            <a:off x="8640343" y="5066659"/>
            <a:ext cx="0" cy="288000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6120063" y="5084811"/>
            <a:ext cx="2520280" cy="0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03  </a:t>
            </a:r>
            <a:r>
              <a:rPr lang="zh-CN" altLang="en-US"/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063554" y="1556794"/>
            <a:ext cx="138564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063552" y="2116192"/>
            <a:ext cx="1872208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反比例</a:t>
            </a:r>
          </a:p>
        </p:txBody>
      </p:sp>
      <p:sp>
        <p:nvSpPr>
          <p:cNvPr id="20" name="矩形 19"/>
          <p:cNvSpPr/>
          <p:nvPr/>
        </p:nvSpPr>
        <p:spPr>
          <a:xfrm>
            <a:off x="2063552" y="2961531"/>
            <a:ext cx="8136904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两种相关联的量，一种量变化，另一种量也随着变化，且两种量的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乘积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一定。</a:t>
            </a:r>
          </a:p>
        </p:txBody>
      </p:sp>
      <p:grpSp>
        <p:nvGrpSpPr>
          <p:cNvPr id="21" name="Group 4"/>
          <p:cNvGrpSpPr/>
          <p:nvPr/>
        </p:nvGrpSpPr>
        <p:grpSpPr>
          <a:xfrm>
            <a:off x="2063552" y="4263440"/>
            <a:ext cx="2575005" cy="727471"/>
            <a:chOff x="387" y="185"/>
            <a:chExt cx="2367" cy="611"/>
          </a:xfrm>
        </p:grpSpPr>
        <p:sp>
          <p:nvSpPr>
            <p:cNvPr id="22" name="AutoShape 5"/>
            <p:cNvSpPr>
              <a:spLocks noChangeArrowheads="1"/>
            </p:cNvSpPr>
            <p:nvPr/>
          </p:nvSpPr>
          <p:spPr bwMode="auto">
            <a:xfrm>
              <a:off x="387" y="185"/>
              <a:ext cx="2254" cy="61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8D00FF"/>
              </a:solidFill>
              <a:round/>
            </a:ln>
          </p:spPr>
          <p:txBody>
            <a:bodyPr wrap="none" lIns="67500" tIns="35100" rIns="67500" bIns="351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3" name="Text Box 6"/>
            <p:cNvSpPr txBox="1">
              <a:spLocks noChangeArrowheads="1"/>
            </p:cNvSpPr>
            <p:nvPr/>
          </p:nvSpPr>
          <p:spPr bwMode="auto">
            <a:xfrm>
              <a:off x="738" y="250"/>
              <a:ext cx="315" cy="4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7500" tIns="35100" rIns="67500" bIns="351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charset="0"/>
                </a:rPr>
                <a:t>y</a:t>
              </a:r>
            </a:p>
          </p:txBody>
        </p:sp>
        <p:sp>
          <p:nvSpPr>
            <p:cNvPr id="24" name="Text Box 7"/>
            <p:cNvSpPr txBox="1">
              <a:spLocks noChangeArrowheads="1"/>
            </p:cNvSpPr>
            <p:nvPr/>
          </p:nvSpPr>
          <p:spPr bwMode="auto">
            <a:xfrm>
              <a:off x="543" y="254"/>
              <a:ext cx="311" cy="4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7500" tIns="35100" rIns="67500" bIns="351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charset="0"/>
                </a:rPr>
                <a:t>x</a:t>
              </a: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917" y="265"/>
              <a:ext cx="657" cy="4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7500" tIns="35100" rIns="67500" bIns="351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＝</a:t>
              </a:r>
              <a:r>
                <a:rPr kumimoji="0" lang="en-US" altLang="zh-CN" sz="28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charset="0"/>
                </a:rPr>
                <a:t>k</a:t>
              </a:r>
            </a:p>
          </p:txBody>
        </p:sp>
        <p:sp>
          <p:nvSpPr>
            <p:cNvPr id="26" name="Text Box 10"/>
            <p:cNvSpPr txBox="1">
              <a:spLocks noChangeArrowheads="1"/>
            </p:cNvSpPr>
            <p:nvPr/>
          </p:nvSpPr>
          <p:spPr bwMode="auto">
            <a:xfrm>
              <a:off x="1303" y="271"/>
              <a:ext cx="1451" cy="4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7500" tIns="35100" rIns="67500" bIns="351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（一定）</a:t>
              </a:r>
            </a:p>
          </p:txBody>
        </p:sp>
      </p:grpSp>
      <p:sp>
        <p:nvSpPr>
          <p:cNvPr id="16" name="矩形: 圆角 15"/>
          <p:cNvSpPr/>
          <p:nvPr/>
        </p:nvSpPr>
        <p:spPr>
          <a:xfrm>
            <a:off x="1415480" y="1468046"/>
            <a:ext cx="9145016" cy="4265209"/>
          </a:xfrm>
          <a:prstGeom prst="roundRect">
            <a:avLst/>
          </a:prstGeom>
          <a:noFill/>
          <a:ln w="57150">
            <a:solidFill>
              <a:srgbClr val="8D00FF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8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04  </a:t>
            </a:r>
            <a:r>
              <a:rPr lang="zh-CN" altLang="en-US"/>
              <a:t>课堂小结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noFill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BY YUSHEN</a:t>
            </a:r>
            <a:endParaRPr lang="zh-CN" altLang="en-US">
              <a:noFill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55792" y="1794076"/>
            <a:ext cx="4957371" cy="1923332"/>
            <a:chOff x="655792" y="1794076"/>
            <a:chExt cx="4957371" cy="1923332"/>
          </a:xfrm>
        </p:grpSpPr>
        <p:sp>
          <p:nvSpPr>
            <p:cNvPr id="6" name="文本框 5"/>
            <p:cNvSpPr txBox="1"/>
            <p:nvPr/>
          </p:nvSpPr>
          <p:spPr>
            <a:xfrm>
              <a:off x="667044" y="1794076"/>
              <a:ext cx="32010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六年级数学下册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55792" y="2609412"/>
              <a:ext cx="495737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66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谢谢观看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067093" y="1794076"/>
              <a:ext cx="15152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>
                  <a:gradFill>
                    <a:gsLst>
                      <a:gs pos="0">
                        <a:srgbClr val="E100FF"/>
                      </a:gs>
                      <a:gs pos="100000">
                        <a:srgbClr val="A300FF"/>
                      </a:gs>
                    </a:gsLst>
                    <a:lin ang="0" scaled="1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4.2.2</a:t>
              </a:r>
              <a:endParaRPr lang="zh-CN" altLang="en-US" sz="3200">
                <a:gradFill>
                  <a:gsLst>
                    <a:gs pos="0">
                      <a:srgbClr val="E100FF"/>
                    </a:gs>
                    <a:gs pos="100000">
                      <a:srgbClr val="A300FF"/>
                    </a:gs>
                  </a:gsLst>
                  <a:lin ang="0" scaled="1"/>
                </a:gra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13710" y="4076140"/>
            <a:ext cx="5301308" cy="467291"/>
            <a:chOff x="713710" y="4076140"/>
            <a:chExt cx="5301308" cy="467291"/>
          </a:xfrm>
        </p:grpSpPr>
        <p:sp>
          <p:nvSpPr>
            <p:cNvPr id="9" name="文本框 8"/>
            <p:cNvSpPr txBox="1"/>
            <p:nvPr/>
          </p:nvSpPr>
          <p:spPr>
            <a:xfrm>
              <a:off x="713710" y="4204877"/>
              <a:ext cx="47690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>
                  <a:solidFill>
                    <a:srgbClr val="3F3F3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</a:rPr>
                <a:t>THANKS FOR WATCHING</a:t>
              </a:r>
              <a:endParaRPr lang="zh-CN" altLang="en-US" sz="1600">
                <a:solidFill>
                  <a:srgbClr val="3F3F3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809937" y="4076140"/>
              <a:ext cx="520508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组合 10"/>
          <p:cNvGrpSpPr/>
          <p:nvPr/>
        </p:nvGrpSpPr>
        <p:grpSpPr>
          <a:xfrm>
            <a:off x="784485" y="6118221"/>
            <a:ext cx="408622" cy="90413"/>
            <a:chOff x="919249" y="5940421"/>
            <a:chExt cx="408622" cy="90413"/>
          </a:xfrm>
          <a:solidFill>
            <a:srgbClr val="A300FF"/>
          </a:solidFill>
        </p:grpSpPr>
        <p:sp>
          <p:nvSpPr>
            <p:cNvPr id="12" name="椭圆 11"/>
            <p:cNvSpPr/>
            <p:nvPr/>
          </p:nvSpPr>
          <p:spPr>
            <a:xfrm>
              <a:off x="1237458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078354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919249" y="5940421"/>
              <a:ext cx="90413" cy="9041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63862" y="4779315"/>
            <a:ext cx="3104183" cy="276999"/>
            <a:chOff x="763862" y="4779315"/>
            <a:chExt cx="3104183" cy="276999"/>
          </a:xfrm>
        </p:grpSpPr>
        <p:sp>
          <p:nvSpPr>
            <p:cNvPr id="16" name="矩形 15"/>
            <p:cNvSpPr/>
            <p:nvPr/>
          </p:nvSpPr>
          <p:spPr>
            <a:xfrm>
              <a:off x="763862" y="4779315"/>
              <a:ext cx="1280806" cy="275590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en-US" altLang="zh-CN" sz="1200" smtClean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PPT818</a:t>
              </a:r>
              <a:endParaRPr lang="zh-CN" altLang="en-US" sz="120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390595" y="4779315"/>
              <a:ext cx="1477450" cy="27699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授课时间：</a:t>
              </a:r>
              <a:r>
                <a:rPr kumimoji="0" lang="en-US" altLang="zh-CN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20XX.XX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752649" y="550167"/>
            <a:ext cx="111101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200">
                <a:solidFill>
                  <a:srgbClr val="3F3F3F"/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lang="zh-CN" altLang="en-US" sz="1200">
              <a:solidFill>
                <a:srgbClr val="3F3F3F"/>
              </a:solidFill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pic>
        <p:nvPicPr>
          <p:cNvPr id="28" name="图片 27" descr="业务，计算器，计算、保险、金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" r="2901"/>
          <a:stretch>
            <a:fillRect/>
          </a:stretch>
        </p:blipFill>
        <p:spPr bwMode="auto">
          <a:xfrm>
            <a:off x="5724148" y="1017755"/>
            <a:ext cx="6467853" cy="5025977"/>
          </a:xfrm>
          <a:custGeom>
            <a:avLst/>
            <a:gdLst>
              <a:gd name="connsiteX0" fmla="*/ 0 w 6128789"/>
              <a:gd name="connsiteY0" fmla="*/ 0 h 4762500"/>
              <a:gd name="connsiteX1" fmla="*/ 6128789 w 6128789"/>
              <a:gd name="connsiteY1" fmla="*/ 0 h 4762500"/>
              <a:gd name="connsiteX2" fmla="*/ 6128789 w 6128789"/>
              <a:gd name="connsiteY2" fmla="*/ 4762500 h 4762500"/>
              <a:gd name="connsiteX3" fmla="*/ 6046676 w 6128789"/>
              <a:gd name="connsiteY3" fmla="*/ 4762500 h 4762500"/>
              <a:gd name="connsiteX4" fmla="*/ 5253400 w 6128789"/>
              <a:gd name="connsiteY4" fmla="*/ 4756848 h 4762500"/>
              <a:gd name="connsiteX5" fmla="*/ 2590455 w 6128789"/>
              <a:gd name="connsiteY5" fmla="*/ 4732598 h 476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8789" h="4762500">
                <a:moveTo>
                  <a:pt x="0" y="0"/>
                </a:moveTo>
                <a:lnTo>
                  <a:pt x="6128789" y="0"/>
                </a:lnTo>
                <a:lnTo>
                  <a:pt x="6128789" y="4762500"/>
                </a:lnTo>
                <a:lnTo>
                  <a:pt x="6046676" y="4762500"/>
                </a:lnTo>
                <a:lnTo>
                  <a:pt x="5253400" y="4756848"/>
                </a:lnTo>
                <a:cubicBezTo>
                  <a:pt x="4365751" y="4748765"/>
                  <a:pt x="3450522" y="4736528"/>
                  <a:pt x="2590455" y="473259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平行四边形 23"/>
          <p:cNvSpPr/>
          <p:nvPr/>
        </p:nvSpPr>
        <p:spPr>
          <a:xfrm flipH="1">
            <a:off x="5681855" y="1018571"/>
            <a:ext cx="2946826" cy="3845704"/>
          </a:xfrm>
          <a:prstGeom prst="parallelogram">
            <a:avLst>
              <a:gd name="adj" fmla="val 70030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5" name="平行四边形 24"/>
          <p:cNvSpPr/>
          <p:nvPr/>
        </p:nvSpPr>
        <p:spPr>
          <a:xfrm flipH="1">
            <a:off x="6643076" y="5161510"/>
            <a:ext cx="1297346" cy="1696490"/>
          </a:xfrm>
          <a:prstGeom prst="parallelogram">
            <a:avLst>
              <a:gd name="adj" fmla="val 79155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6" name="平行四边形 25"/>
          <p:cNvSpPr/>
          <p:nvPr/>
        </p:nvSpPr>
        <p:spPr>
          <a:xfrm flipH="1">
            <a:off x="7781318" y="4864275"/>
            <a:ext cx="1576795" cy="1271363"/>
          </a:xfrm>
          <a:prstGeom prst="parallelogram">
            <a:avLst>
              <a:gd name="adj" fmla="val 57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7" name="平行四边形 26"/>
          <p:cNvSpPr/>
          <p:nvPr/>
        </p:nvSpPr>
        <p:spPr>
          <a:xfrm flipH="1">
            <a:off x="8189638" y="428986"/>
            <a:ext cx="1297346" cy="1240632"/>
          </a:xfrm>
          <a:prstGeom prst="parallelogram">
            <a:avLst>
              <a:gd name="adj" fmla="val 5748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文本框 40"/>
          <p:cNvSpPr txBox="1"/>
          <p:nvPr/>
        </p:nvSpPr>
        <p:spPr>
          <a:xfrm>
            <a:off x="2189689" y="3393577"/>
            <a:ext cx="7366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面包总价与数量之间有什么关系呢？为什么？</a:t>
            </a:r>
          </a:p>
        </p:txBody>
      </p:sp>
      <p:sp>
        <p:nvSpPr>
          <p:cNvPr id="15" name="Rectangle 54"/>
          <p:cNvSpPr>
            <a:spLocks noChangeArrowheads="1"/>
          </p:cNvSpPr>
          <p:nvPr/>
        </p:nvSpPr>
        <p:spPr bwMode="auto">
          <a:xfrm>
            <a:off x="2189689" y="1009590"/>
            <a:ext cx="39688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同样的面包单价为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元。</a:t>
            </a:r>
          </a:p>
        </p:txBody>
      </p:sp>
      <p:graphicFrame>
        <p:nvGraphicFramePr>
          <p:cNvPr id="16" name="Group 100"/>
          <p:cNvGraphicFramePr>
            <a:graphicFrameLocks noGrp="1"/>
          </p:cNvGraphicFramePr>
          <p:nvPr/>
        </p:nvGraphicFramePr>
        <p:xfrm>
          <a:off x="2277695" y="1931982"/>
          <a:ext cx="7632700" cy="129540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18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1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5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35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365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数量</a:t>
                      </a:r>
                      <a:r>
                        <a:rPr kumimoji="0" lang="en-US" altLang="zh-CN" sz="20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</a:t>
                      </a:r>
                      <a:r>
                        <a:rPr kumimoji="0" lang="zh-CN" altLang="en-US" sz="20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个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总价</a:t>
                      </a:r>
                      <a:r>
                        <a:rPr kumimoji="0" lang="en-US" altLang="zh-CN" sz="20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</a:t>
                      </a:r>
                      <a:r>
                        <a:rPr kumimoji="0" lang="zh-CN" altLang="en-US" sz="20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元</a:t>
                      </a:r>
                      <a:endParaRPr kumimoji="0" lang="zh-CN" altLang="en-US" sz="2000" b="1" u="none" strike="noStrike" kern="1200" cap="none" normalizeH="0" baseline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Text Box 80"/>
          <p:cNvSpPr txBox="1">
            <a:spLocks noChangeArrowheads="1"/>
          </p:cNvSpPr>
          <p:nvPr/>
        </p:nvSpPr>
        <p:spPr bwMode="auto">
          <a:xfrm>
            <a:off x="3540800" y="2054129"/>
            <a:ext cx="43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</a:p>
        </p:txBody>
      </p:sp>
      <p:sp>
        <p:nvSpPr>
          <p:cNvPr id="23" name="Text Box 81"/>
          <p:cNvSpPr txBox="1">
            <a:spLocks noChangeArrowheads="1"/>
          </p:cNvSpPr>
          <p:nvPr/>
        </p:nvSpPr>
        <p:spPr bwMode="auto">
          <a:xfrm>
            <a:off x="3526411" y="2676364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</a:p>
        </p:txBody>
      </p:sp>
      <p:sp>
        <p:nvSpPr>
          <p:cNvPr id="24" name="Text Box 82"/>
          <p:cNvSpPr txBox="1">
            <a:spLocks noChangeArrowheads="1"/>
          </p:cNvSpPr>
          <p:nvPr/>
        </p:nvSpPr>
        <p:spPr bwMode="auto">
          <a:xfrm>
            <a:off x="4259866" y="2054129"/>
            <a:ext cx="433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</a:p>
        </p:txBody>
      </p:sp>
      <p:sp>
        <p:nvSpPr>
          <p:cNvPr id="25" name="Text Box 83"/>
          <p:cNvSpPr txBox="1">
            <a:spLocks noChangeArrowheads="1"/>
          </p:cNvSpPr>
          <p:nvPr/>
        </p:nvSpPr>
        <p:spPr bwMode="auto">
          <a:xfrm>
            <a:off x="4149730" y="2676364"/>
            <a:ext cx="6492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</a:p>
        </p:txBody>
      </p:sp>
      <p:sp>
        <p:nvSpPr>
          <p:cNvPr id="26" name="Text Box 84"/>
          <p:cNvSpPr txBox="1">
            <a:spLocks noChangeArrowheads="1"/>
          </p:cNvSpPr>
          <p:nvPr/>
        </p:nvSpPr>
        <p:spPr bwMode="auto">
          <a:xfrm>
            <a:off x="4933906" y="2054129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</a:t>
            </a:r>
          </a:p>
        </p:txBody>
      </p:sp>
      <p:sp>
        <p:nvSpPr>
          <p:cNvPr id="27" name="Text Box 85"/>
          <p:cNvSpPr txBox="1">
            <a:spLocks noChangeArrowheads="1"/>
          </p:cNvSpPr>
          <p:nvPr/>
        </p:nvSpPr>
        <p:spPr bwMode="auto">
          <a:xfrm>
            <a:off x="4893394" y="2676364"/>
            <a:ext cx="819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</a:p>
        </p:txBody>
      </p:sp>
      <p:sp>
        <p:nvSpPr>
          <p:cNvPr id="28" name="Text Box 86"/>
          <p:cNvSpPr txBox="1">
            <a:spLocks noChangeArrowheads="1"/>
          </p:cNvSpPr>
          <p:nvPr/>
        </p:nvSpPr>
        <p:spPr bwMode="auto">
          <a:xfrm>
            <a:off x="5594107" y="2054129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</a:p>
        </p:txBody>
      </p:sp>
      <p:sp>
        <p:nvSpPr>
          <p:cNvPr id="29" name="Text Box 87"/>
          <p:cNvSpPr txBox="1">
            <a:spLocks noChangeArrowheads="1"/>
          </p:cNvSpPr>
          <p:nvPr/>
        </p:nvSpPr>
        <p:spPr bwMode="auto">
          <a:xfrm>
            <a:off x="5569399" y="2676364"/>
            <a:ext cx="6492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8</a:t>
            </a:r>
          </a:p>
        </p:txBody>
      </p:sp>
      <p:sp>
        <p:nvSpPr>
          <p:cNvPr id="30" name="Text Box 88"/>
          <p:cNvSpPr txBox="1">
            <a:spLocks noChangeArrowheads="1"/>
          </p:cNvSpPr>
          <p:nvPr/>
        </p:nvSpPr>
        <p:spPr bwMode="auto">
          <a:xfrm>
            <a:off x="6325026" y="2054129"/>
            <a:ext cx="4333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</a:t>
            </a:r>
          </a:p>
        </p:txBody>
      </p:sp>
      <p:sp>
        <p:nvSpPr>
          <p:cNvPr id="31" name="Text Box 89"/>
          <p:cNvSpPr txBox="1">
            <a:spLocks noChangeArrowheads="1"/>
          </p:cNvSpPr>
          <p:nvPr/>
        </p:nvSpPr>
        <p:spPr bwMode="auto">
          <a:xfrm>
            <a:off x="6194306" y="2676364"/>
            <a:ext cx="8207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10</a:t>
            </a:r>
          </a:p>
        </p:txBody>
      </p:sp>
      <p:sp>
        <p:nvSpPr>
          <p:cNvPr id="32" name="Text Box 90"/>
          <p:cNvSpPr txBox="1">
            <a:spLocks noChangeArrowheads="1"/>
          </p:cNvSpPr>
          <p:nvPr/>
        </p:nvSpPr>
        <p:spPr bwMode="auto">
          <a:xfrm>
            <a:off x="7118776" y="2054129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</a:p>
        </p:txBody>
      </p:sp>
      <p:sp>
        <p:nvSpPr>
          <p:cNvPr id="33" name="Text Box 91"/>
          <p:cNvSpPr txBox="1">
            <a:spLocks noChangeArrowheads="1"/>
          </p:cNvSpPr>
          <p:nvPr/>
        </p:nvSpPr>
        <p:spPr bwMode="auto">
          <a:xfrm>
            <a:off x="7724204" y="2676364"/>
            <a:ext cx="941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14</a:t>
            </a:r>
          </a:p>
        </p:txBody>
      </p:sp>
      <p:sp>
        <p:nvSpPr>
          <p:cNvPr id="39" name="Text Box 92"/>
          <p:cNvSpPr txBox="1">
            <a:spLocks noChangeArrowheads="1"/>
          </p:cNvSpPr>
          <p:nvPr/>
        </p:nvSpPr>
        <p:spPr bwMode="auto">
          <a:xfrm>
            <a:off x="7837916" y="2054129"/>
            <a:ext cx="433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7</a:t>
            </a:r>
          </a:p>
        </p:txBody>
      </p:sp>
      <p:sp>
        <p:nvSpPr>
          <p:cNvPr id="40" name="Text Box 93"/>
          <p:cNvSpPr txBox="1">
            <a:spLocks noChangeArrowheads="1"/>
          </p:cNvSpPr>
          <p:nvPr/>
        </p:nvSpPr>
        <p:spPr bwMode="auto">
          <a:xfrm>
            <a:off x="6990658" y="2676364"/>
            <a:ext cx="6492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12</a:t>
            </a:r>
          </a:p>
        </p:txBody>
      </p:sp>
      <p:sp>
        <p:nvSpPr>
          <p:cNvPr id="42" name="Text Box 94"/>
          <p:cNvSpPr txBox="1">
            <a:spLocks noChangeArrowheads="1"/>
          </p:cNvSpPr>
          <p:nvPr/>
        </p:nvSpPr>
        <p:spPr bwMode="auto">
          <a:xfrm>
            <a:off x="8630076" y="2054129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8</a:t>
            </a:r>
          </a:p>
        </p:txBody>
      </p:sp>
      <p:sp>
        <p:nvSpPr>
          <p:cNvPr id="43" name="Text Box 95"/>
          <p:cNvSpPr txBox="1">
            <a:spLocks noChangeArrowheads="1"/>
          </p:cNvSpPr>
          <p:nvPr/>
        </p:nvSpPr>
        <p:spPr bwMode="auto">
          <a:xfrm>
            <a:off x="8532570" y="2676364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16</a:t>
            </a:r>
          </a:p>
        </p:txBody>
      </p:sp>
      <p:sp>
        <p:nvSpPr>
          <p:cNvPr id="44" name="Text Box 96"/>
          <p:cNvSpPr txBox="1">
            <a:spLocks noChangeArrowheads="1"/>
          </p:cNvSpPr>
          <p:nvPr/>
        </p:nvSpPr>
        <p:spPr bwMode="auto">
          <a:xfrm>
            <a:off x="9296424" y="2054129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…</a:t>
            </a:r>
          </a:p>
        </p:txBody>
      </p:sp>
      <p:sp>
        <p:nvSpPr>
          <p:cNvPr id="45" name="Text Box 97"/>
          <p:cNvSpPr txBox="1">
            <a:spLocks noChangeArrowheads="1"/>
          </p:cNvSpPr>
          <p:nvPr/>
        </p:nvSpPr>
        <p:spPr bwMode="auto">
          <a:xfrm>
            <a:off x="9350801" y="2676364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…</a:t>
            </a:r>
          </a:p>
        </p:txBody>
      </p:sp>
      <p:sp>
        <p:nvSpPr>
          <p:cNvPr id="46" name="矩形 45"/>
          <p:cNvSpPr/>
          <p:nvPr/>
        </p:nvSpPr>
        <p:spPr>
          <a:xfrm>
            <a:off x="2189689" y="3996402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正比例关系</a:t>
            </a:r>
            <a:endParaRPr kumimoji="0" lang="zh-CN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89689" y="4620880"/>
            <a:ext cx="5134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两种相关联的量的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比值（商）一定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  <a:endParaRPr kumimoji="0" lang="zh-CN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5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01  </a:t>
            </a:r>
            <a:r>
              <a:rPr lang="zh-CN" altLang="en-US"/>
              <a:t>温故知新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2189689" y="5197001"/>
            <a:ext cx="7366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通过表格，你发现了什么？</a:t>
            </a:r>
          </a:p>
        </p:txBody>
      </p:sp>
      <p:sp>
        <p:nvSpPr>
          <p:cNvPr id="37" name="Line 13"/>
          <p:cNvSpPr>
            <a:spLocks noChangeShapeType="1"/>
          </p:cNvSpPr>
          <p:nvPr/>
        </p:nvSpPr>
        <p:spPr bwMode="auto">
          <a:xfrm rot="16200000" flipH="1">
            <a:off x="7499385" y="-205468"/>
            <a:ext cx="0" cy="426735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5596051" y="1443733"/>
            <a:ext cx="3971994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单价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增加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，购买的数量随着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减少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6763713" y="518408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总价不变。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2189689" y="5850529"/>
            <a:ext cx="417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单价和数量成正比例吗？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6259659" y="5812990"/>
            <a:ext cx="270295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那是什么关系呢？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5" grpId="0"/>
      <p:bldP spid="17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9" grpId="0"/>
      <p:bldP spid="40" grpId="0"/>
      <p:bldP spid="42" grpId="0"/>
      <p:bldP spid="43" grpId="0"/>
      <p:bldP spid="44" grpId="0"/>
      <p:bldP spid="45" grpId="0"/>
      <p:bldP spid="46" grpId="0"/>
      <p:bldP spid="47" grpId="0"/>
      <p:bldP spid="37" grpId="0" animBg="1"/>
      <p:bldP spid="38" grpId="0"/>
      <p:bldP spid="48" grpId="0"/>
      <p:bldP spid="49" grpId="0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899287" y="1272637"/>
            <a:ext cx="4393426" cy="2401643"/>
            <a:chOff x="2717548" y="422257"/>
            <a:chExt cx="4794552" cy="3038003"/>
          </a:xfrm>
        </p:grpSpPr>
        <p:pic>
          <p:nvPicPr>
            <p:cNvPr id="15" name="Picture 74" descr="97副本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2717548" y="834565"/>
              <a:ext cx="4094533" cy="2625695"/>
            </a:xfrm>
            <a:prstGeom prst="rect">
              <a:avLst/>
            </a:prstGeom>
            <a:noFill/>
          </p:spPr>
        </p:pic>
        <p:pic>
          <p:nvPicPr>
            <p:cNvPr id="16" name="Picture 83" descr="u4jx05_2021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397264" y="1231880"/>
              <a:ext cx="711200" cy="1081088"/>
            </a:xfrm>
            <a:prstGeom prst="rect">
              <a:avLst/>
            </a:prstGeom>
            <a:noFill/>
          </p:spPr>
        </p:pic>
        <p:pic>
          <p:nvPicPr>
            <p:cNvPr id="17" name="Picture 84" descr="u4jx05_2031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3684601" y="1346180"/>
              <a:ext cx="827088" cy="1008063"/>
            </a:xfrm>
            <a:prstGeom prst="rect">
              <a:avLst/>
            </a:prstGeom>
            <a:noFill/>
          </p:spPr>
        </p:pic>
        <p:pic>
          <p:nvPicPr>
            <p:cNvPr id="18" name="Picture 89" descr="u4jx05_2081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3609989" y="1228705"/>
              <a:ext cx="979487" cy="1228725"/>
            </a:xfrm>
            <a:prstGeom prst="rect">
              <a:avLst/>
            </a:prstGeom>
            <a:noFill/>
          </p:spPr>
        </p:pic>
        <p:pic>
          <p:nvPicPr>
            <p:cNvPr id="19" name="Picture 88" descr="u4jx05_2071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3268676" y="1157268"/>
              <a:ext cx="992188" cy="1354137"/>
            </a:xfrm>
            <a:prstGeom prst="rect">
              <a:avLst/>
            </a:prstGeom>
            <a:noFill/>
          </p:spPr>
        </p:pic>
        <p:grpSp>
          <p:nvGrpSpPr>
            <p:cNvPr id="20" name="Group 81"/>
            <p:cNvGrpSpPr/>
            <p:nvPr/>
          </p:nvGrpSpPr>
          <p:grpSpPr>
            <a:xfrm>
              <a:off x="3996118" y="422257"/>
              <a:ext cx="3515982" cy="1019177"/>
              <a:chOff x="632" y="1766"/>
              <a:chExt cx="1578" cy="642"/>
            </a:xfrm>
          </p:grpSpPr>
          <p:sp>
            <p:nvSpPr>
              <p:cNvPr id="27" name="AutoShape 27"/>
              <p:cNvSpPr>
                <a:spLocks noChangeArrowheads="1"/>
              </p:cNvSpPr>
              <p:nvPr/>
            </p:nvSpPr>
            <p:spPr bwMode="auto">
              <a:xfrm>
                <a:off x="638" y="1818"/>
                <a:ext cx="1572" cy="571"/>
              </a:xfrm>
              <a:prstGeom prst="wedgeRoundRectCallout">
                <a:avLst>
                  <a:gd name="adj1" fmla="val -60363"/>
                  <a:gd name="adj2" fmla="val 11538"/>
                  <a:gd name="adj3" fmla="val 16667"/>
                </a:avLst>
              </a:prstGeom>
              <a:solidFill>
                <a:srgbClr val="FFFFFF"/>
              </a:solidFill>
              <a:ln w="19050">
                <a:solidFill>
                  <a:srgbClr val="8D00FF"/>
                </a:solidFill>
                <a:miter lim="800000"/>
              </a:ln>
            </p:spPr>
            <p:txBody>
              <a:bodyPr/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000" b="0" i="0" u="none" strike="noStrike" kern="1200" cap="none" spc="0" normalizeH="0" baseline="0" noProof="0">
                  <a:ln>
                    <a:noFill/>
                  </a:ln>
                  <a:solidFill>
                    <a:srgbClr val="3399FF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000" b="0" i="0" u="none" strike="noStrike" kern="1200" cap="none" spc="0" normalizeH="0" baseline="0" noProof="0">
                  <a:ln>
                    <a:noFill/>
                  </a:ln>
                  <a:solidFill>
                    <a:srgbClr val="3399FF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8" name="Rectangle 76"/>
              <p:cNvSpPr>
                <a:spLocks noChangeArrowheads="1"/>
              </p:cNvSpPr>
              <p:nvPr/>
            </p:nvSpPr>
            <p:spPr bwMode="auto">
              <a:xfrm>
                <a:off x="632" y="1766"/>
                <a:ext cx="1472" cy="642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把相同体积的水倒入底面积不同的杯子。</a:t>
                </a:r>
              </a:p>
            </p:txBody>
          </p:sp>
        </p:grpSp>
        <p:pic>
          <p:nvPicPr>
            <p:cNvPr id="21" name="Picture 85" descr="u4jx05_2041"/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 bwMode="auto">
            <a:xfrm>
              <a:off x="4168789" y="1606530"/>
              <a:ext cx="731837" cy="792163"/>
            </a:xfrm>
            <a:prstGeom prst="rect">
              <a:avLst/>
            </a:prstGeom>
            <a:noFill/>
          </p:spPr>
        </p:pic>
        <p:pic>
          <p:nvPicPr>
            <p:cNvPr id="22" name="Picture 86" descr="u4jx05_2051"/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 bwMode="auto">
            <a:xfrm>
              <a:off x="4549789" y="1516043"/>
              <a:ext cx="865187" cy="865187"/>
            </a:xfrm>
            <a:prstGeom prst="rect">
              <a:avLst/>
            </a:prstGeom>
            <a:noFill/>
          </p:spPr>
        </p:pic>
        <p:pic>
          <p:nvPicPr>
            <p:cNvPr id="23" name="Picture 87" descr="u4jx05_2061"/>
            <p:cNvPicPr>
              <a:picLocks noChangeAspect="1" noChangeArrowheads="1"/>
            </p:cNvPicPr>
            <p:nvPr/>
          </p:nvPicPr>
          <p:blipFill>
            <a:blip r:embed="rId10"/>
            <a:stretch>
              <a:fillRect/>
            </a:stretch>
          </p:blipFill>
          <p:spPr bwMode="auto">
            <a:xfrm>
              <a:off x="5091126" y="1457305"/>
              <a:ext cx="866775" cy="950913"/>
            </a:xfrm>
            <a:prstGeom prst="rect">
              <a:avLst/>
            </a:prstGeom>
            <a:noFill/>
          </p:spPr>
        </p:pic>
        <p:pic>
          <p:nvPicPr>
            <p:cNvPr id="24" name="Picture 90" descr="u4jx05_2091"/>
            <p:cNvPicPr>
              <a:picLocks noChangeAspect="1" noChangeArrowheads="1"/>
            </p:cNvPicPr>
            <p:nvPr/>
          </p:nvPicPr>
          <p:blipFill>
            <a:blip r:embed="rId11"/>
            <a:stretch>
              <a:fillRect/>
            </a:stretch>
          </p:blipFill>
          <p:spPr bwMode="auto">
            <a:xfrm>
              <a:off x="4157676" y="1531918"/>
              <a:ext cx="688975" cy="903287"/>
            </a:xfrm>
            <a:prstGeom prst="rect">
              <a:avLst/>
            </a:prstGeom>
            <a:noFill/>
          </p:spPr>
        </p:pic>
        <p:pic>
          <p:nvPicPr>
            <p:cNvPr id="25" name="Picture 91" descr="u4jx05_2101"/>
            <p:cNvPicPr>
              <a:picLocks noChangeAspect="1" noChangeArrowheads="1"/>
            </p:cNvPicPr>
            <p:nvPr/>
          </p:nvPicPr>
          <p:blipFill>
            <a:blip r:embed="rId12"/>
            <a:stretch>
              <a:fillRect/>
            </a:stretch>
          </p:blipFill>
          <p:spPr bwMode="auto">
            <a:xfrm>
              <a:off x="4565664" y="1454130"/>
              <a:ext cx="831850" cy="971550"/>
            </a:xfrm>
            <a:prstGeom prst="rect">
              <a:avLst/>
            </a:prstGeom>
            <a:noFill/>
          </p:spPr>
        </p:pic>
        <p:pic>
          <p:nvPicPr>
            <p:cNvPr id="26" name="Picture 92" descr="u4jx05_2111"/>
            <p:cNvPicPr>
              <a:picLocks noChangeAspect="1" noChangeArrowheads="1"/>
            </p:cNvPicPr>
            <p:nvPr/>
          </p:nvPicPr>
          <p:blipFill>
            <a:blip r:embed="rId13"/>
            <a:stretch>
              <a:fillRect/>
            </a:stretch>
          </p:blipFill>
          <p:spPr bwMode="auto">
            <a:xfrm>
              <a:off x="5005401" y="1382693"/>
              <a:ext cx="992188" cy="1087437"/>
            </a:xfrm>
            <a:prstGeom prst="rect">
              <a:avLst/>
            </a:prstGeom>
            <a:noFill/>
          </p:spPr>
        </p:pic>
      </p:grpSp>
      <p:sp>
        <p:nvSpPr>
          <p:cNvPr id="29" name="矩形 28"/>
          <p:cNvSpPr/>
          <p:nvPr/>
        </p:nvSpPr>
        <p:spPr>
          <a:xfrm>
            <a:off x="1845455" y="3864345"/>
            <a:ext cx="8501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杯子的底面积与水的高度的变化情况如下表</a:t>
            </a:r>
          </a:p>
        </p:txBody>
      </p:sp>
      <p:graphicFrame>
        <p:nvGraphicFramePr>
          <p:cNvPr id="35" name="表格 34"/>
          <p:cNvGraphicFramePr>
            <a:graphicFrameLocks noGrp="1"/>
          </p:cNvGraphicFramePr>
          <p:nvPr/>
        </p:nvGraphicFramePr>
        <p:xfrm>
          <a:off x="2425148" y="4611149"/>
          <a:ext cx="7098295" cy="97421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033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4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7107"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杯子的底面积</a:t>
                      </a: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/cm</a:t>
                      </a:r>
                      <a:r>
                        <a:rPr lang="en-US" sz="2000" kern="100" baseline="300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2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15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20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30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60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…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107"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水的高度</a:t>
                      </a: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/cm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30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20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15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5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…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文本框 35"/>
          <p:cNvSpPr txBox="1"/>
          <p:nvPr/>
        </p:nvSpPr>
        <p:spPr>
          <a:xfrm>
            <a:off x="3704175" y="5997835"/>
            <a:ext cx="4783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通过表格，你发现了什么？</a:t>
            </a:r>
          </a:p>
        </p:txBody>
      </p:sp>
      <p:sp>
        <p:nvSpPr>
          <p:cNvPr id="30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1775520" y="5706242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说一说：</a:t>
            </a: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水的高度是怎样随着杯子底面积的大小变化而变化的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?</a:t>
            </a:r>
            <a:endParaRPr kumimoji="0" lang="zh-CN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295400" y="6239439"/>
            <a:ext cx="960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水的高度随着杯子的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底面积的变大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而不断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变小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,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这两种量是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相关联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的两种量。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3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3899287" y="1272637"/>
            <a:ext cx="4393426" cy="2401643"/>
            <a:chOff x="2717548" y="422257"/>
            <a:chExt cx="4794552" cy="3038003"/>
          </a:xfrm>
        </p:grpSpPr>
        <p:pic>
          <p:nvPicPr>
            <p:cNvPr id="25" name="Picture 74" descr="97副本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2717548" y="834565"/>
              <a:ext cx="4094533" cy="2625695"/>
            </a:xfrm>
            <a:prstGeom prst="rect">
              <a:avLst/>
            </a:prstGeom>
            <a:noFill/>
          </p:spPr>
        </p:pic>
        <p:pic>
          <p:nvPicPr>
            <p:cNvPr id="26" name="Picture 83" descr="u4jx05_2021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397264" y="1231880"/>
              <a:ext cx="711200" cy="1081088"/>
            </a:xfrm>
            <a:prstGeom prst="rect">
              <a:avLst/>
            </a:prstGeom>
            <a:noFill/>
          </p:spPr>
        </p:pic>
        <p:pic>
          <p:nvPicPr>
            <p:cNvPr id="27" name="Picture 84" descr="u4jx05_2031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3684601" y="1346180"/>
              <a:ext cx="827088" cy="1008063"/>
            </a:xfrm>
            <a:prstGeom prst="rect">
              <a:avLst/>
            </a:prstGeom>
            <a:noFill/>
          </p:spPr>
        </p:pic>
        <p:pic>
          <p:nvPicPr>
            <p:cNvPr id="28" name="Picture 89" descr="u4jx05_2081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3609989" y="1228705"/>
              <a:ext cx="979487" cy="1228725"/>
            </a:xfrm>
            <a:prstGeom prst="rect">
              <a:avLst/>
            </a:prstGeom>
            <a:noFill/>
          </p:spPr>
        </p:pic>
        <p:pic>
          <p:nvPicPr>
            <p:cNvPr id="31" name="Picture 88" descr="u4jx05_2071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3268676" y="1157268"/>
              <a:ext cx="992188" cy="1354137"/>
            </a:xfrm>
            <a:prstGeom prst="rect">
              <a:avLst/>
            </a:prstGeom>
            <a:noFill/>
          </p:spPr>
        </p:pic>
        <p:grpSp>
          <p:nvGrpSpPr>
            <p:cNvPr id="32" name="Group 81"/>
            <p:cNvGrpSpPr/>
            <p:nvPr/>
          </p:nvGrpSpPr>
          <p:grpSpPr>
            <a:xfrm>
              <a:off x="3996118" y="422257"/>
              <a:ext cx="3515982" cy="1019177"/>
              <a:chOff x="632" y="1766"/>
              <a:chExt cx="1578" cy="642"/>
            </a:xfrm>
          </p:grpSpPr>
          <p:sp>
            <p:nvSpPr>
              <p:cNvPr id="39" name="AutoShape 27"/>
              <p:cNvSpPr>
                <a:spLocks noChangeArrowheads="1"/>
              </p:cNvSpPr>
              <p:nvPr/>
            </p:nvSpPr>
            <p:spPr bwMode="auto">
              <a:xfrm>
                <a:off x="638" y="1818"/>
                <a:ext cx="1572" cy="571"/>
              </a:xfrm>
              <a:prstGeom prst="wedgeRoundRectCallout">
                <a:avLst>
                  <a:gd name="adj1" fmla="val -60363"/>
                  <a:gd name="adj2" fmla="val 11538"/>
                  <a:gd name="adj3" fmla="val 16667"/>
                </a:avLst>
              </a:prstGeom>
              <a:solidFill>
                <a:srgbClr val="FFFFFF"/>
              </a:solidFill>
              <a:ln w="19050">
                <a:solidFill>
                  <a:srgbClr val="8D00FF"/>
                </a:solidFill>
                <a:miter lim="800000"/>
              </a:ln>
            </p:spPr>
            <p:txBody>
              <a:bodyPr/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000" b="0" i="0" u="none" strike="noStrike" kern="1200" cap="none" spc="0" normalizeH="0" baseline="0" noProof="0">
                  <a:ln>
                    <a:noFill/>
                  </a:ln>
                  <a:solidFill>
                    <a:srgbClr val="3399FF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000" b="0" i="0" u="none" strike="noStrike" kern="1200" cap="none" spc="0" normalizeH="0" baseline="0" noProof="0">
                  <a:ln>
                    <a:noFill/>
                  </a:ln>
                  <a:solidFill>
                    <a:srgbClr val="3399FF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40" name="Rectangle 76"/>
              <p:cNvSpPr>
                <a:spLocks noChangeArrowheads="1"/>
              </p:cNvSpPr>
              <p:nvPr/>
            </p:nvSpPr>
            <p:spPr bwMode="auto">
              <a:xfrm>
                <a:off x="632" y="1766"/>
                <a:ext cx="1472" cy="642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把相同体积的水倒入底面积不同的杯子。</a:t>
                </a:r>
              </a:p>
            </p:txBody>
          </p:sp>
        </p:grpSp>
        <p:pic>
          <p:nvPicPr>
            <p:cNvPr id="33" name="Picture 85" descr="u4jx05_2041"/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 bwMode="auto">
            <a:xfrm>
              <a:off x="4168789" y="1606530"/>
              <a:ext cx="731837" cy="792163"/>
            </a:xfrm>
            <a:prstGeom prst="rect">
              <a:avLst/>
            </a:prstGeom>
            <a:noFill/>
          </p:spPr>
        </p:pic>
        <p:pic>
          <p:nvPicPr>
            <p:cNvPr id="34" name="Picture 86" descr="u4jx05_2051"/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 bwMode="auto">
            <a:xfrm>
              <a:off x="4549789" y="1516043"/>
              <a:ext cx="865187" cy="865187"/>
            </a:xfrm>
            <a:prstGeom prst="rect">
              <a:avLst/>
            </a:prstGeom>
            <a:noFill/>
          </p:spPr>
        </p:pic>
        <p:pic>
          <p:nvPicPr>
            <p:cNvPr id="35" name="Picture 87" descr="u4jx05_2061"/>
            <p:cNvPicPr>
              <a:picLocks noChangeAspect="1" noChangeArrowheads="1"/>
            </p:cNvPicPr>
            <p:nvPr/>
          </p:nvPicPr>
          <p:blipFill>
            <a:blip r:embed="rId10"/>
            <a:stretch>
              <a:fillRect/>
            </a:stretch>
          </p:blipFill>
          <p:spPr bwMode="auto">
            <a:xfrm>
              <a:off x="5091126" y="1457305"/>
              <a:ext cx="866775" cy="950913"/>
            </a:xfrm>
            <a:prstGeom prst="rect">
              <a:avLst/>
            </a:prstGeom>
            <a:noFill/>
          </p:spPr>
        </p:pic>
        <p:pic>
          <p:nvPicPr>
            <p:cNvPr id="36" name="Picture 90" descr="u4jx05_2091"/>
            <p:cNvPicPr>
              <a:picLocks noChangeAspect="1" noChangeArrowheads="1"/>
            </p:cNvPicPr>
            <p:nvPr/>
          </p:nvPicPr>
          <p:blipFill>
            <a:blip r:embed="rId11"/>
            <a:stretch>
              <a:fillRect/>
            </a:stretch>
          </p:blipFill>
          <p:spPr bwMode="auto">
            <a:xfrm>
              <a:off x="4157676" y="1531918"/>
              <a:ext cx="688975" cy="903287"/>
            </a:xfrm>
            <a:prstGeom prst="rect">
              <a:avLst/>
            </a:prstGeom>
            <a:noFill/>
          </p:spPr>
        </p:pic>
        <p:pic>
          <p:nvPicPr>
            <p:cNvPr id="37" name="Picture 91" descr="u4jx05_2101"/>
            <p:cNvPicPr>
              <a:picLocks noChangeAspect="1" noChangeArrowheads="1"/>
            </p:cNvPicPr>
            <p:nvPr/>
          </p:nvPicPr>
          <p:blipFill>
            <a:blip r:embed="rId12"/>
            <a:stretch>
              <a:fillRect/>
            </a:stretch>
          </p:blipFill>
          <p:spPr bwMode="auto">
            <a:xfrm>
              <a:off x="4565664" y="1454130"/>
              <a:ext cx="831850" cy="971550"/>
            </a:xfrm>
            <a:prstGeom prst="rect">
              <a:avLst/>
            </a:prstGeom>
            <a:noFill/>
          </p:spPr>
        </p:pic>
        <p:pic>
          <p:nvPicPr>
            <p:cNvPr id="38" name="Picture 92" descr="u4jx05_2111"/>
            <p:cNvPicPr>
              <a:picLocks noChangeAspect="1" noChangeArrowheads="1"/>
            </p:cNvPicPr>
            <p:nvPr/>
          </p:nvPicPr>
          <p:blipFill>
            <a:blip r:embed="rId13"/>
            <a:stretch>
              <a:fillRect/>
            </a:stretch>
          </p:blipFill>
          <p:spPr bwMode="auto">
            <a:xfrm>
              <a:off x="5005401" y="1382693"/>
              <a:ext cx="992188" cy="1087437"/>
            </a:xfrm>
            <a:prstGeom prst="rect">
              <a:avLst/>
            </a:prstGeom>
            <a:noFill/>
          </p:spPr>
        </p:pic>
      </p:grpSp>
      <p:sp>
        <p:nvSpPr>
          <p:cNvPr id="44" name="矩形 43"/>
          <p:cNvSpPr/>
          <p:nvPr/>
        </p:nvSpPr>
        <p:spPr>
          <a:xfrm>
            <a:off x="1845455" y="3864345"/>
            <a:ext cx="8501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杯子的底面积与水的高度的变化情况如下表</a:t>
            </a:r>
          </a:p>
        </p:txBody>
      </p:sp>
      <p:graphicFrame>
        <p:nvGraphicFramePr>
          <p:cNvPr id="45" name="表格 44"/>
          <p:cNvGraphicFramePr>
            <a:graphicFrameLocks noGrp="1"/>
          </p:cNvGraphicFramePr>
          <p:nvPr/>
        </p:nvGraphicFramePr>
        <p:xfrm>
          <a:off x="2425148" y="4611149"/>
          <a:ext cx="7098295" cy="97421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033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4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7107"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杯子的底面积</a:t>
                      </a: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/cm</a:t>
                      </a:r>
                      <a:r>
                        <a:rPr lang="en-US" sz="2000" kern="100" baseline="300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2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15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20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30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60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…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107"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水的高度</a:t>
                      </a: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/cm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30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20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15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5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…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754304" y="5861484"/>
            <a:ext cx="911542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底面积和高度的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积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（体积）总是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一定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的，都是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422775" y="2242371"/>
            <a:ext cx="334645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10×30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478460" y="2766546"/>
            <a:ext cx="334645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15×20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466641" y="3328342"/>
            <a:ext cx="334645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20×15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</a:t>
            </a:r>
          </a:p>
        </p:txBody>
      </p:sp>
      <p:grpSp>
        <p:nvGrpSpPr>
          <p:cNvPr id="6" name="Group 10"/>
          <p:cNvGrpSpPr/>
          <p:nvPr/>
        </p:nvGrpSpPr>
        <p:grpSpPr>
          <a:xfrm>
            <a:off x="6153824" y="5049894"/>
            <a:ext cx="45719" cy="250525"/>
            <a:chOff x="1609" y="2704"/>
            <a:chExt cx="47" cy="318"/>
          </a:xfrm>
        </p:grpSpPr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1609" y="2704"/>
              <a:ext cx="46" cy="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1610" y="2840"/>
              <a:ext cx="46" cy="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1610" y="2976"/>
              <a:ext cx="46" cy="4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499665" y="3889407"/>
            <a:ext cx="334645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30×10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498211" y="4450472"/>
            <a:ext cx="334645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60× 5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</a:t>
            </a: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H="1">
            <a:off x="4694617" y="2403360"/>
            <a:ext cx="0" cy="2447925"/>
          </a:xfrm>
          <a:prstGeom prst="line">
            <a:avLst/>
          </a:prstGeom>
          <a:noFill/>
          <a:ln w="53975">
            <a:solidFill>
              <a:srgbClr val="0000FF"/>
            </a:solidFill>
            <a:prstDash val="sysDot"/>
            <a:rou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1765530" y="2734518"/>
            <a:ext cx="2657239" cy="1696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从上往下看，</a:t>
            </a:r>
            <a:endParaRPr kumimoji="1" lang="en-US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底面积</a:t>
            </a: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增加</a:t>
            </a: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，</a:t>
            </a:r>
            <a:endParaRPr kumimoji="1" lang="en-US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水的高度反而</a:t>
            </a: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减少</a:t>
            </a: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 flipH="1" flipV="1">
            <a:off x="7610567" y="2403360"/>
            <a:ext cx="0" cy="2447925"/>
          </a:xfrm>
          <a:prstGeom prst="line">
            <a:avLst/>
          </a:prstGeom>
          <a:noFill/>
          <a:ln w="53975">
            <a:solidFill>
              <a:srgbClr val="0000FF"/>
            </a:solidFill>
            <a:prstDash val="sysDot"/>
            <a:rou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8117956" y="2734518"/>
            <a:ext cx="2642647" cy="1696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从下往上看，</a:t>
            </a:r>
            <a:endParaRPr kumimoji="1" lang="en-US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底面积</a:t>
            </a: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减少</a:t>
            </a: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，</a:t>
            </a:r>
            <a:endParaRPr kumimoji="1" lang="en-US" altLang="zh-CN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水的高度反而</a:t>
            </a: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增加。</a:t>
            </a:r>
            <a:endParaRPr kumimoji="1" lang="zh-CN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3186473" y="1323823"/>
            <a:ext cx="5441353" cy="630656"/>
            <a:chOff x="1444281" y="341852"/>
            <a:chExt cx="5441353" cy="630656"/>
          </a:xfrm>
        </p:grpSpPr>
        <p:sp>
          <p:nvSpPr>
            <p:cNvPr id="22" name="圆角矩形标注 21"/>
            <p:cNvSpPr/>
            <p:nvPr/>
          </p:nvSpPr>
          <p:spPr>
            <a:xfrm>
              <a:off x="1518426" y="341852"/>
              <a:ext cx="5293065" cy="630656"/>
            </a:xfrm>
            <a:prstGeom prst="wedgeRoundRectCallout">
              <a:avLst>
                <a:gd name="adj1" fmla="val 63161"/>
                <a:gd name="adj2" fmla="val 40116"/>
                <a:gd name="adj3" fmla="val 16667"/>
              </a:avLst>
            </a:prstGeom>
            <a:ln>
              <a:solidFill>
                <a:srgbClr val="8D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1444281" y="464386"/>
              <a:ext cx="544135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小组讨论：高度和底面积的变化有什么规律？</a:t>
              </a:r>
            </a:p>
          </p:txBody>
        </p:sp>
      </p:grpSp>
      <p:sp>
        <p:nvSpPr>
          <p:cNvPr id="23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0" grpId="0"/>
      <p:bldP spid="11" grpId="0"/>
      <p:bldP spid="12" grpId="0" animBg="1"/>
      <p:bldP spid="13" grpId="0"/>
      <p:bldP spid="14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48335" y="1204551"/>
          <a:ext cx="6025277" cy="133913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377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4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31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68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377"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杯子的底面积</a:t>
                      </a: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/cm</a:t>
                      </a:r>
                      <a:r>
                        <a:rPr lang="en-US" sz="2000" kern="100" baseline="300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2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15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20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30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60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…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377"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水的高度</a:t>
                      </a: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/cm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30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20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15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5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kern="100"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…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377"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altLang="en-US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水的体积</a:t>
                      </a:r>
                      <a:r>
                        <a:rPr lang="en-US" altLang="zh-CN" sz="2000" kern="100"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/cm³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3647117" y="2122237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293733" y="2122237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940349" y="2122237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586965" y="2122237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33580" y="2122237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12" name="Group 10"/>
          <p:cNvGrpSpPr/>
          <p:nvPr/>
        </p:nvGrpSpPr>
        <p:grpSpPr>
          <a:xfrm>
            <a:off x="1135041" y="2939902"/>
            <a:ext cx="8943237" cy="1580029"/>
            <a:chOff x="827584" y="3265684"/>
            <a:chExt cx="7200800" cy="2871411"/>
          </a:xfrm>
        </p:grpSpPr>
        <p:sp>
          <p:nvSpPr>
            <p:cNvPr id="13" name="矩形 12"/>
            <p:cNvSpPr/>
            <p:nvPr/>
          </p:nvSpPr>
          <p:spPr>
            <a:xfrm>
              <a:off x="980920" y="3265684"/>
              <a:ext cx="6912768" cy="28714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    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像这样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,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两种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相关联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的量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,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一种量变化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,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另一种量也随着变化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,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如果这两种量中相对应的两个数的</a:t>
              </a: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乘积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一定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,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这两种量就叫做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成</a:t>
              </a: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反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比例的量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,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它们的关系叫</a:t>
              </a: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反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比例关系</a:t>
              </a:r>
              <a:r>
                <a:rPr kumimoji="0" lang="zh-CN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。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4" name="Rounded Rectangle 6"/>
            <p:cNvSpPr/>
            <p:nvPr/>
          </p:nvSpPr>
          <p:spPr>
            <a:xfrm>
              <a:off x="827584" y="3284984"/>
              <a:ext cx="7200800" cy="2749664"/>
            </a:xfrm>
            <a:prstGeom prst="roundRect">
              <a:avLst/>
            </a:prstGeom>
            <a:noFill/>
            <a:ln w="107950" cmpd="dbl">
              <a:solidFill>
                <a:srgbClr val="8D00F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+mn-ea"/>
                <a:cs typeface="+mn-cs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745586" y="1424394"/>
            <a:ext cx="2987823" cy="1013879"/>
            <a:chOff x="5988655" y="2321484"/>
            <a:chExt cx="2987823" cy="1013879"/>
          </a:xfrm>
        </p:grpSpPr>
        <p:sp>
          <p:nvSpPr>
            <p:cNvPr id="25" name="圆角矩形 195"/>
            <p:cNvSpPr/>
            <p:nvPr>
              <p:custDataLst>
                <p:tags r:id="rId2"/>
              </p:custDataLst>
            </p:nvPr>
          </p:nvSpPr>
          <p:spPr>
            <a:xfrm flipH="1">
              <a:off x="6052424" y="2321484"/>
              <a:ext cx="2552024" cy="1013879"/>
            </a:xfrm>
            <a:custGeom>
              <a:avLst/>
              <a:gdLst>
                <a:gd name="connsiteX0" fmla="*/ 0 w 1782331"/>
                <a:gd name="connsiteY0" fmla="*/ 76468 h 343228"/>
                <a:gd name="connsiteX1" fmla="*/ 76468 w 1782331"/>
                <a:gd name="connsiteY1" fmla="*/ 0 h 343228"/>
                <a:gd name="connsiteX2" fmla="*/ 1705863 w 1782331"/>
                <a:gd name="connsiteY2" fmla="*/ 0 h 343228"/>
                <a:gd name="connsiteX3" fmla="*/ 1782331 w 1782331"/>
                <a:gd name="connsiteY3" fmla="*/ 76468 h 343228"/>
                <a:gd name="connsiteX4" fmla="*/ 1782331 w 1782331"/>
                <a:gd name="connsiteY4" fmla="*/ 266760 h 343228"/>
                <a:gd name="connsiteX5" fmla="*/ 1705863 w 1782331"/>
                <a:gd name="connsiteY5" fmla="*/ 343228 h 343228"/>
                <a:gd name="connsiteX6" fmla="*/ 76468 w 1782331"/>
                <a:gd name="connsiteY6" fmla="*/ 343228 h 343228"/>
                <a:gd name="connsiteX7" fmla="*/ 0 w 1782331"/>
                <a:gd name="connsiteY7" fmla="*/ 266760 h 343228"/>
                <a:gd name="connsiteX8" fmla="*/ 0 w 1782331"/>
                <a:gd name="connsiteY8" fmla="*/ 76468 h 343228"/>
                <a:gd name="connsiteX0-1" fmla="*/ 0 w 1782331"/>
                <a:gd name="connsiteY0-2" fmla="*/ 76481 h 343241"/>
                <a:gd name="connsiteX1-3" fmla="*/ 76468 w 1782331"/>
                <a:gd name="connsiteY1-4" fmla="*/ 13 h 343241"/>
                <a:gd name="connsiteX2-5" fmla="*/ 892773 w 1782331"/>
                <a:gd name="connsiteY2-6" fmla="*/ 64307 h 343241"/>
                <a:gd name="connsiteX3-7" fmla="*/ 1705863 w 1782331"/>
                <a:gd name="connsiteY3-8" fmla="*/ 13 h 343241"/>
                <a:gd name="connsiteX4-9" fmla="*/ 1782331 w 1782331"/>
                <a:gd name="connsiteY4-10" fmla="*/ 76481 h 343241"/>
                <a:gd name="connsiteX5-11" fmla="*/ 1782331 w 1782331"/>
                <a:gd name="connsiteY5-12" fmla="*/ 266773 h 343241"/>
                <a:gd name="connsiteX6-13" fmla="*/ 1705863 w 1782331"/>
                <a:gd name="connsiteY6-14" fmla="*/ 343241 h 343241"/>
                <a:gd name="connsiteX7-15" fmla="*/ 76468 w 1782331"/>
                <a:gd name="connsiteY7-16" fmla="*/ 343241 h 343241"/>
                <a:gd name="connsiteX8-17" fmla="*/ 0 w 1782331"/>
                <a:gd name="connsiteY8-18" fmla="*/ 266773 h 343241"/>
                <a:gd name="connsiteX9" fmla="*/ 0 w 1782331"/>
                <a:gd name="connsiteY9" fmla="*/ 76481 h 343241"/>
                <a:gd name="connsiteX0-19" fmla="*/ 0 w 1782331"/>
                <a:gd name="connsiteY0-20" fmla="*/ 76481 h 343241"/>
                <a:gd name="connsiteX1-21" fmla="*/ 76468 w 1782331"/>
                <a:gd name="connsiteY1-22" fmla="*/ 13 h 343241"/>
                <a:gd name="connsiteX2-23" fmla="*/ 892773 w 1782331"/>
                <a:gd name="connsiteY2-24" fmla="*/ 64307 h 343241"/>
                <a:gd name="connsiteX3-25" fmla="*/ 1705863 w 1782331"/>
                <a:gd name="connsiteY3-26" fmla="*/ 13 h 343241"/>
                <a:gd name="connsiteX4-27" fmla="*/ 1782331 w 1782331"/>
                <a:gd name="connsiteY4-28" fmla="*/ 76481 h 343241"/>
                <a:gd name="connsiteX5-29" fmla="*/ 1782331 w 1782331"/>
                <a:gd name="connsiteY5-30" fmla="*/ 266773 h 343241"/>
                <a:gd name="connsiteX6-31" fmla="*/ 1705863 w 1782331"/>
                <a:gd name="connsiteY6-32" fmla="*/ 343241 h 343241"/>
                <a:gd name="connsiteX7-33" fmla="*/ 847677 w 1782331"/>
                <a:gd name="connsiteY7-34" fmla="*/ 308828 h 343241"/>
                <a:gd name="connsiteX8-35" fmla="*/ 76468 w 1782331"/>
                <a:gd name="connsiteY8-36" fmla="*/ 343241 h 343241"/>
                <a:gd name="connsiteX9-37" fmla="*/ 0 w 1782331"/>
                <a:gd name="connsiteY9-38" fmla="*/ 266773 h 343241"/>
                <a:gd name="connsiteX10" fmla="*/ 0 w 1782331"/>
                <a:gd name="connsiteY10" fmla="*/ 76481 h 34324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  <a:cxn ang="0">
                  <a:pos x="connsiteX10" y="connsiteY10"/>
                </a:cxn>
              </a:cxnLst>
              <a:rect l="l" t="t" r="r" b="b"/>
              <a:pathLst>
                <a:path w="1782330" h="343241">
                  <a:moveTo>
                    <a:pt x="0" y="76481"/>
                  </a:moveTo>
                  <a:cubicBezTo>
                    <a:pt x="0" y="34249"/>
                    <a:pt x="34236" y="13"/>
                    <a:pt x="76468" y="13"/>
                  </a:cubicBezTo>
                  <a:cubicBezTo>
                    <a:pt x="346416" y="-1078"/>
                    <a:pt x="622825" y="65398"/>
                    <a:pt x="892773" y="64307"/>
                  </a:cubicBezTo>
                  <a:cubicBezTo>
                    <a:pt x="1165957" y="65398"/>
                    <a:pt x="1432679" y="-1078"/>
                    <a:pt x="1705863" y="13"/>
                  </a:cubicBezTo>
                  <a:cubicBezTo>
                    <a:pt x="1748095" y="13"/>
                    <a:pt x="1782331" y="34249"/>
                    <a:pt x="1782331" y="76481"/>
                  </a:cubicBezTo>
                  <a:lnTo>
                    <a:pt x="1782331" y="266773"/>
                  </a:lnTo>
                  <a:cubicBezTo>
                    <a:pt x="1782331" y="309005"/>
                    <a:pt x="1748095" y="343241"/>
                    <a:pt x="1705863" y="343241"/>
                  </a:cubicBezTo>
                  <a:cubicBezTo>
                    <a:pt x="1420927" y="342504"/>
                    <a:pt x="1132613" y="309565"/>
                    <a:pt x="847677" y="308828"/>
                  </a:cubicBezTo>
                  <a:lnTo>
                    <a:pt x="76468" y="343241"/>
                  </a:lnTo>
                  <a:cubicBezTo>
                    <a:pt x="34236" y="343241"/>
                    <a:pt x="0" y="309005"/>
                    <a:pt x="0" y="266773"/>
                  </a:cubicBezTo>
                  <a:lnTo>
                    <a:pt x="0" y="76481"/>
                  </a:lnTo>
                  <a:close/>
                </a:path>
              </a:pathLst>
            </a:custGeom>
            <a:noFill/>
            <a:ln w="19050">
              <a:solidFill>
                <a:srgbClr val="8D00FF"/>
              </a:solidFill>
            </a:ln>
            <a:effectLst>
              <a:outerShdw blurRad="76200" dist="50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0" b="1" i="0" u="none" strike="noStrike" kern="1200" cap="none" spc="0" normalizeH="0" baseline="0" noProof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文本框 23"/>
                <p:cNvSpPr txBox="1"/>
                <p:nvPr/>
              </p:nvSpPr>
              <p:spPr>
                <a:xfrm>
                  <a:off x="5988655" y="2643757"/>
                  <a:ext cx="298782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底面积</a:t>
                  </a:r>
                  <a14:m>
                    <m:oMath xmlns:m="http://schemas.openxmlformats.org/officeDocument/2006/math">
                      <m:r>
                        <a:rPr kumimoji="0" lang="en-US" altLang="zh-CN" sz="18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</m:oMath>
                  </a14:m>
                  <a:r>
                    <a:rPr kumimoji="0" lang="zh-CN" alt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高</a:t>
                  </a:r>
                  <a:r>
                    <a:rPr kumimoji="0" lang="en-US" altLang="zh-CN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=</a:t>
                  </a:r>
                  <a:r>
                    <a:rPr kumimoji="0" lang="zh-CN" altLang="en-US" sz="18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cs typeface="+mn-cs"/>
                    </a:rPr>
                    <a:t>体积（一定）</a:t>
                  </a:r>
                </a:p>
              </p:txBody>
            </p:sp>
          </mc:Choice>
          <mc:Fallback xmlns="">
            <p:sp>
              <p:nvSpPr>
                <p:cNvPr id="26" name="文本框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8655" y="2643757"/>
                  <a:ext cx="2987823" cy="369332"/>
                </a:xfrm>
                <a:prstGeom prst="rect">
                  <a:avLst/>
                </a:prstGeom>
                <a:blipFill rotWithShape="1">
                  <a:blip r:embed="rId5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  <p:grpSp>
        <p:nvGrpSpPr>
          <p:cNvPr id="17" name="Group 4"/>
          <p:cNvGrpSpPr/>
          <p:nvPr/>
        </p:nvGrpSpPr>
        <p:grpSpPr>
          <a:xfrm>
            <a:off x="3955291" y="5568004"/>
            <a:ext cx="2575005" cy="727471"/>
            <a:chOff x="387" y="185"/>
            <a:chExt cx="2367" cy="611"/>
          </a:xfrm>
        </p:grpSpPr>
        <p:sp>
          <p:nvSpPr>
            <p:cNvPr id="18" name="AutoShape 5"/>
            <p:cNvSpPr>
              <a:spLocks noChangeArrowheads="1"/>
            </p:cNvSpPr>
            <p:nvPr/>
          </p:nvSpPr>
          <p:spPr bwMode="auto">
            <a:xfrm>
              <a:off x="387" y="185"/>
              <a:ext cx="2254" cy="61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8D00FF"/>
              </a:solidFill>
              <a:round/>
            </a:ln>
          </p:spPr>
          <p:txBody>
            <a:bodyPr wrap="none" lIns="67500" tIns="35100" rIns="67500" bIns="351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9" name="Text Box 9"/>
            <p:cNvSpPr txBox="1">
              <a:spLocks noChangeArrowheads="1"/>
            </p:cNvSpPr>
            <p:nvPr/>
          </p:nvSpPr>
          <p:spPr bwMode="auto">
            <a:xfrm>
              <a:off x="892" y="285"/>
              <a:ext cx="657" cy="4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7500" tIns="35100" rIns="67500" bIns="351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＝</a:t>
              </a:r>
              <a:r>
                <a:rPr kumimoji="0" lang="en-US" altLang="zh-CN" sz="28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charset="0"/>
                </a:rPr>
                <a:t>k</a:t>
              </a:r>
            </a:p>
          </p:txBody>
        </p:sp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738" y="250"/>
              <a:ext cx="315" cy="4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7500" tIns="35100" rIns="67500" bIns="351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charset="0"/>
                </a:rPr>
                <a:t>y</a:t>
              </a:r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543" y="254"/>
              <a:ext cx="311" cy="4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7500" tIns="35100" rIns="67500" bIns="351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charset="0"/>
                </a:rPr>
                <a:t>x</a:t>
              </a:r>
            </a:p>
          </p:txBody>
        </p:sp>
        <p:sp>
          <p:nvSpPr>
            <p:cNvPr id="22" name="Text Box 10"/>
            <p:cNvSpPr txBox="1">
              <a:spLocks noChangeArrowheads="1"/>
            </p:cNvSpPr>
            <p:nvPr/>
          </p:nvSpPr>
          <p:spPr bwMode="auto">
            <a:xfrm>
              <a:off x="1303" y="271"/>
              <a:ext cx="1451" cy="4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67500" tIns="35100" rIns="67500" bIns="3510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（一定）</a:t>
              </a:r>
            </a:p>
          </p:txBody>
        </p:sp>
      </p:grpSp>
      <p:sp>
        <p:nvSpPr>
          <p:cNvPr id="23" name="矩形 22"/>
          <p:cNvSpPr/>
          <p:nvPr/>
        </p:nvSpPr>
        <p:spPr>
          <a:xfrm>
            <a:off x="1135041" y="4708666"/>
            <a:ext cx="10155811" cy="859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如果用字母</a:t>
            </a:r>
            <a:r>
              <a:rPr kumimoji="0" lang="en-US" altLang="zh-CN" sz="20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charset="0"/>
              </a:rPr>
              <a:t>x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和</a:t>
            </a:r>
            <a:r>
              <a:rPr kumimoji="0" lang="en-US" altLang="zh-CN" sz="20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charset="0"/>
              </a:rPr>
              <a:t>y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表示两种相关联的量，用</a:t>
            </a:r>
            <a:r>
              <a:rPr kumimoji="0" lang="en-US" altLang="zh-CN" sz="20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charset="0"/>
              </a:rPr>
              <a:t>k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表示它们的积（一定），你会用它们表示反比例关系吗？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1"/>
          <p:cNvSpPr txBox="1">
            <a:spLocks noChangeArrowheads="1"/>
          </p:cNvSpPr>
          <p:nvPr/>
        </p:nvSpPr>
        <p:spPr bwMode="auto">
          <a:xfrm>
            <a:off x="1131099" y="1106545"/>
            <a:ext cx="6062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两种量成反比例关系要满足以下三个条件：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华文行楷" panose="02010800040101010101" pitchFamily="2" charset="-122"/>
            </a:endParaRPr>
          </a:p>
        </p:txBody>
      </p: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950843" y="1411083"/>
            <a:ext cx="590899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华文行楷" panose="0201080004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（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1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）必须是两种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相关联的量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。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华文行楷" panose="0201080004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华文行楷" panose="0201080004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（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2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）一种量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变化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，另一种量也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随着变化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。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华文行楷" panose="0201080004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华文行楷" panose="0201080004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（</a:t>
            </a: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3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）两种量中相对应的两个数的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积一定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华文行楷" panose="02010800040101010101" pitchFamily="2" charset="-122"/>
              </a:rPr>
              <a:t>。</a:t>
            </a:r>
          </a:p>
        </p:txBody>
      </p:sp>
      <p:sp>
        <p:nvSpPr>
          <p:cNvPr id="6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  <p:sp>
        <p:nvSpPr>
          <p:cNvPr id="7" name="Rectangle 54"/>
          <p:cNvSpPr>
            <a:spLocks noChangeArrowheads="1"/>
          </p:cNvSpPr>
          <p:nvPr/>
        </p:nvSpPr>
        <p:spPr bwMode="auto">
          <a:xfrm>
            <a:off x="1131099" y="4023945"/>
            <a:ext cx="90664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面包店有以下单价的面包，小明有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元，可以买同种面包多少个。</a:t>
            </a:r>
          </a:p>
        </p:txBody>
      </p:sp>
      <p:graphicFrame>
        <p:nvGraphicFramePr>
          <p:cNvPr id="8" name="Group 100"/>
          <p:cNvGraphicFramePr>
            <a:graphicFrameLocks noGrp="1"/>
          </p:cNvGraphicFramePr>
          <p:nvPr/>
        </p:nvGraphicFramePr>
        <p:xfrm>
          <a:off x="1279066" y="5128387"/>
          <a:ext cx="5343525" cy="129540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18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1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5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65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单价</a:t>
                      </a:r>
                      <a:r>
                        <a:rPr kumimoji="0" lang="en-US" altLang="zh-CN" sz="20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</a:t>
                      </a:r>
                      <a:r>
                        <a:rPr kumimoji="0" lang="zh-CN" altLang="en-US" sz="2000" u="none" strike="noStrike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元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数量</a:t>
                      </a:r>
                      <a:r>
                        <a:rPr kumimoji="0" lang="en-US" altLang="zh-CN" sz="20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/</a:t>
                      </a:r>
                      <a:r>
                        <a:rPr kumimoji="0" lang="zh-CN" altLang="en-US" sz="2000" u="none" strike="noStrike" kern="1200" cap="none" normalizeH="0" baseline="0">
                          <a:ln>
                            <a:noFill/>
                          </a:ln>
                          <a:effectLst/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个</a:t>
                      </a:r>
                      <a:endParaRPr kumimoji="0" lang="zh-CN" altLang="en-US" sz="2000" b="1" u="none" strike="noStrike" kern="1200" cap="none" normalizeH="0" baseline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Box 80"/>
          <p:cNvSpPr txBox="1">
            <a:spLocks noChangeArrowheads="1"/>
          </p:cNvSpPr>
          <p:nvPr/>
        </p:nvSpPr>
        <p:spPr bwMode="auto">
          <a:xfrm>
            <a:off x="2542169" y="5245771"/>
            <a:ext cx="43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</a:p>
        </p:txBody>
      </p:sp>
      <p:sp>
        <p:nvSpPr>
          <p:cNvPr id="10" name="Text Box 81"/>
          <p:cNvSpPr txBox="1">
            <a:spLocks noChangeArrowheads="1"/>
          </p:cNvSpPr>
          <p:nvPr/>
        </p:nvSpPr>
        <p:spPr bwMode="auto">
          <a:xfrm>
            <a:off x="2527780" y="5911701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</a:t>
            </a:r>
          </a:p>
        </p:txBody>
      </p:sp>
      <p:sp>
        <p:nvSpPr>
          <p:cNvPr id="11" name="Text Box 82"/>
          <p:cNvSpPr txBox="1">
            <a:spLocks noChangeArrowheads="1"/>
          </p:cNvSpPr>
          <p:nvPr/>
        </p:nvSpPr>
        <p:spPr bwMode="auto">
          <a:xfrm>
            <a:off x="3261235" y="5245771"/>
            <a:ext cx="433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</a:p>
        </p:txBody>
      </p:sp>
      <p:sp>
        <p:nvSpPr>
          <p:cNvPr id="12" name="Text Box 83"/>
          <p:cNvSpPr txBox="1">
            <a:spLocks noChangeArrowheads="1"/>
          </p:cNvSpPr>
          <p:nvPr/>
        </p:nvSpPr>
        <p:spPr bwMode="auto">
          <a:xfrm>
            <a:off x="3151099" y="5911701"/>
            <a:ext cx="6492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15</a:t>
            </a:r>
          </a:p>
        </p:txBody>
      </p:sp>
      <p:sp>
        <p:nvSpPr>
          <p:cNvPr id="13" name="Text Box 84"/>
          <p:cNvSpPr txBox="1">
            <a:spLocks noChangeArrowheads="1"/>
          </p:cNvSpPr>
          <p:nvPr/>
        </p:nvSpPr>
        <p:spPr bwMode="auto">
          <a:xfrm>
            <a:off x="3935275" y="5255296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</a:t>
            </a:r>
          </a:p>
        </p:txBody>
      </p:sp>
      <p:sp>
        <p:nvSpPr>
          <p:cNvPr id="14" name="Text Box 85"/>
          <p:cNvSpPr txBox="1">
            <a:spLocks noChangeArrowheads="1"/>
          </p:cNvSpPr>
          <p:nvPr/>
        </p:nvSpPr>
        <p:spPr bwMode="auto">
          <a:xfrm>
            <a:off x="3894763" y="5898971"/>
            <a:ext cx="819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10</a:t>
            </a:r>
          </a:p>
        </p:txBody>
      </p:sp>
      <p:sp>
        <p:nvSpPr>
          <p:cNvPr id="15" name="Text Box 86"/>
          <p:cNvSpPr txBox="1">
            <a:spLocks noChangeArrowheads="1"/>
          </p:cNvSpPr>
          <p:nvPr/>
        </p:nvSpPr>
        <p:spPr bwMode="auto">
          <a:xfrm>
            <a:off x="4595476" y="5245771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6" name="Text Box 87"/>
          <p:cNvSpPr txBox="1">
            <a:spLocks noChangeArrowheads="1"/>
          </p:cNvSpPr>
          <p:nvPr/>
        </p:nvSpPr>
        <p:spPr bwMode="auto">
          <a:xfrm>
            <a:off x="4570768" y="5911701"/>
            <a:ext cx="6492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6</a:t>
            </a:r>
          </a:p>
        </p:txBody>
      </p:sp>
      <p:sp>
        <p:nvSpPr>
          <p:cNvPr id="17" name="Text Box 88"/>
          <p:cNvSpPr txBox="1">
            <a:spLocks noChangeArrowheads="1"/>
          </p:cNvSpPr>
          <p:nvPr/>
        </p:nvSpPr>
        <p:spPr bwMode="auto">
          <a:xfrm>
            <a:off x="5205721" y="5221405"/>
            <a:ext cx="6492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10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8" name="Text Box 89"/>
          <p:cNvSpPr txBox="1">
            <a:spLocks noChangeArrowheads="1"/>
          </p:cNvSpPr>
          <p:nvPr/>
        </p:nvSpPr>
        <p:spPr bwMode="auto">
          <a:xfrm>
            <a:off x="5311514" y="5911701"/>
            <a:ext cx="8207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</a:t>
            </a:r>
          </a:p>
        </p:txBody>
      </p:sp>
      <p:sp>
        <p:nvSpPr>
          <p:cNvPr id="19" name="Text Box 96"/>
          <p:cNvSpPr txBox="1">
            <a:spLocks noChangeArrowheads="1"/>
          </p:cNvSpPr>
          <p:nvPr/>
        </p:nvSpPr>
        <p:spPr bwMode="auto">
          <a:xfrm>
            <a:off x="6016410" y="5221405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…</a:t>
            </a:r>
          </a:p>
        </p:txBody>
      </p:sp>
      <p:sp>
        <p:nvSpPr>
          <p:cNvPr id="20" name="Text Box 97"/>
          <p:cNvSpPr txBox="1">
            <a:spLocks noChangeArrowheads="1"/>
          </p:cNvSpPr>
          <p:nvPr/>
        </p:nvSpPr>
        <p:spPr bwMode="auto">
          <a:xfrm>
            <a:off x="6016410" y="5869105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…</a:t>
            </a:r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 rot="16200000" flipH="1">
            <a:off x="4492863" y="3033970"/>
            <a:ext cx="0" cy="426735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2589529" y="4683171"/>
            <a:ext cx="3971994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单价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增加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，购买的数量随着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减少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6866035" y="5417872"/>
            <a:ext cx="4436476" cy="902465"/>
            <a:chOff x="2711775" y="6655474"/>
            <a:chExt cx="5905096" cy="1201210"/>
          </a:xfrm>
        </p:grpSpPr>
        <p:sp>
          <p:nvSpPr>
            <p:cNvPr id="23" name="文本框 22"/>
            <p:cNvSpPr txBox="1"/>
            <p:nvPr/>
          </p:nvSpPr>
          <p:spPr>
            <a:xfrm>
              <a:off x="2711775" y="6655474"/>
              <a:ext cx="5905096" cy="532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单价和数量是什么关系呢？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2750304" y="7324125"/>
              <a:ext cx="3354569" cy="53255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单价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×</a:t>
              </a: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数量</a:t>
              </a: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=</a:t>
              </a: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总价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6278697" y="7324125"/>
              <a:ext cx="2036635" cy="53255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反比例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155705" y="3041162"/>
            <a:ext cx="10976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因为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155705" y="3447507"/>
            <a:ext cx="11506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所以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144960" y="1113311"/>
            <a:ext cx="897059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判断下面每题中的两种量是不是成反比例，并说明理由。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918078" y="3447507"/>
            <a:ext cx="58853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每袋大米的质量和装的袋数成反比例。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918078" y="3041162"/>
            <a:ext cx="77768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每袋大米的质量</a:t>
            </a:r>
            <a:r>
              <a:rPr kumimoji="0" lang="en-US" altLang="zh-CN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×</a:t>
            </a:r>
            <a:r>
              <a:rPr kumimoji="0" lang="zh-CN" altLang="en-US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装的袋数</a:t>
            </a:r>
            <a:r>
              <a:rPr kumimoji="0" lang="en-US" altLang="zh-CN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=</a:t>
            </a:r>
            <a:r>
              <a:rPr kumimoji="0" lang="zh-CN" altLang="en-US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大米的总质量（一定）。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288976" y="1152127"/>
            <a:ext cx="9432392" cy="1716132"/>
            <a:chOff x="755576" y="1173456"/>
            <a:chExt cx="9432392" cy="1716132"/>
          </a:xfrm>
        </p:grpSpPr>
        <p:grpSp>
          <p:nvGrpSpPr>
            <p:cNvPr id="3" name="组合 2"/>
            <p:cNvGrpSpPr/>
            <p:nvPr/>
          </p:nvGrpSpPr>
          <p:grpSpPr>
            <a:xfrm>
              <a:off x="755576" y="1173456"/>
              <a:ext cx="9432392" cy="1716132"/>
              <a:chOff x="-6219802" y="1833042"/>
              <a:chExt cx="16827333" cy="3610922"/>
            </a:xfrm>
          </p:grpSpPr>
          <p:pic>
            <p:nvPicPr>
              <p:cNvPr id="4" name="Picture 143" descr="http://imgsrc.baidu.com/forum/w%3D580/sign=15fa63fb3812b31bc76ccd21b6193674/9d9f7e0e0cf3d7ca1dbcc0caf31fbe096a63a905.jp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6074540" y="1833042"/>
                <a:ext cx="4532990" cy="2852659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sp>
            <p:nvSpPr>
              <p:cNvPr id="5" name="Rectangle 6"/>
              <p:cNvSpPr>
                <a:spLocks noChangeArrowheads="1"/>
              </p:cNvSpPr>
              <p:nvPr/>
            </p:nvSpPr>
            <p:spPr bwMode="auto">
              <a:xfrm>
                <a:off x="-6219802" y="2957049"/>
                <a:ext cx="9373175" cy="2486915"/>
              </a:xfrm>
              <a:prstGeom prst="rect">
                <a:avLst/>
              </a:prstGeom>
              <a:solidFill>
                <a:schemeClr val="bg1">
                  <a:alpha val="78038"/>
                </a:schemeClr>
              </a:solidFill>
              <a:ln w="38100" algn="ctr">
                <a:solidFill>
                  <a:srgbClr val="8D00FF"/>
                </a:solidFill>
                <a:miter lim="800000"/>
              </a:ln>
            </p:spPr>
            <p:txBody>
              <a:bodyPr wrap="none" lIns="90000" tIns="46800" rIns="90000" bIns="46800" anchor="ctr"/>
              <a:lstStyle>
                <a:lvl1pPr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大米的总质量一定，</a:t>
                </a:r>
                <a:endPara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每袋大米的质量和装的袋数。</a:t>
                </a:r>
              </a:p>
            </p:txBody>
          </p:sp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60232" y="2571750"/>
              <a:ext cx="314286" cy="209524"/>
            </a:xfrm>
            <a:prstGeom prst="rect">
              <a:avLst/>
            </a:prstGeom>
          </p:spPr>
        </p:pic>
      </p:grpSp>
      <p:sp>
        <p:nvSpPr>
          <p:cNvPr id="16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02  </a:t>
            </a:r>
            <a:r>
              <a:rPr lang="zh-CN" altLang="en-US"/>
              <a:t>新知探究</a:t>
            </a:r>
          </a:p>
        </p:txBody>
      </p:sp>
      <p:pic>
        <p:nvPicPr>
          <p:cNvPr id="17" name="Picture 4" descr="http://img.mp.itc.cn/upload/20160610/f68034de6a274881829ddc3f17428426_th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9961" y="3847469"/>
            <a:ext cx="3124419" cy="176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288975" y="4496038"/>
            <a:ext cx="5254039" cy="1155179"/>
          </a:xfrm>
          <a:prstGeom prst="rect">
            <a:avLst/>
          </a:prstGeom>
          <a:solidFill>
            <a:schemeClr val="bg1">
              <a:alpha val="78038"/>
            </a:schemeClr>
          </a:solidFill>
          <a:ln w="38100" algn="ctr">
            <a:solidFill>
              <a:srgbClr val="8D00FF"/>
            </a:solidFill>
            <a:miter lim="800000"/>
          </a:ln>
        </p:spPr>
        <p:txBody>
          <a:bodyPr wrap="none"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修路的总米数一定，</a:t>
            </a:r>
            <a:endParaRPr kumimoji="0" lang="en-US" altLang="zh-CN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已修的米数和未修的米数。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155705" y="3969490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判断下面每题中的两种量是不是成反比例，并说明理由。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144960" y="5777655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因为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144960" y="6242638"/>
            <a:ext cx="1584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所以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1918078" y="6242638"/>
            <a:ext cx="58853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已修的米数和未修的米数不成比例。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918078" y="5777655"/>
            <a:ext cx="55354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已修的米数</a:t>
            </a:r>
            <a:r>
              <a:rPr kumimoji="0" lang="en-US" altLang="zh-CN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+</a:t>
            </a:r>
            <a:r>
              <a:rPr kumimoji="0" lang="zh-CN" altLang="en-US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未修的米数</a:t>
            </a:r>
            <a:r>
              <a:rPr kumimoji="0" lang="en-US" altLang="zh-CN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=</a:t>
            </a:r>
            <a:r>
              <a:rPr kumimoji="0" lang="zh-CN" altLang="en-US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修路的总米数（和一定）。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" grpId="0"/>
      <p:bldP spid="13" grpId="0"/>
      <p:bldP spid="14" grpId="0"/>
      <p:bldP spid="18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74" descr="103副本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380994" y="1641776"/>
            <a:ext cx="3304828" cy="1124333"/>
          </a:xfrm>
          <a:prstGeom prst="rect">
            <a:avLst/>
          </a:prstGeom>
          <a:noFill/>
        </p:spPr>
      </p:pic>
      <p:sp>
        <p:nvSpPr>
          <p:cNvPr id="32" name="Rectangle 54"/>
          <p:cNvSpPr>
            <a:spLocks noChangeArrowheads="1"/>
          </p:cNvSpPr>
          <p:nvPr/>
        </p:nvSpPr>
        <p:spPr bwMode="auto">
          <a:xfrm>
            <a:off x="1114062" y="1169686"/>
            <a:ext cx="6643709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（1）表中有哪两种量？它们是不是相关联的量？                </a:t>
            </a:r>
          </a:p>
        </p:txBody>
      </p:sp>
      <p:sp>
        <p:nvSpPr>
          <p:cNvPr id="33" name="矩形 32"/>
          <p:cNvSpPr/>
          <p:nvPr/>
        </p:nvSpPr>
        <p:spPr>
          <a:xfrm>
            <a:off x="1747630" y="3981861"/>
            <a:ext cx="8144339" cy="505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答：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表中有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每天运的吨数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和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运货的天数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两种量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,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它们是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相关联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的量。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436777" y="2899526"/>
          <a:ext cx="6919677" cy="999932"/>
        </p:xfrm>
        <a:graphic>
          <a:graphicData uri="http://schemas.openxmlformats.org/drawingml/2006/table">
            <a:tbl>
              <a:tblPr/>
              <a:tblGrid>
                <a:gridCol w="2965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9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90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90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90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90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90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9966"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altLang="en-US" sz="2000" b="1" i="0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每天运的吨数</a:t>
                      </a:r>
                      <a:r>
                        <a:rPr lang="en-US" sz="2000" b="1" i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/</a:t>
                      </a:r>
                      <a:r>
                        <a:rPr lang="en-US" altLang="zh-CN" sz="2000" b="1" i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t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300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150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100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75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60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altLang="zh-CN" sz="2000" b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50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966"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zh-CN" altLang="en-US" sz="2000" b="1" i="0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运货的天数</a:t>
                      </a:r>
                      <a:r>
                        <a:rPr lang="en-US" sz="2000" b="1" i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/</a:t>
                      </a:r>
                      <a:r>
                        <a:rPr lang="zh-CN" altLang="en-US" sz="2000" b="1" i="0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天</a:t>
                      </a:r>
                      <a:endParaRPr lang="zh-CN" sz="2000" b="1" i="0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1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2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3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4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charset="0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5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endParaRPr lang="en-US" alt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 charset="0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ct val="0"/>
                        </a:spcAft>
                      </a:pPr>
                      <a:r>
                        <a:rPr lang="en-US" altLang="zh-CN" sz="2000" b="1" kern="100">
                          <a:solidFill>
                            <a:srgbClr val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/>
                        </a:rPr>
                        <a:t>6</a:t>
                      </a:r>
                      <a:endParaRPr lang="zh-CN" sz="2000" b="1" kern="100">
                        <a:solidFill>
                          <a:srgbClr val="00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88950" y="254000"/>
            <a:ext cx="2330450" cy="479425"/>
          </a:xfrm>
        </p:spPr>
        <p:txBody>
          <a:bodyPr/>
          <a:lstStyle/>
          <a:p>
            <a:r>
              <a:rPr lang="en-US" altLang="zh-CN"/>
              <a:t>03  </a:t>
            </a:r>
            <a:r>
              <a:rPr lang="zh-CN" altLang="en-US"/>
              <a:t>课堂练习</a:t>
            </a:r>
          </a:p>
        </p:txBody>
      </p:sp>
      <p:sp>
        <p:nvSpPr>
          <p:cNvPr id="9" name="Rectangle 54"/>
          <p:cNvSpPr>
            <a:spLocks noChangeArrowheads="1"/>
          </p:cNvSpPr>
          <p:nvPr/>
        </p:nvSpPr>
        <p:spPr bwMode="auto">
          <a:xfrm>
            <a:off x="1114062" y="4710829"/>
            <a:ext cx="10308434" cy="5053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（2）写出几组这两种量中相对应的两个数的积，并比较积的大小，说一说这个积表示什么。                </a:t>
            </a:r>
          </a:p>
        </p:txBody>
      </p:sp>
      <p:sp>
        <p:nvSpPr>
          <p:cNvPr id="11" name="矩形 10"/>
          <p:cNvSpPr/>
          <p:nvPr/>
        </p:nvSpPr>
        <p:spPr>
          <a:xfrm>
            <a:off x="1747630" y="5298627"/>
            <a:ext cx="7942852" cy="967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300×1=150×2=100×3=300,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积都等于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300</a:t>
            </a: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  <a:endParaRPr kumimoji="0" lang="en-US" altLang="zh-CN" sz="2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这个积表示这批货物的总吨数。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{51a05bdc-2dd8-4dc1-876a-d01add6e00c4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447"/>
  <p:tag name="MH_LIBRARY" val="GRAPHIC"/>
  <p:tag name="MH_ORDER" val="圆角矩形 19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{ce650b16-bdbb-4e3f-8c16-4d1d591bd828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980</Words>
  <Application>Microsoft Office PowerPoint</Application>
  <PresentationFormat>宽屏</PresentationFormat>
  <Paragraphs>262</Paragraphs>
  <Slides>12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5" baseType="lpstr">
      <vt:lpstr>等线</vt:lpstr>
      <vt:lpstr>华文行楷</vt:lpstr>
      <vt:lpstr>思源黑体 CN Bold</vt:lpstr>
      <vt:lpstr>思源黑体 CN Heavy</vt:lpstr>
      <vt:lpstr>思源黑体 CN Light</vt:lpstr>
      <vt:lpstr>思源黑体 CN Regular</vt:lpstr>
      <vt:lpstr>宋体</vt:lpstr>
      <vt:lpstr>站酷庆科黄油体</vt:lpstr>
      <vt:lpstr>Arial</vt:lpstr>
      <vt:lpstr>Calibri</vt:lpstr>
      <vt:lpstr>Cambria Math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cp:lastPrinted>2020-07-27T10:25:00Z</cp:lastPrinted>
  <dcterms:created xsi:type="dcterms:W3CDTF">2020-07-27T10:25:00Z</dcterms:created>
  <dcterms:modified xsi:type="dcterms:W3CDTF">2023-01-16T15:24:16Z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5939F40868D64B0BAFE056C1E3D6F9A8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