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98" r:id="rId2"/>
    <p:sldId id="269" r:id="rId3"/>
    <p:sldId id="330" r:id="rId4"/>
    <p:sldId id="328" r:id="rId5"/>
    <p:sldId id="302" r:id="rId6"/>
    <p:sldId id="300" r:id="rId7"/>
    <p:sldId id="331" r:id="rId8"/>
    <p:sldId id="301" r:id="rId9"/>
    <p:sldId id="332" r:id="rId10"/>
    <p:sldId id="271" r:id="rId11"/>
    <p:sldId id="333" r:id="rId12"/>
    <p:sldId id="277" r:id="rId13"/>
    <p:sldId id="278" r:id="rId14"/>
    <p:sldId id="334" r:id="rId15"/>
    <p:sldId id="315" r:id="rId16"/>
    <p:sldId id="279" r:id="rId17"/>
    <p:sldId id="335" r:id="rId18"/>
    <p:sldId id="329" r:id="rId19"/>
    <p:sldId id="280" r:id="rId20"/>
    <p:sldId id="336" r:id="rId21"/>
    <p:sldId id="284" r:id="rId22"/>
    <p:sldId id="317" r:id="rId23"/>
    <p:sldId id="318" r:id="rId24"/>
    <p:sldId id="337" r:id="rId25"/>
    <p:sldId id="319" r:id="rId26"/>
    <p:sldId id="338" r:id="rId27"/>
    <p:sldId id="288" r:id="rId28"/>
    <p:sldId id="314" r:id="rId29"/>
    <p:sldId id="339" r:id="rId30"/>
    <p:sldId id="290" r:id="rId31"/>
    <p:sldId id="291" r:id="rId32"/>
    <p:sldId id="340" r:id="rId33"/>
    <p:sldId id="286" r:id="rId34"/>
    <p:sldId id="292" r:id="rId35"/>
    <p:sldId id="341" r:id="rId36"/>
    <p:sldId id="312" r:id="rId37"/>
    <p:sldId id="326" r:id="rId3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7DB"/>
    <a:srgbClr val="F1AF00"/>
    <a:srgbClr val="4216CE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8319" autoAdjust="0"/>
  </p:normalViewPr>
  <p:slideViewPr>
    <p:cSldViewPr snapToGrid="0">
      <p:cViewPr varScale="1">
        <p:scale>
          <a:sx n="114" d="100"/>
          <a:sy n="114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0" y="1627055"/>
            <a:ext cx="12192000" cy="2515235"/>
            <a:chOff x="2316" y="1752"/>
            <a:chExt cx="14330" cy="3659"/>
          </a:xfrm>
        </p:grpSpPr>
        <p:sp>
          <p:nvSpPr>
            <p:cNvPr id="3" name="Rectangle 5"/>
            <p:cNvSpPr/>
            <p:nvPr/>
          </p:nvSpPr>
          <p:spPr>
            <a:xfrm>
              <a:off x="6247" y="4202"/>
              <a:ext cx="7176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Reading</a:t>
              </a:r>
              <a:endParaRPr lang="zh-CN" altLang="en-US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316" y="1752"/>
              <a:ext cx="14330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6600" b="1" dirty="0" smtClean="0">
                  <a:ea typeface="微软雅黑" panose="020B0503020204020204" pitchFamily="34" charset="-122"/>
                </a:rPr>
                <a:t>Unit </a:t>
              </a:r>
              <a:r>
                <a:rPr lang="en-US" altLang="zh-CN" sz="6600" b="1" dirty="0" smtClean="0">
                  <a:ea typeface="微软雅黑" panose="020B0503020204020204" pitchFamily="34" charset="-122"/>
                </a:rPr>
                <a:t>7</a:t>
              </a:r>
              <a:r>
                <a:rPr lang="zh-CN" altLang="en-US" sz="6600" b="1" dirty="0" smtClean="0">
                  <a:ea typeface="微软雅黑" panose="020B0503020204020204" pitchFamily="34" charset="-122"/>
                </a:rPr>
                <a:t>   </a:t>
              </a:r>
              <a:r>
                <a:rPr lang="en-US" sz="6600" b="1" dirty="0" smtClean="0">
                  <a:ea typeface="微软雅黑" panose="020B0503020204020204" pitchFamily="34" charset="-122"/>
                </a:rPr>
                <a:t>Films</a:t>
              </a:r>
              <a:endParaRPr lang="zh-CN" altLang="en-US" sz="6600" b="1" dirty="0" smtClean="0">
                <a:ea typeface="微软雅黑" panose="020B0503020204020204" pitchFamily="3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65362" y="162705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675348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98843" y="890084"/>
            <a:ext cx="2339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52381" y="1699944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4015" y="185237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34152" y="2240403"/>
            <a:ext cx="11290621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the loss of ……</a:t>
            </a:r>
            <a:r>
              <a:rPr lang="zh-CN" altLang="en-US" sz="3000" b="1" dirty="0" smtClean="0"/>
              <a:t>的失去</a:t>
            </a:r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12" name="矩形 11"/>
          <p:cNvSpPr/>
          <p:nvPr/>
        </p:nvSpPr>
        <p:spPr>
          <a:xfrm>
            <a:off x="670560" y="3065240"/>
            <a:ext cx="108600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When she died in 1993, the world felt very sad about the loss of a great beauty, a great actress and a great humanitarian.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当她</a:t>
            </a:r>
            <a:r>
              <a:rPr lang="en-US" sz="3000" b="1" dirty="0" smtClean="0">
                <a:solidFill>
                  <a:prstClr val="black"/>
                </a:solidFill>
              </a:rPr>
              <a:t>1993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年去世的时候，世界为失去这样一位绝代佳人、伟大的女演员和伟大的人道主义者而感到哀痛。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7720" y="1510760"/>
            <a:ext cx="10046208" cy="277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the loss of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的失去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</a:t>
            </a:r>
            <a:r>
              <a:rPr lang="en-US" sz="3000" b="1" dirty="0" smtClean="0">
                <a:solidFill>
                  <a:prstClr val="black"/>
                </a:solidFill>
              </a:rPr>
              <a:t>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是名词。</a:t>
            </a:r>
            <a:r>
              <a:rPr lang="en-US" sz="3000" b="1" dirty="0" smtClean="0">
                <a:solidFill>
                  <a:prstClr val="black"/>
                </a:solidFill>
              </a:rPr>
              <a:t>lose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是动词，</a:t>
            </a:r>
            <a:r>
              <a:rPr lang="en-US" sz="3000" b="1" dirty="0" smtClean="0">
                <a:solidFill>
                  <a:prstClr val="black"/>
                </a:solidFill>
              </a:rPr>
              <a:t>lose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的过去式和过去分词均是</a:t>
            </a:r>
            <a:r>
              <a:rPr lang="en-US" sz="3000" b="1" dirty="0" smtClean="0">
                <a:solidFill>
                  <a:prstClr val="black"/>
                </a:solidFill>
              </a:rPr>
              <a:t>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。另外，</a:t>
            </a:r>
            <a:r>
              <a:rPr lang="en-US" sz="3000" b="1" dirty="0" smtClean="0">
                <a:solidFill>
                  <a:prstClr val="black"/>
                </a:solidFill>
              </a:rPr>
              <a:t>lost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也可以用作形容词，意为</a:t>
            </a:r>
            <a:r>
              <a:rPr lang="en-US" sz="3000" b="1" dirty="0" smtClean="0">
                <a:solidFill>
                  <a:prstClr val="black"/>
                </a:solidFill>
              </a:rPr>
              <a:t>“__________________________”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  <a:endParaRPr lang="en-US" altLang="zh-CN" sz="3000" b="1" dirty="0" smtClean="0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7342034" y="1497830"/>
            <a:ext cx="66396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loss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58220" y="2227736"/>
            <a:ext cx="64633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lost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24208" y="3597184"/>
            <a:ext cx="3897221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</a:rPr>
              <a:t>丢失的，失去的，迷路的　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49786" y="4433054"/>
            <a:ext cx="6038833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lose one's way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＝</a:t>
            </a:r>
            <a:r>
              <a:rPr lang="en-US" sz="3000" b="1" dirty="0" smtClean="0">
                <a:solidFill>
                  <a:prstClr val="black"/>
                </a:solidFill>
              </a:rPr>
              <a:t>get lost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迷路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94429" y="2271354"/>
            <a:ext cx="9278113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Last week, Jim ________his new bike, and we all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felt sorry for the ________  of it.(lose)</a:t>
            </a:r>
            <a:endParaRPr lang="zh-CN" altLang="en-US" sz="3000" b="1" dirty="0"/>
          </a:p>
        </p:txBody>
      </p:sp>
      <p:sp>
        <p:nvSpPr>
          <p:cNvPr id="5" name="Rectangle 9"/>
          <p:cNvSpPr/>
          <p:nvPr/>
        </p:nvSpPr>
        <p:spPr>
          <a:xfrm>
            <a:off x="993883" y="136674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515" y="150136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6662601" y="2729179"/>
            <a:ext cx="466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 smtClean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617954" y="2335380"/>
            <a:ext cx="646331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lost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949663" y="2996216"/>
            <a:ext cx="663964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loss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5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08878" y="1640624"/>
            <a:ext cx="1044212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catch one's attention </a:t>
            </a:r>
            <a:r>
              <a:rPr lang="zh-CN" altLang="en-US" sz="3000" b="1" dirty="0" smtClean="0"/>
              <a:t>吸引某人的注意</a:t>
            </a:r>
          </a:p>
        </p:txBody>
      </p:sp>
      <p:sp>
        <p:nvSpPr>
          <p:cNvPr id="3" name="矩形 2"/>
          <p:cNvSpPr/>
          <p:nvPr/>
        </p:nvSpPr>
        <p:spPr>
          <a:xfrm>
            <a:off x="667870" y="2470741"/>
            <a:ext cx="111386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Hepburn's beauty and charm caught the writer's attention.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赫本的美貌和魅力引起了这位作家的注意。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54608" y="1538192"/>
            <a:ext cx="8894064" cy="4159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catch one's attention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吸引某人的注意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</a:t>
            </a:r>
            <a:r>
              <a:rPr lang="en-US" sz="3000" b="1" dirty="0" smtClean="0">
                <a:solidFill>
                  <a:prstClr val="black"/>
                </a:solidFill>
              </a:rPr>
              <a:t>attention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是名词。常用的短语还有</a:t>
            </a:r>
            <a:r>
              <a:rPr lang="en-US" sz="3000" b="1" dirty="0" smtClean="0">
                <a:solidFill>
                  <a:prstClr val="black"/>
                </a:solidFill>
              </a:rPr>
              <a:t>pay attention to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，意为</a:t>
            </a:r>
            <a:r>
              <a:rPr lang="en-US" sz="3000" b="1" dirty="0" smtClean="0">
                <a:solidFill>
                  <a:prstClr val="black"/>
                </a:solidFill>
              </a:rPr>
              <a:t>“__________”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，后接动词时要用</a:t>
            </a:r>
            <a:r>
              <a:rPr lang="en-US" sz="3000" b="1" dirty="0" err="1" smtClean="0">
                <a:solidFill>
                  <a:prstClr val="black"/>
                </a:solidFill>
              </a:rPr>
              <a:t>v.­ing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形式。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Pay attention to eating and don't talk when having meals.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吃饭时大家要专心，吃饭时不要说话。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097" y="2977006"/>
            <a:ext cx="803425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</a:rPr>
              <a:t>注意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6119" y="1587843"/>
            <a:ext cx="1056502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 </a:t>
            </a:r>
            <a:r>
              <a:rPr lang="zh-CN" altLang="en-US" sz="3000" b="1" dirty="0" smtClean="0"/>
              <a:t>与</a:t>
            </a:r>
            <a:r>
              <a:rPr lang="en-US" sz="3000" b="1" dirty="0" smtClean="0"/>
              <a:t>catch</a:t>
            </a:r>
            <a:r>
              <a:rPr lang="zh-CN" altLang="en-US" sz="3000" b="1" dirty="0" smtClean="0"/>
              <a:t>有关的短语：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catch up with </a:t>
            </a:r>
            <a:r>
              <a:rPr lang="zh-CN" altLang="en-US" sz="3000" b="1" dirty="0" smtClean="0"/>
              <a:t>追上，赶上　　　　　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catch fire </a:t>
            </a:r>
            <a:r>
              <a:rPr lang="zh-CN" altLang="en-US" sz="3000" b="1" dirty="0" smtClean="0"/>
              <a:t>开始燃烧，着火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catch hold of </a:t>
            </a:r>
            <a:r>
              <a:rPr lang="zh-CN" altLang="en-US" sz="3000" b="1" dirty="0" smtClean="0"/>
              <a:t>握住，抓住</a:t>
            </a:r>
            <a:r>
              <a:rPr lang="en-US" sz="3000" b="1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catch a cold </a:t>
            </a:r>
            <a:r>
              <a:rPr lang="zh-CN" altLang="en-US" sz="3000" b="1" dirty="0" smtClean="0"/>
              <a:t>感冒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catch a bus </a:t>
            </a:r>
            <a:r>
              <a:rPr lang="zh-CN" altLang="en-US" sz="3000" b="1" dirty="0" smtClean="0"/>
              <a:t>赶公共汽车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6315" y="1523799"/>
            <a:ext cx="10973685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(1)</a:t>
            </a:r>
            <a:r>
              <a:rPr lang="zh-CN" altLang="en-US" sz="3000" b="1" dirty="0" smtClean="0"/>
              <a:t>单项选择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2017·</a:t>
            </a:r>
            <a:r>
              <a:rPr lang="zh-CN" altLang="en-US" sz="3000" b="1" dirty="0" smtClean="0"/>
              <a:t>江西</a:t>
            </a:r>
            <a:r>
              <a:rPr lang="en-US" sz="3000" b="1" dirty="0" smtClean="0"/>
              <a:t>—  Would you like to see a movie with me on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Saturday night?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 —Sorry, I didn't ________ it. Could you please say it again</a:t>
            </a:r>
            <a:r>
              <a:rPr lang="zh-CN" altLang="en-US" sz="3000" b="1" dirty="0" smtClean="0"/>
              <a:t>？　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receive    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Catch</a:t>
            </a:r>
            <a:r>
              <a:rPr lang="zh-CN" altLang="en-US" sz="3000" b="1" dirty="0" smtClean="0"/>
              <a:t>       </a:t>
            </a:r>
            <a:r>
              <a:rPr lang="en-US" sz="3000" b="1" dirty="0" smtClean="0"/>
              <a:t>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find      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Finish </a:t>
            </a:r>
            <a:endParaRPr lang="zh-CN" altLang="en-US" sz="3000" b="1" dirty="0" smtClean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32486" y="4516394"/>
            <a:ext cx="10954266" cy="5986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794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　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anose="02010609060101010101" charset="-122"/>
              <a:ea typeface="仿宋" panose="02010609060101010101" charset="-122"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85202" y="3625004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44296" y="1545997"/>
            <a:ext cx="95615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考查动词词义辨析。句意：“周六晚上你想和我一起看电影吗？”“对不起，我没有 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________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它。你可以再说一遍吗？”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receive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意为“收到”；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catch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意为“听清楚，领会；抓住”；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find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意为“发现；找到”，强调结果；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finish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意为“完成”。根据“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Could you please say it again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？”可知，“我”没有听清。故选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lang="zh-CN" altLang="en-US" sz="2600" b="1" dirty="0" smtClean="0">
              <a:solidFill>
                <a:prstClr val="black"/>
              </a:solidFill>
              <a:ea typeface="仿宋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9298" y="1466571"/>
            <a:ext cx="10575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</a:t>
            </a:r>
            <a:r>
              <a:rPr lang="zh-CN" altLang="en-US" sz="3000" b="1" dirty="0" smtClean="0"/>
              <a:t>根据句意及首字母提示补全单词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2017·</a:t>
            </a:r>
            <a:r>
              <a:rPr lang="zh-CN" altLang="en-US" sz="3000" b="1" dirty="0" smtClean="0"/>
              <a:t>海南</a:t>
            </a:r>
            <a:r>
              <a:rPr lang="en-US" sz="3000" b="1" dirty="0" smtClean="0"/>
              <a:t>If you don't c________ the early bus, you'll be late. </a:t>
            </a:r>
            <a:endParaRPr lang="zh-CN" altLang="en-US" sz="3000" b="1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759779" y="2223242"/>
            <a:ext cx="1167307" cy="579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794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catch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8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93526" y="1186061"/>
            <a:ext cx="11381233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●3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play the lead role of </a:t>
            </a:r>
            <a:r>
              <a:rPr lang="zh-CN" altLang="en-US" sz="3000" b="1" dirty="0" smtClean="0"/>
              <a:t>扮演</a:t>
            </a:r>
            <a:r>
              <a:rPr lang="en-US" sz="3000" b="1" dirty="0" smtClean="0"/>
              <a:t>……</a:t>
            </a:r>
            <a:r>
              <a:rPr lang="zh-CN" altLang="en-US" sz="3000" b="1" dirty="0" smtClean="0"/>
              <a:t>的主角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174247" y="3124061"/>
            <a:ext cx="787395" cy="6195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02879" y="2046493"/>
            <a:ext cx="10640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</a:t>
            </a:r>
            <a:r>
              <a:rPr lang="en-US" sz="3000" b="1" dirty="0" smtClean="0">
                <a:solidFill>
                  <a:prstClr val="black"/>
                </a:solidFill>
              </a:rPr>
              <a:t> Two years later, Hepburn was chosen to play the lead role of a young princess in the Hollywood film Roman Holiday.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两年后，赫本被选中在好莱坞电影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《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罗马假日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》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中扮演一位年轻公主的主角。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948055"/>
            <a:ext cx="3611733" cy="772160"/>
            <a:chOff x="183" y="1493"/>
            <a:chExt cx="4986" cy="1216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550" y="1493"/>
              <a:ext cx="3229" cy="1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76141" y="2151529"/>
          <a:ext cx="10761785" cy="3971218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12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主角，扮演主角的演员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．角色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．表明；标志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4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．终身，一生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5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．一向的；空前的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5871084" y="2471036"/>
            <a:ext cx="731290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lead</a:t>
            </a:r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3215205" y="3191608"/>
            <a:ext cx="690445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role</a:t>
            </a: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4449859" y="3860713"/>
            <a:ext cx="902811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mark</a:t>
            </a: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4201446" y="4567784"/>
            <a:ext cx="1173718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lifetime</a:t>
            </a: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4983988" y="5254653"/>
            <a:ext cx="1191352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 err="1">
                <a:solidFill>
                  <a:srgbClr val="FF0000"/>
                </a:solidFill>
              </a:rPr>
              <a:t>all­time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32547" y="4950995"/>
            <a:ext cx="543739" cy="579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794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27760" y="1731556"/>
            <a:ext cx="8144256" cy="277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</a:t>
            </a:r>
            <a:r>
              <a:rPr lang="en-US" sz="3000" b="1" dirty="0" smtClean="0">
                <a:solidFill>
                  <a:prstClr val="black"/>
                </a:solidFill>
              </a:rPr>
              <a:t> play the lead role of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扮演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的主角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；</a:t>
            </a:r>
            <a:r>
              <a:rPr lang="en-US" sz="3000" b="1" dirty="0" smtClean="0">
                <a:solidFill>
                  <a:prstClr val="black"/>
                </a:solidFill>
              </a:rPr>
              <a:t>_________________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在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中扮演主角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；</a:t>
            </a:r>
            <a:r>
              <a:rPr lang="en-US" sz="3000" b="1" dirty="0" smtClean="0">
                <a:solidFill>
                  <a:prstClr val="black"/>
                </a:solidFill>
              </a:rPr>
              <a:t>____________________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扮演一个重要的角色；起着重要的作用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42789" y="2432669"/>
            <a:ext cx="277595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play the lead role in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60962" y="3134606"/>
            <a:ext cx="314464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play an important role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49647" y="1239974"/>
            <a:ext cx="11015153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鞍山  在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一带一路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战略实施过程中，作为国际商业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中心，香港能起到重要的作用。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In the implementation of the “One Belt One Road” strategy,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Hong Kong can _________________ as an inter­national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business centre.</a:t>
            </a:r>
            <a:endParaRPr lang="zh-CN" altLang="en-US" sz="3000" b="1" dirty="0"/>
          </a:p>
        </p:txBody>
      </p:sp>
      <p:sp>
        <p:nvSpPr>
          <p:cNvPr id="3" name="矩形 2"/>
          <p:cNvSpPr/>
          <p:nvPr/>
        </p:nvSpPr>
        <p:spPr>
          <a:xfrm>
            <a:off x="3137484" y="3280863"/>
            <a:ext cx="3454022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r>
              <a:rPr lang="en-US" sz="2400" b="1" dirty="0" smtClean="0">
                <a:solidFill>
                  <a:srgbClr val="FF0000"/>
                </a:solidFill>
              </a:rPr>
              <a:t>play an important role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95249" y="1034734"/>
            <a:ext cx="11869153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●4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four more </a:t>
            </a:r>
            <a:r>
              <a:rPr lang="zh-CN" altLang="en-US" sz="3000" b="1" dirty="0" smtClean="0"/>
              <a:t>又四个</a:t>
            </a:r>
          </a:p>
        </p:txBody>
      </p:sp>
      <p:sp>
        <p:nvSpPr>
          <p:cNvPr id="3" name="矩形 2"/>
          <p:cNvSpPr/>
          <p:nvPr/>
        </p:nvSpPr>
        <p:spPr>
          <a:xfrm>
            <a:off x="576072" y="4386059"/>
            <a:ext cx="10607040" cy="2082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</a:t>
            </a:r>
            <a:r>
              <a:rPr lang="en-US" sz="3000" b="1" dirty="0" smtClean="0">
                <a:solidFill>
                  <a:prstClr val="black"/>
                </a:solidFill>
              </a:rPr>
              <a:t> four more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又四个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。数词＋</a:t>
            </a:r>
            <a:r>
              <a:rPr lang="en-US" sz="3000" b="1" dirty="0" smtClean="0">
                <a:solidFill>
                  <a:prstClr val="black"/>
                </a:solidFill>
              </a:rPr>
              <a:t>more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＝</a:t>
            </a:r>
            <a:r>
              <a:rPr lang="en-US" sz="3000" b="1" dirty="0" smtClean="0">
                <a:solidFill>
                  <a:prstClr val="black"/>
                </a:solidFill>
              </a:rPr>
              <a:t>another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＋数词，意为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又，再</a:t>
            </a:r>
            <a:r>
              <a:rPr lang="en-US" sz="3000" b="1" dirty="0" smtClean="0">
                <a:solidFill>
                  <a:prstClr val="black"/>
                </a:solidFill>
              </a:rPr>
              <a:t>……”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，其中</a:t>
            </a:r>
            <a:r>
              <a:rPr lang="en-US" sz="3000" b="1" dirty="0" smtClean="0">
                <a:solidFill>
                  <a:prstClr val="black"/>
                </a:solidFill>
              </a:rPr>
              <a:t>more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用于数词之后，</a:t>
            </a:r>
            <a:r>
              <a:rPr lang="en-US" sz="3000" b="1" dirty="0" smtClean="0">
                <a:solidFill>
                  <a:prstClr val="black"/>
                </a:solidFill>
              </a:rPr>
              <a:t>another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用于数词之前。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5696" y="1630972"/>
            <a:ext cx="9881616" cy="277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</a:t>
            </a:r>
            <a:r>
              <a:rPr lang="en-US" sz="3000" b="1" dirty="0" smtClean="0">
                <a:solidFill>
                  <a:prstClr val="black"/>
                </a:solidFill>
              </a:rPr>
              <a:t> During her lifetime, Hepburn had four more Oscar nominations.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在赫本的一生中，她还获得四项奥斯卡提名。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 shall stay another five months.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我将再待五个月。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746331" y="1431890"/>
            <a:ext cx="10938738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4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天水  </a:t>
            </a:r>
            <a:r>
              <a:rPr lang="en-US" sz="3000" b="1" dirty="0" smtClean="0"/>
              <a:t>—Ms Wang, I'm afraid I can't finish the work in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two days.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—Don't worry. I'll give you ________ days.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two another	            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two more		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more two		 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two many</a:t>
            </a:r>
            <a:endParaRPr lang="zh-CN" altLang="en-US" sz="30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6561863" y="2995746"/>
            <a:ext cx="466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16863" y="1839944"/>
            <a:ext cx="1054590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927DB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927DB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927DB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考查不定代词用法。句意：“王女士，恐怕我不能在两天内完成这项工作。”“别担心。我再多给你两天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(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时间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)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。” 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another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不可以直接修饰名词复数；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more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表示“又，再”，应放在数词后，名词前；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many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前不可以有具体数词修饰。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two more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意为“再两天”。故选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lang="zh-CN" altLang="en-US" sz="2600" b="1" dirty="0" smtClean="0">
              <a:solidFill>
                <a:prstClr val="black"/>
              </a:solidFill>
              <a:ea typeface="仿宋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69021" y="1083100"/>
            <a:ext cx="11153275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●5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go beyond </a:t>
            </a:r>
            <a:r>
              <a:rPr lang="zh-CN" altLang="en-US" sz="3000" b="1" dirty="0" smtClean="0"/>
              <a:t>超出</a:t>
            </a:r>
          </a:p>
        </p:txBody>
      </p:sp>
      <p:sp>
        <p:nvSpPr>
          <p:cNvPr id="3" name="矩形 2"/>
          <p:cNvSpPr/>
          <p:nvPr/>
        </p:nvSpPr>
        <p:spPr>
          <a:xfrm>
            <a:off x="562445" y="1754696"/>
            <a:ext cx="1100202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</a:t>
            </a:r>
            <a:r>
              <a:rPr lang="en-US" sz="3000" b="1" dirty="0" smtClean="0">
                <a:solidFill>
                  <a:prstClr val="black"/>
                </a:solidFill>
              </a:rPr>
              <a:t>  Hepburn's achievements went beyond the film industry.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赫本的成就不仅限于电影业。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[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探究</a:t>
            </a:r>
            <a:r>
              <a:rPr lang="en-US" sz="3000" b="1" dirty="0" smtClean="0">
                <a:solidFill>
                  <a:prstClr val="black"/>
                </a:solidFill>
              </a:rPr>
              <a:t>] beyond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为介词，意为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超出，除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之外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(1)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表示时间，意为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超过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He never sees beyond the present.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他从未能预见将来。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9872" y="1279482"/>
            <a:ext cx="108621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(2)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表示范围、水平、限度、能力等，意为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超出；多于；为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所不能及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，在句中常作表语、定语或状语。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His bad </a:t>
            </a:r>
            <a:r>
              <a:rPr lang="en-US" sz="3000" b="1" dirty="0" err="1" smtClean="0">
                <a:solidFill>
                  <a:prstClr val="black"/>
                </a:solidFill>
              </a:rPr>
              <a:t>behaviour</a:t>
            </a:r>
            <a:r>
              <a:rPr lang="en-US" sz="3000" b="1" dirty="0" smtClean="0">
                <a:solidFill>
                  <a:prstClr val="black"/>
                </a:solidFill>
              </a:rPr>
              <a:t> is beyond a joke.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他的不良行为超出了开玩笑的范围。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(3)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表示位置，意为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在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的那一边；在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之外；在更远处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The road is beyond that hill.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路在山的那一边。</a:t>
            </a:r>
            <a:endParaRPr lang="zh-CN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66741" y="1555421"/>
            <a:ext cx="1121040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5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—This problem is far________ me. I'm afraid I can't work it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out.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—Don't worry. We will help you.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beyond</a:t>
            </a:r>
            <a:r>
              <a:rPr lang="zh-CN" altLang="en-US" sz="3000" b="1" dirty="0" smtClean="0"/>
              <a:t>　                </a:t>
            </a:r>
            <a:r>
              <a:rPr lang="en-US" sz="3000" b="1" dirty="0" smtClean="0"/>
              <a:t>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beside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behind                 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between 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5330763" y="1638119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15156" y="1655063"/>
            <a:ext cx="11056512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●6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in the 1950s </a:t>
            </a:r>
            <a:r>
              <a:rPr lang="zh-CN" altLang="en-US" sz="3000" b="1" dirty="0" smtClean="0"/>
              <a:t>在</a:t>
            </a:r>
            <a:r>
              <a:rPr lang="en-US" sz="3000" b="1" dirty="0" smtClean="0"/>
              <a:t>20</a:t>
            </a:r>
            <a:r>
              <a:rPr lang="zh-CN" altLang="en-US" sz="3000" b="1" dirty="0" smtClean="0"/>
              <a:t>世纪</a:t>
            </a:r>
            <a:r>
              <a:rPr lang="en-US" sz="3000" b="1" dirty="0" smtClean="0"/>
              <a:t>50</a:t>
            </a:r>
            <a:r>
              <a:rPr lang="zh-CN" altLang="en-US" sz="3000" b="1" dirty="0" smtClean="0"/>
              <a:t>年代</a:t>
            </a:r>
          </a:p>
        </p:txBody>
      </p:sp>
      <p:sp>
        <p:nvSpPr>
          <p:cNvPr id="3" name="矩形 2"/>
          <p:cNvSpPr/>
          <p:nvPr/>
        </p:nvSpPr>
        <p:spPr>
          <a:xfrm>
            <a:off x="542544" y="2392603"/>
            <a:ext cx="9022080" cy="1389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</a:t>
            </a:r>
            <a:r>
              <a:rPr lang="en-US" sz="3000" b="1" dirty="0" smtClean="0">
                <a:solidFill>
                  <a:prstClr val="black"/>
                </a:solidFill>
              </a:rPr>
              <a:t> She began to work for UNICEF in the 1950s.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在</a:t>
            </a:r>
            <a:r>
              <a:rPr lang="en-US" sz="3000" b="1" dirty="0" smtClean="0">
                <a:solidFill>
                  <a:prstClr val="black"/>
                </a:solidFill>
              </a:rPr>
              <a:t>20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世纪</a:t>
            </a:r>
            <a:r>
              <a:rPr lang="en-US" sz="3000" b="1" dirty="0" smtClean="0">
                <a:solidFill>
                  <a:prstClr val="black"/>
                </a:solidFill>
              </a:rPr>
              <a:t>50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年代，她开始为联合国儿童基金会工作。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5152" y="1594396"/>
            <a:ext cx="106217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</a:t>
            </a:r>
            <a:r>
              <a:rPr lang="en-US" sz="3000" b="1" dirty="0" smtClean="0">
                <a:solidFill>
                  <a:prstClr val="black"/>
                </a:solidFill>
              </a:rPr>
              <a:t> in the 1950s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在</a:t>
            </a:r>
            <a:r>
              <a:rPr lang="en-US" sz="3000" b="1" dirty="0" smtClean="0">
                <a:solidFill>
                  <a:prstClr val="black"/>
                </a:solidFill>
              </a:rPr>
              <a:t>20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世纪</a:t>
            </a:r>
            <a:r>
              <a:rPr lang="en-US" sz="3000" b="1" dirty="0" smtClean="0">
                <a:solidFill>
                  <a:prstClr val="black"/>
                </a:solidFill>
              </a:rPr>
              <a:t>50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年代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  <a:r>
              <a:rPr lang="en-US" sz="3000" b="1" dirty="0" smtClean="0">
                <a:solidFill>
                  <a:prstClr val="black"/>
                </a:solidFill>
              </a:rPr>
              <a:t>“in the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＋整十年的阿拉伯数字＋</a:t>
            </a:r>
            <a:r>
              <a:rPr lang="en-US" sz="3000" b="1" dirty="0" smtClean="0">
                <a:solidFill>
                  <a:prstClr val="black"/>
                </a:solidFill>
              </a:rPr>
              <a:t>s”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表示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在某个世纪某个年代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，用 </a:t>
            </a:r>
            <a:r>
              <a:rPr lang="en-US" sz="3000" b="1" dirty="0" smtClean="0">
                <a:solidFill>
                  <a:prstClr val="black"/>
                </a:solidFill>
              </a:rPr>
              <a:t>early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表示年代初期，用 </a:t>
            </a:r>
            <a:r>
              <a:rPr lang="en-US" sz="3000" b="1" dirty="0" smtClean="0">
                <a:solidFill>
                  <a:prstClr val="black"/>
                </a:solidFill>
              </a:rPr>
              <a:t>late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表示年代晚期。</a:t>
            </a:r>
            <a:r>
              <a:rPr lang="en-US" sz="3000" b="1" dirty="0" smtClean="0">
                <a:solidFill>
                  <a:prstClr val="black"/>
                </a:solidFill>
              </a:rPr>
              <a:t>in the early nineteen thirties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在</a:t>
            </a:r>
            <a:r>
              <a:rPr lang="en-US" sz="3000" b="1" dirty="0" smtClean="0">
                <a:solidFill>
                  <a:prstClr val="black"/>
                </a:solidFill>
              </a:rPr>
              <a:t>20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世纪</a:t>
            </a:r>
            <a:r>
              <a:rPr lang="en-US" sz="3000" b="1" dirty="0" smtClean="0">
                <a:solidFill>
                  <a:prstClr val="black"/>
                </a:solidFill>
              </a:rPr>
              <a:t>30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年代初期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66854" y="1627092"/>
          <a:ext cx="10761785" cy="3517407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74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6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．最终的，最后的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adj. ________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adv. 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7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．宁静地；和平地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adv. ________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adj. ________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8.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出现，露面；外貌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出现；显得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vi.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786238" y="2048084"/>
            <a:ext cx="78258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final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65396" y="2028182"/>
            <a:ext cx="102143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finally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46514" y="2715596"/>
            <a:ext cx="151676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peacefully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118655" y="2699460"/>
            <a:ext cx="127791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peaceful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46806" y="3406237"/>
            <a:ext cx="1200970" cy="579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peace</a:t>
            </a:r>
            <a:endParaRPr lang="en-US" altLang="zh-CN" sz="2400" b="1" dirty="0" smtClean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56526" y="4032332"/>
            <a:ext cx="170591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appearance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9737793" y="4065142"/>
            <a:ext cx="11079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appear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76799" y="1780032"/>
            <a:ext cx="10907579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smtClean="0"/>
              <a:t>6</a:t>
            </a:r>
            <a:r>
              <a:rPr lang="zh-CN" altLang="en-US" sz="3000" b="1" smtClean="0"/>
              <a:t>．</a:t>
            </a:r>
            <a:r>
              <a:rPr lang="en-US" sz="3000" b="1" smtClean="0"/>
              <a:t>Most of the college students were born ______________ (</a:t>
            </a:r>
            <a:r>
              <a:rPr lang="zh-CN" altLang="en-US" sz="3000" b="1" smtClean="0"/>
              <a:t>在</a:t>
            </a:r>
            <a:r>
              <a:rPr lang="en-US" sz="3000" b="1" smtClean="0"/>
              <a:t>20</a:t>
            </a:r>
            <a:r>
              <a:rPr lang="zh-CN" altLang="en-US" sz="3000" b="1" smtClean="0"/>
              <a:t>世纪</a:t>
            </a:r>
            <a:r>
              <a:rPr lang="en-US" sz="3000" b="1" smtClean="0"/>
              <a:t>90</a:t>
            </a:r>
            <a:r>
              <a:rPr lang="zh-CN" altLang="en-US" sz="3000" b="1" smtClean="0"/>
              <a:t>年代</a:t>
            </a:r>
            <a:r>
              <a:rPr lang="en-US" sz="3000" b="1" smtClean="0"/>
              <a:t>)</a:t>
            </a:r>
            <a:r>
              <a:rPr lang="zh-CN" altLang="en-US" sz="3000" b="1" smtClean="0"/>
              <a:t>．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8012979" y="1818592"/>
            <a:ext cx="174118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in the 1990s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82844" y="1411251"/>
            <a:ext cx="11428474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●7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pass away (</a:t>
            </a:r>
            <a:r>
              <a:rPr lang="zh-CN" altLang="en-US" sz="3000" b="1" dirty="0" smtClean="0"/>
              <a:t>委婉语</a:t>
            </a:r>
            <a:r>
              <a:rPr lang="en-US" sz="3000" b="1" dirty="0" smtClean="0"/>
              <a:t>)</a:t>
            </a:r>
            <a:r>
              <a:rPr lang="zh-CN" altLang="en-US" sz="3000" b="1" dirty="0" smtClean="0"/>
              <a:t>去世</a:t>
            </a:r>
          </a:p>
        </p:txBody>
      </p:sp>
      <p:sp>
        <p:nvSpPr>
          <p:cNvPr id="3" name="矩形 2"/>
          <p:cNvSpPr/>
          <p:nvPr/>
        </p:nvSpPr>
        <p:spPr>
          <a:xfrm>
            <a:off x="688847" y="2135231"/>
            <a:ext cx="11292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</a:t>
            </a:r>
            <a:r>
              <a:rPr lang="en-US" sz="3000" b="1" dirty="0" smtClean="0">
                <a:solidFill>
                  <a:prstClr val="black"/>
                </a:solidFill>
              </a:rPr>
              <a:t> On 20 January 1993, she passed away peacefully in her sleep.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1993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年</a:t>
            </a:r>
            <a:r>
              <a:rPr lang="en-US" sz="3000" b="1" dirty="0" smtClean="0">
                <a:solidFill>
                  <a:prstClr val="black"/>
                </a:solidFill>
              </a:rPr>
              <a:t>1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月</a:t>
            </a:r>
            <a:r>
              <a:rPr lang="en-US" sz="3000" b="1" dirty="0" smtClean="0">
                <a:solidFill>
                  <a:prstClr val="black"/>
                </a:solidFill>
              </a:rPr>
              <a:t>20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日，她在睡梦中安然辞世。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73479" y="1502956"/>
            <a:ext cx="102699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</a:t>
            </a:r>
            <a:r>
              <a:rPr lang="en-US" sz="3000" b="1" dirty="0" smtClean="0">
                <a:solidFill>
                  <a:prstClr val="black"/>
                </a:solidFill>
              </a:rPr>
              <a:t> (1)pass away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还可以表示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消失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As soon as the sun comes out, the mist passes away.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太阳一出来，雾就消散了。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(2)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含有</a:t>
            </a:r>
            <a:r>
              <a:rPr lang="en-US" sz="3000" b="1" dirty="0" smtClean="0">
                <a:solidFill>
                  <a:prstClr val="black"/>
                </a:solidFill>
              </a:rPr>
              <a:t>pass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的短语：</a:t>
            </a:r>
            <a:r>
              <a:rPr lang="en-US" sz="3000" b="1" dirty="0" smtClean="0">
                <a:solidFill>
                  <a:prstClr val="black"/>
                </a:solidFill>
              </a:rPr>
              <a:t>pass by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经过　</a:t>
            </a:r>
            <a:r>
              <a:rPr lang="en-US" sz="3000" b="1" dirty="0" smtClean="0">
                <a:solidFill>
                  <a:prstClr val="black"/>
                </a:solidFill>
              </a:rPr>
              <a:t>pass on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传递，传给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66094" y="1302684"/>
            <a:ext cx="11194211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7</a:t>
            </a:r>
            <a:r>
              <a:rPr lang="zh-CN" altLang="en-US" sz="3000" b="1" dirty="0" smtClean="0"/>
              <a:t>．用方框中所给短语的适当形式完成句子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     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 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(1)Lei </a:t>
            </a:r>
            <a:r>
              <a:rPr lang="en-US" sz="3000" b="1" dirty="0" err="1" smtClean="0"/>
              <a:t>Feng</a:t>
            </a:r>
            <a:r>
              <a:rPr lang="en-US" sz="3000" b="1" dirty="0" smtClean="0"/>
              <a:t> _____________</a:t>
            </a:r>
            <a:r>
              <a:rPr lang="zh-CN" altLang="en-US" sz="3000" b="1" dirty="0" smtClean="0"/>
              <a:t>， </a:t>
            </a:r>
            <a:r>
              <a:rPr lang="en-US" sz="3000" b="1" dirty="0" smtClean="0"/>
              <a:t>but he lives in our hearts forever.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(2)A bus ______________ just a moment ago.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(3)The father _________ the family's wealth to his son. 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6691854" y="2070734"/>
            <a:ext cx="787395" cy="619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49255" y="3392389"/>
            <a:ext cx="2342308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has passed away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148089" y="4087415"/>
            <a:ext cx="1460656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passed by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674612" y="4799550"/>
            <a:ext cx="1460656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passed 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30142" y="2383722"/>
            <a:ext cx="4613379" cy="5539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000" b="1" dirty="0" smtClean="0"/>
              <a:t>pass by, pass on, pass away</a:t>
            </a:r>
            <a:endParaRPr lang="zh-CN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5" grpId="0"/>
      <p:bldP spid="6" grpId="0"/>
      <p:bldP spid="7" grpId="0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65801" y="1890132"/>
            <a:ext cx="11040762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●Colette insisted that Hepburn was the perfect girl for the lead role in </a:t>
            </a:r>
            <a:r>
              <a:rPr lang="en-US" sz="3000" b="1" dirty="0" err="1" smtClean="0"/>
              <a:t>Gigi</a:t>
            </a:r>
            <a:r>
              <a:rPr lang="en-US" sz="3000" b="1" dirty="0" smtClean="0"/>
              <a:t>, a play based upon her novel, although Hepburn had never played any major roles before.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琪琪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这部戏是根据科莱特的小说改编的，科莱特坚持赫本是该戏主角的完美人选，尽管赫本之前从未出演过任何主要角色。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2278" y="148150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792820" y="1328647"/>
            <a:ext cx="142218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8488" y="1438158"/>
            <a:ext cx="107952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insist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作动词，意为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坚持认为，坚持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  <a:r>
              <a:rPr lang="en-US" sz="3000" b="1" dirty="0" smtClean="0">
                <a:solidFill>
                  <a:prstClr val="black"/>
                </a:solidFill>
              </a:rPr>
              <a:t>insist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的用法：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(1)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其后可接 </a:t>
            </a:r>
            <a:r>
              <a:rPr lang="en-US" sz="3000" b="1" dirty="0" smtClean="0">
                <a:solidFill>
                  <a:prstClr val="black"/>
                </a:solidFill>
              </a:rPr>
              <a:t>that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从句，但要根据意思的不同而分清两种情况：表示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坚持要；一定要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，从句所指的一般是尚未实现的事实，此时谓语通常用虚拟语气</a:t>
            </a:r>
            <a:r>
              <a:rPr lang="en-US" sz="3000" b="1" dirty="0" smtClean="0">
                <a:solidFill>
                  <a:prstClr val="black"/>
                </a:solidFill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即</a:t>
            </a:r>
            <a:r>
              <a:rPr lang="en-US" sz="3000" b="1" dirty="0" smtClean="0">
                <a:solidFill>
                  <a:prstClr val="black"/>
                </a:solidFill>
              </a:rPr>
              <a:t>“should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＋动词原形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</a:t>
            </a:r>
            <a:r>
              <a:rPr lang="en-US" sz="3000" b="1" dirty="0" smtClean="0">
                <a:solidFill>
                  <a:prstClr val="black"/>
                </a:solidFill>
              </a:rPr>
              <a:t>should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可以省略</a:t>
            </a:r>
            <a:r>
              <a:rPr lang="en-US" sz="3000" b="1" dirty="0" smtClean="0">
                <a:solidFill>
                  <a:prstClr val="black"/>
                </a:solidFill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；表示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坚持说；坚持认为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，从句所指的通常是已经发生的事或已存在的状态，谓语一般用陈述语气。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1067" y="1064266"/>
            <a:ext cx="10022305" cy="3467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Her father insists that she should learn music after she leaves school.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她的父亲坚持要她离开学校后学习音乐。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He insisted that he was innocent.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他坚持说他是无辜的。</a:t>
            </a:r>
          </a:p>
        </p:txBody>
      </p:sp>
      <p:sp>
        <p:nvSpPr>
          <p:cNvPr id="3" name="矩形 2"/>
          <p:cNvSpPr/>
          <p:nvPr/>
        </p:nvSpPr>
        <p:spPr>
          <a:xfrm>
            <a:off x="594897" y="4387218"/>
            <a:ext cx="1086307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(2)insist on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en-US" sz="3000" b="1" dirty="0" smtClean="0">
                <a:solidFill>
                  <a:prstClr val="black"/>
                </a:solidFill>
              </a:rPr>
              <a:t>/doing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坚持做某事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Our English teacher insists on the importance of reading.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我们的英语老师坚持认为阅读是重要的。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993883" y="138950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515" y="152412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805220" y="2086378"/>
            <a:ext cx="10158491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(1)</a:t>
            </a:r>
            <a:r>
              <a:rPr lang="zh-CN" altLang="en-US" sz="3000" b="1" dirty="0" smtClean="0"/>
              <a:t>艾丽斯坚称她没有做错任何事。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Alice insisted  ______________________________________</a:t>
            </a:r>
            <a:r>
              <a:rPr lang="zh-CN" altLang="en-US" sz="3000" b="1" dirty="0" smtClean="0"/>
              <a:t>．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65878" y="2812888"/>
            <a:ext cx="7454348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    that </a:t>
            </a:r>
            <a:r>
              <a:rPr lang="en-US" altLang="zh-CN" sz="2400" b="1" dirty="0">
                <a:solidFill>
                  <a:srgbClr val="FF0000"/>
                </a:solidFill>
              </a:rPr>
              <a:t>she did nothing wrong/didn't do anything wrong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87620" y="4328528"/>
            <a:ext cx="1390124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on seeing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73369" y="4315441"/>
            <a:ext cx="2606804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as soon as possible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7242" y="3589001"/>
            <a:ext cx="11414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(2)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她坚持要尽快见经理。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She insisted ____________ the manager _______________.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769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32012" y="1901825"/>
          <a:ext cx="11255188" cy="2743200"/>
        </p:xfrm>
        <a:graphic>
          <a:graphicData uri="http://schemas.openxmlformats.org/drawingml/2006/table">
            <a:tbl>
              <a:tblPr/>
              <a:tblGrid>
                <a:gridCol w="667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9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．舞蹈者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vi. 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10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．女演员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男演员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11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．丧失，损失；失败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失败；丢失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vi. 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12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．吸引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v. ________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漂亮的，有吸引力的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adj. 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3630659" y="1910090"/>
            <a:ext cx="1090362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dancer</a:t>
            </a: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9292277" y="3975166"/>
            <a:ext cx="1447832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attractive</a:t>
            </a: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6142825" y="1940168"/>
            <a:ext cx="1031051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dance </a:t>
            </a: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3757541" y="2611456"/>
            <a:ext cx="1084784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actress</a:t>
            </a: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7392496" y="2610381"/>
            <a:ext cx="867545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actor</a:t>
            </a: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5914798" y="3241619"/>
            <a:ext cx="663964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loss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3370608" y="4014634"/>
            <a:ext cx="1072730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attract</a:t>
            </a:r>
          </a:p>
        </p:txBody>
      </p:sp>
      <p:sp>
        <p:nvSpPr>
          <p:cNvPr id="18" name="矩形 17"/>
          <p:cNvSpPr/>
          <p:nvPr/>
        </p:nvSpPr>
        <p:spPr>
          <a:xfrm>
            <a:off x="10209159" y="3275863"/>
            <a:ext cx="67999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lose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70022" y="1100019"/>
          <a:ext cx="9535026" cy="5486400"/>
        </p:xfrm>
        <a:graphic>
          <a:graphicData uri="http://schemas.openxmlformats.org/drawingml/2006/table">
            <a:tbl>
              <a:tblPr/>
              <a:tblGrid>
                <a:gridCol w="53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89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 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吸引某人的注意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2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．超越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3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．梦想做某事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4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．扮演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的角色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5.work closely with 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6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during one's lifetime 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7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in the 1950s 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8</a:t>
                      </a:r>
                      <a:r>
                        <a:rPr lang="zh-CN" sz="30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pass away ______________</a:t>
                      </a:r>
                      <a:endParaRPr lang="zh-CN" sz="30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3838232" y="5907536"/>
            <a:ext cx="2042547" cy="559769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委婉语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)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去世</a:t>
            </a:r>
            <a:endParaRPr lang="en-US" altLang="zh-CN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4807235" y="3801581"/>
            <a:ext cx="2350322" cy="559769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与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密切合作</a:t>
            </a:r>
            <a:endParaRPr lang="en-US" altLang="zh-CN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4284663" y="4005263"/>
            <a:ext cx="184730" cy="646331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5560842" y="4548987"/>
            <a:ext cx="2350322" cy="559769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在某人的一生中</a:t>
            </a:r>
            <a:endParaRPr lang="en-US" altLang="zh-CN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4241131" y="5136234"/>
            <a:ext cx="2353529" cy="559769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在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20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世纪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50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年代</a:t>
            </a:r>
            <a:endParaRPr lang="en-US" altLang="zh-CN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4452437" y="1058444"/>
            <a:ext cx="2885726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catch one's attention</a:t>
            </a: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3243252" y="1700881"/>
            <a:ext cx="1527982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go beyond</a:t>
            </a:r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4111167" y="2390398"/>
            <a:ext cx="2650919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dream of doing </a:t>
            </a:r>
            <a:r>
              <a:rPr lang="en-US" altLang="zh-CN" sz="2400" b="1" dirty="0" err="1">
                <a:solidFill>
                  <a:srgbClr val="FF0000"/>
                </a:solidFill>
              </a:rPr>
              <a:t>sth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4896749" y="3052618"/>
            <a:ext cx="2152384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play the role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86634" y="1633815"/>
          <a:ext cx="11622505" cy="2743200"/>
        </p:xfrm>
        <a:graphic>
          <a:graphicData uri="http://schemas.openxmlformats.org/drawingml/2006/table">
            <a:tbl>
              <a:tblPr/>
              <a:tblGrid>
                <a:gridCol w="630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奥黛丽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·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赫本是好莱坞历史上最伟大的女演员之一。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Audrey Hepburn is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Hollywood's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____________________.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1951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年，在法国拍戏时，赫本遇见了法国作家科莱特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。</a:t>
                      </a:r>
                      <a:endParaRPr lang="en-US" altLang="zh-CN" sz="3000" b="1" kern="100" dirty="0" smtClean="0">
                        <a:latin typeface="+mn-lt"/>
                        <a:ea typeface="+mn-ea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In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1951,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Hepburn met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____________Colette.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40"/>
          <p:cNvSpPr>
            <a:spLocks noChangeArrowheads="1"/>
          </p:cNvSpPr>
          <p:nvPr/>
        </p:nvSpPr>
        <p:spPr bwMode="auto">
          <a:xfrm>
            <a:off x="4355893" y="2397900"/>
            <a:ext cx="1056700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one of </a:t>
            </a:r>
          </a:p>
        </p:txBody>
      </p:sp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7695796" y="2442555"/>
            <a:ext cx="3615157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solidFill>
                  <a:srgbClr val="FF0000"/>
                </a:solidFill>
              </a:rPr>
              <a:t>all­time</a:t>
            </a:r>
            <a:r>
              <a:rPr lang="en-US" altLang="zh-CN" sz="2400" b="1" dirty="0">
                <a:solidFill>
                  <a:srgbClr val="FF0000"/>
                </a:solidFill>
              </a:rPr>
              <a:t> greatest actresses </a:t>
            </a:r>
          </a:p>
        </p:txBody>
      </p:sp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2340639" y="3809004"/>
            <a:ext cx="3174267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while acting in France </a:t>
            </a:r>
          </a:p>
        </p:txBody>
      </p:sp>
      <p:sp>
        <p:nvSpPr>
          <p:cNvPr id="6" name="Rectangle 43"/>
          <p:cNvSpPr>
            <a:spLocks noChangeArrowheads="1"/>
          </p:cNvSpPr>
          <p:nvPr/>
        </p:nvSpPr>
        <p:spPr bwMode="auto">
          <a:xfrm>
            <a:off x="8037142" y="3809597"/>
            <a:ext cx="2573205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the French writer 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8538" y="1193292"/>
          <a:ext cx="10685628" cy="4114800"/>
        </p:xfrm>
        <a:graphic>
          <a:graphicData uri="http://schemas.openxmlformats.org/drawingml/2006/table">
            <a:tbl>
              <a:tblPr/>
              <a:tblGrid>
                <a:gridCol w="579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3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那一年，她凭借在这部电影中的角色赢得了奥斯卡最佳女演员奖。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She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 the Oscar __________ Best Actress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this film that year.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4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．因为在这方面的努力，她赢得了许多奖项。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She won many awards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in this area. 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2243561" y="2604395"/>
            <a:ext cx="73289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won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697608" y="2583093"/>
            <a:ext cx="65434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 for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325931" y="3275107"/>
            <a:ext cx="200336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for her role in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5195796" y="4592819"/>
            <a:ext cx="299075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because of her efforts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16017" y="1122305"/>
          <a:ext cx="11269980" cy="4800600"/>
        </p:xfrm>
        <a:graphic>
          <a:graphicData uri="http://schemas.openxmlformats.org/drawingml/2006/table">
            <a:tbl>
              <a:tblPr/>
              <a:tblGrid>
                <a:gridCol w="515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4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课文初探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根据课文内容，判断正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(T)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误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(F)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)1.Hepburn was born in the UK on 4 May 1929.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)2.Colette insisted that Hepburn was the perfect girl for the lead role in </a:t>
                      </a:r>
                      <a:r>
                        <a:rPr lang="en-US" sz="3000" b="1" kern="100" dirty="0" err="1">
                          <a:latin typeface="+mn-lt"/>
                          <a:ea typeface="+mn-ea"/>
                          <a:cs typeface="Courier New" panose="02070309020205020404"/>
                        </a:rPr>
                        <a:t>Gigi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.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)3.Gigi was a big success and Hepburn soon became </a:t>
                      </a:r>
                      <a:r>
                        <a:rPr lang="en-US" sz="3000" b="1" kern="100" dirty="0" err="1">
                          <a:latin typeface="+mn-lt"/>
                          <a:ea typeface="+mn-ea"/>
                          <a:cs typeface="Courier New" panose="02070309020205020404"/>
                        </a:rPr>
                        <a:t>world­famous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533360" y="2628444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02126" y="3934634"/>
            <a:ext cx="3722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F</a:t>
            </a:r>
          </a:p>
          <a:p>
            <a:pPr>
              <a:lnSpc>
                <a:spcPct val="150000"/>
              </a:lnSpc>
            </a:pP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62818" y="1780779"/>
            <a:ext cx="37221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07457" y="1670945"/>
          <a:ext cx="11269980" cy="2743200"/>
        </p:xfrm>
        <a:graphic>
          <a:graphicData uri="http://schemas.openxmlformats.org/drawingml/2006/table">
            <a:tbl>
              <a:tblPr/>
              <a:tblGrid>
                <a:gridCol w="515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4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课文初探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)4.Hepburn played the role of an angel in the film Always in 1991.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)5.Hepburn spent her last few years working closely with UNICEF.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318306" y="3144619"/>
            <a:ext cx="659155" cy="5799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0" name="矩形 9"/>
          <p:cNvSpPr/>
          <p:nvPr/>
        </p:nvSpPr>
        <p:spPr>
          <a:xfrm>
            <a:off x="1648377" y="1739877"/>
            <a:ext cx="37221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1955</Words>
  <Application>Microsoft Office PowerPoint</Application>
  <PresentationFormat>宽屏</PresentationFormat>
  <Paragraphs>214</Paragraphs>
  <Slides>37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8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8E5E08031D664046B3636D6AE9C48D1E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