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8" r:id="rId2"/>
    <p:sldId id="315" r:id="rId3"/>
    <p:sldId id="258" r:id="rId4"/>
    <p:sldId id="313" r:id="rId5"/>
    <p:sldId id="305" r:id="rId6"/>
    <p:sldId id="316" r:id="rId7"/>
    <p:sldId id="310" r:id="rId8"/>
    <p:sldId id="287" r:id="rId9"/>
    <p:sldId id="292" r:id="rId10"/>
    <p:sldId id="303" r:id="rId11"/>
    <p:sldId id="311" r:id="rId12"/>
    <p:sldId id="312" r:id="rId13"/>
    <p:sldId id="294" r:id="rId14"/>
    <p:sldId id="296" r:id="rId15"/>
    <p:sldId id="317" r:id="rId16"/>
    <p:sldId id="260" r:id="rId17"/>
    <p:sldId id="319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559"/>
    <a:srgbClr val="FFFF99"/>
    <a:srgbClr val="CC3300"/>
    <a:srgbClr val="E38C01"/>
    <a:srgbClr val="19884E"/>
    <a:srgbClr val="FFCC66"/>
    <a:srgbClr val="FFCC99"/>
    <a:srgbClr val="9AC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4331" autoAdjust="0"/>
  </p:normalViewPr>
  <p:slideViewPr>
    <p:cSldViewPr>
      <p:cViewPr>
        <p:scale>
          <a:sx n="100" d="100"/>
          <a:sy n="100" d="100"/>
        </p:scale>
        <p:origin x="-288" y="-264"/>
      </p:cViewPr>
      <p:guideLst>
        <p:guide orient="horz" pos="2160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379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DBD8B7-E3B5-4D3C-9A7C-7CFDFDF9EF0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BD8B7-E3B5-4D3C-9A7C-7CFDFDF9EF05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06724-3A0E-4E11-BA9C-D7B4E5CD320D}" type="slidenum">
              <a:rPr lang="en-US" altLang="zh-CN" smtClean="0">
                <a:latin typeface="Arial" panose="020B0604020202020204" pitchFamily="34" charset="0"/>
              </a:rPr>
              <a:t>10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22D5A-7395-498D-82A1-CFD47BD07512}" type="slidenum">
              <a:rPr lang="en-US" altLang="zh-CN" smtClean="0">
                <a:latin typeface="Arial" panose="020B0604020202020204" pitchFamily="34" charset="0"/>
              </a:rPr>
              <a:t>11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BD8B7-E3B5-4D3C-9A7C-7CFDFDF9EF05}" type="slidenum">
              <a:rPr lang="en-US" altLang="zh-CN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BD8B7-E3B5-4D3C-9A7C-7CFDFDF9EF05}" type="slidenum">
              <a:rPr lang="en-US" altLang="zh-CN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5BA95-F19D-4AC4-B4CC-5A0E6E136914}" type="slidenum">
              <a:rPr lang="en-US" altLang="zh-CN" smtClean="0">
                <a:latin typeface="Arial" panose="020B0604020202020204" pitchFamily="34" charset="0"/>
              </a:rPr>
              <a:t>14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09D00-4738-4EB8-8F16-C532D2B02E96}" type="slidenum">
              <a:rPr lang="en-US" altLang="zh-CN" smtClean="0">
                <a:latin typeface="Arial" panose="020B0604020202020204" pitchFamily="34" charset="0"/>
              </a:rPr>
              <a:t>15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BD8B7-E3B5-4D3C-9A7C-7CFDFDF9EF05}" type="slidenum">
              <a:rPr lang="en-US" altLang="zh-CN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BD8B7-E3B5-4D3C-9A7C-7CFDFDF9EF05}" type="slidenum">
              <a:rPr lang="en-US" altLang="zh-CN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BD8B7-E3B5-4D3C-9A7C-7CFDFDF9EF05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96804-87D1-43FF-BDF2-F771728E6CAB}" type="slidenum">
              <a:rPr lang="en-US" altLang="zh-CN" smtClean="0">
                <a:latin typeface="Arial" panose="020B0604020202020204" pitchFamily="34" charset="0"/>
              </a:rPr>
              <a:t>3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E1C0F-9BA3-4D5C-89CF-3AC5DBFA740B}" type="slidenum">
              <a:rPr lang="en-US" altLang="zh-CN" smtClean="0">
                <a:latin typeface="Arial" panose="020B0604020202020204" pitchFamily="34" charset="0"/>
              </a:rPr>
              <a:t>4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BD8B7-E3B5-4D3C-9A7C-7CFDFDF9EF05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BD8B7-E3B5-4D3C-9A7C-7CFDFDF9EF05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80014-6C1C-44A1-98B2-C170D7993EAB}" type="slidenum">
              <a:rPr lang="en-US" altLang="zh-CN" smtClean="0">
                <a:latin typeface="Arial" panose="020B0604020202020204" pitchFamily="34" charset="0"/>
              </a:rPr>
              <a:t>7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14C5A-DD2B-4949-9FCA-26996D02439F}" type="slidenum">
              <a:rPr lang="en-US" altLang="zh-CN" smtClean="0">
                <a:latin typeface="Arial" panose="020B0604020202020204" pitchFamily="34" charset="0"/>
              </a:rPr>
              <a:t>8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A0584-02B6-41C0-BA85-87F3CC859B0B}" type="slidenum">
              <a:rPr lang="en-US" altLang="zh-CN" smtClean="0">
                <a:latin typeface="Arial" panose="020B0604020202020204" pitchFamily="34" charset="0"/>
              </a:rPr>
              <a:t>9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20EE173-2362-4C7A-B57C-AE2310480064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6F5EE-B869-48D0-90F4-A167DDB3EF0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2590822"/>
            <a:ext cx="9144000" cy="773579"/>
          </a:xfrm>
        </p:spPr>
        <p:txBody>
          <a:bodyPr/>
          <a:lstStyle/>
          <a:p>
            <a:r>
              <a:rPr lang="en-US" altLang="zh-CN" sz="5400" b="1" dirty="0"/>
              <a:t>A Visit to Chinatown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62100" y="685872"/>
            <a:ext cx="7545579" cy="1325880"/>
          </a:xfrm>
        </p:spPr>
        <p:txBody>
          <a:bodyPr/>
          <a:lstStyle/>
          <a:p>
            <a:r>
              <a:rPr lang="en-US" dirty="0" smtClean="0"/>
              <a:t>Unit 8  Culture Shapes Us 　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905522" y="494993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1524000" y="1524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435" name="矩形 7"/>
          <p:cNvSpPr>
            <a:spLocks noChangeArrowheads="1"/>
          </p:cNvSpPr>
          <p:nvPr/>
        </p:nvSpPr>
        <p:spPr bwMode="auto">
          <a:xfrm>
            <a:off x="1066800" y="1331913"/>
            <a:ext cx="74676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3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My parents love to have lunch and shop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there,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although parking is a problem.</a:t>
            </a: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990600" y="2438400"/>
            <a:ext cx="7162800" cy="1981200"/>
            <a:chOff x="990600" y="3962400"/>
            <a:chExt cx="7162800" cy="2209800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962400"/>
              <a:ext cx="7162800" cy="2209800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43000" y="4114678"/>
              <a:ext cx="6934200" cy="18326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 indent="-514350">
                <a:lnSpc>
                  <a:spcPct val="120000"/>
                </a:lnSpc>
                <a:defRPr/>
              </a:pPr>
              <a:r>
                <a:rPr lang="en-US" altLang="zh-CN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    although  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conj.  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虽然，尽管，但是，引导</a:t>
              </a:r>
              <a:endPara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endParaRPr>
            </a:p>
            <a:p>
              <a:pPr marL="514350" indent="-514350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让步状语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从句，不和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but 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连用，但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可和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yet</a:t>
              </a:r>
            </a:p>
            <a:p>
              <a:pPr marL="514350" indent="-514350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和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still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连用。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066800" y="4559300"/>
            <a:ext cx="7162800" cy="12988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Although it rained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hard,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they went on working.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=It rained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hard,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but they went on working.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838200" y="1828800"/>
            <a:ext cx="7696200" cy="1570038"/>
          </a:xfrm>
          <a:prstGeom prst="rect">
            <a:avLst/>
          </a:prstGeom>
          <a:solidFill>
            <a:srgbClr val="A7D559"/>
          </a:solidFill>
          <a:ln w="9525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Chinese people celebrate the Spring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Festival?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Western people celebrate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Christmas?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占位符 1"/>
          <p:cNvSpPr txBox="1"/>
          <p:nvPr/>
        </p:nvSpPr>
        <p:spPr bwMode="auto">
          <a:xfrm>
            <a:off x="1524000" y="254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Project 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3"/>
          <p:cNvGraphicFramePr/>
          <p:nvPr/>
        </p:nvGraphicFramePr>
        <p:xfrm>
          <a:off x="1066800" y="1546225"/>
          <a:ext cx="6934200" cy="4549596"/>
        </p:xfrm>
        <a:graphic>
          <a:graphicData uri="http://schemas.openxmlformats.org/drawingml/2006/table">
            <a:tbl>
              <a:tblPr/>
              <a:tblGrid>
                <a:gridCol w="222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7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Spring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Festival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Christmas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554413" y="1519238"/>
            <a:ext cx="28463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make dumplings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581400" y="1905000"/>
            <a:ext cx="311626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buy new clothes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563938" y="2205038"/>
            <a:ext cx="352266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clean up the house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557588" y="2586038"/>
            <a:ext cx="54340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give lucky money to children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557588" y="2967038"/>
            <a:ext cx="44434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hang red lanterns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484563" y="4800600"/>
            <a:ext cx="46688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+mj-lt"/>
              </a:rPr>
              <a:t>sing Christmas songs</a:t>
            </a:r>
            <a:endParaRPr lang="zh-CN" alt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557588" y="3348038"/>
            <a:ext cx="50530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visit relatives and friends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557588" y="3729038"/>
            <a:ext cx="50530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j-lt"/>
              </a:rPr>
              <a:t>go to a temple fair</a:t>
            </a:r>
            <a:endParaRPr lang="zh-CN" altLang="en-US" sz="2400" dirty="0">
              <a:latin typeface="+mj-lt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484563" y="5181600"/>
            <a:ext cx="35258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j-lt"/>
              </a:rPr>
              <a:t>decorate a Christmas tree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484563" y="5567363"/>
            <a:ext cx="42878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j-lt"/>
              </a:rPr>
              <a:t>buy some Christmas gifts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3557588" y="4110038"/>
            <a:ext cx="50530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j-lt"/>
              </a:rPr>
              <a:t>attend a family get-together</a:t>
            </a:r>
            <a:endParaRPr lang="zh-CN" altLang="en-US" sz="2400" dirty="0">
              <a:latin typeface="+mj-lt"/>
            </a:endParaRPr>
          </a:p>
        </p:txBody>
      </p:sp>
      <p:sp>
        <p:nvSpPr>
          <p:cNvPr id="21" name="文本占位符 1"/>
          <p:cNvSpPr txBox="1"/>
          <p:nvPr/>
        </p:nvSpPr>
        <p:spPr bwMode="auto">
          <a:xfrm>
            <a:off x="304800" y="381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Project 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1524000" y="254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Discussion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29699" name="组合 5"/>
          <p:cNvGrpSpPr/>
          <p:nvPr/>
        </p:nvGrpSpPr>
        <p:grpSpPr bwMode="auto">
          <a:xfrm>
            <a:off x="1219200" y="1371600"/>
            <a:ext cx="7086600" cy="762000"/>
            <a:chOff x="990600" y="1752600"/>
            <a:chExt cx="7439025" cy="1752600"/>
          </a:xfrm>
        </p:grpSpPr>
        <p:sp>
          <p:nvSpPr>
            <p:cNvPr id="7" name="圆角矩形标注 6"/>
            <p:cNvSpPr>
              <a:spLocks noChangeArrowheads="1"/>
            </p:cNvSpPr>
            <p:nvPr/>
          </p:nvSpPr>
          <p:spPr bwMode="auto">
            <a:xfrm>
              <a:off x="990600" y="1752600"/>
              <a:ext cx="7439025" cy="1752600"/>
            </a:xfrm>
            <a:prstGeom prst="wedgeRoundRectCallout">
              <a:avLst>
                <a:gd name="adj1" fmla="val 49254"/>
                <a:gd name="adj2" fmla="val 6618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 algn="ctr">
              <a:solidFill>
                <a:schemeClr val="accent3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7" name="矩形 4"/>
            <p:cNvSpPr>
              <a:spLocks noChangeArrowheads="1"/>
            </p:cNvSpPr>
            <p:nvPr/>
          </p:nvSpPr>
          <p:spPr bwMode="auto">
            <a:xfrm>
              <a:off x="1295400" y="1981200"/>
              <a:ext cx="6934200" cy="8777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Work in pairs and talk about Spring Festival.</a:t>
              </a:r>
            </a:p>
            <a:p>
              <a:pPr eaLnBrk="1" hangingPunct="1"/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286000"/>
            <a:ext cx="2924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2300288"/>
            <a:ext cx="27178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62688" y="2286000"/>
            <a:ext cx="2597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" y="4419600"/>
            <a:ext cx="2913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419600"/>
            <a:ext cx="27432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48400" y="44196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/>
          <p:cNvSpPr txBox="1"/>
          <p:nvPr/>
        </p:nvSpPr>
        <p:spPr bwMode="auto">
          <a:xfrm>
            <a:off x="1524000" y="254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zh-CN" altLang="en-US" sz="360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文化知识</a:t>
            </a:r>
            <a:endParaRPr lang="en-US" altLang="zh-CN" sz="3600" kern="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组合 9"/>
          <p:cNvGrpSpPr/>
          <p:nvPr/>
        </p:nvGrpSpPr>
        <p:grpSpPr bwMode="auto">
          <a:xfrm>
            <a:off x="1295400" y="1295400"/>
            <a:ext cx="6477000" cy="3884077"/>
            <a:chOff x="1518745" y="1371600"/>
            <a:chExt cx="6253655" cy="3961759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1599982" y="1371600"/>
              <a:ext cx="6172418" cy="3886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" name="文本框 3"/>
            <p:cNvSpPr txBox="1"/>
            <p:nvPr/>
          </p:nvSpPr>
          <p:spPr>
            <a:xfrm>
              <a:off x="1518745" y="1471994"/>
              <a:ext cx="6253655" cy="38613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14350">
                <a:defRPr/>
              </a:pP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        春节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是指汉字文化圈传统上的农历新年。传统名称为新年、大年、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新岁，但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口头上又称度岁、庆新岁、过年。古时春节曾专指节气中的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立春，也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被视为是一年的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开始，后来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改为农历正月初一开始为新年。一般至少要到正月十五（上元节）新年才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结束，但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在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民间，传统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意义上的春节是指从腊月的腊祭或腊月二十三或二十四的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祭灶，一直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到正月十九。春节俗称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“年节”，是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中华民族最隆重的传统佳节。</a:t>
              </a:r>
              <a:endParaRPr lang="en-US" altLang="zh-CN" sz="2400" dirty="0">
                <a:latin typeface="+mn-lt"/>
                <a:ea typeface="黑体" panose="02010609060101010101" pitchFamily="49" charset="-122"/>
              </a:endParaRPr>
            </a:p>
          </p:txBody>
        </p:sp>
      </p:grpSp>
      <p:pic>
        <p:nvPicPr>
          <p:cNvPr id="30724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5181600"/>
            <a:ext cx="2362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/>
          <p:cNvSpPr txBox="1"/>
          <p:nvPr/>
        </p:nvSpPr>
        <p:spPr bwMode="auto">
          <a:xfrm>
            <a:off x="1524000" y="2540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zh-CN" altLang="en-US" sz="360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文化知识</a:t>
            </a:r>
            <a:endParaRPr lang="en-US" altLang="zh-CN" sz="3600" kern="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685800" y="1600200"/>
            <a:ext cx="7620000" cy="3200400"/>
            <a:chOff x="685800" y="1524000"/>
            <a:chExt cx="7620000" cy="3200400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990600" y="1524000"/>
              <a:ext cx="7315200" cy="3200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" name="文本框 3"/>
            <p:cNvSpPr txBox="1"/>
            <p:nvPr/>
          </p:nvSpPr>
          <p:spPr>
            <a:xfrm>
              <a:off x="685800" y="1601788"/>
              <a:ext cx="7467600" cy="26776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514350">
                <a:defRPr/>
              </a:pP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        圣诞节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（</a:t>
              </a:r>
              <a:r>
                <a:rPr lang="en-US" altLang="zh-CN" sz="2400" dirty="0">
                  <a:latin typeface="+mn-lt"/>
                  <a:ea typeface="黑体" panose="02010609060101010101" pitchFamily="49" charset="-122"/>
                </a:rPr>
                <a:t>Christmas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）又称耶诞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节，译名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为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“基督弥撒”，西方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传统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节日</a:t>
              </a:r>
              <a:r>
                <a:rPr lang="en-US" altLang="zh-CN" sz="2400" dirty="0" smtClean="0">
                  <a:latin typeface="+mn-lt"/>
                  <a:ea typeface="黑体" panose="02010609060101010101" pitchFamily="49" charset="-122"/>
                </a:rPr>
                <a:t>,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在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每年</a:t>
              </a:r>
              <a:r>
                <a:rPr lang="en-US" altLang="zh-CN" sz="2400" dirty="0">
                  <a:latin typeface="+mn-lt"/>
                  <a:ea typeface="黑体" panose="02010609060101010101" pitchFamily="49" charset="-122"/>
                </a:rPr>
                <a:t>12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月</a:t>
              </a:r>
              <a:r>
                <a:rPr lang="en-US" altLang="zh-CN" sz="2400" dirty="0">
                  <a:latin typeface="+mn-lt"/>
                  <a:ea typeface="黑体" panose="02010609060101010101" pitchFamily="49" charset="-122"/>
                </a:rPr>
                <a:t>25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日。弥撒是教会的一种礼拜仪式。圣诞节是一个宗教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节，因为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把它当作耶稣的诞辰来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庆祝，故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名“耶诞节”。</a:t>
              </a:r>
              <a:endParaRPr lang="en-US" altLang="zh-CN" sz="2400" dirty="0">
                <a:latin typeface="+mn-lt"/>
                <a:ea typeface="黑体" panose="02010609060101010101" pitchFamily="49" charset="-122"/>
              </a:endParaRPr>
            </a:p>
            <a:p>
              <a:pPr marL="514350">
                <a:defRPr/>
              </a:pPr>
              <a:r>
                <a:rPr lang="en-US" altLang="zh-CN" sz="2400" dirty="0">
                  <a:latin typeface="+mn-lt"/>
                  <a:ea typeface="黑体" panose="02010609060101010101" pitchFamily="49" charset="-122"/>
                </a:rPr>
                <a:t> </a:t>
              </a:r>
              <a:r>
                <a:rPr lang="en-US" altLang="zh-CN" sz="2400" dirty="0" smtClean="0">
                  <a:latin typeface="+mn-lt"/>
                  <a:ea typeface="黑体" panose="02010609060101010101" pitchFamily="49" charset="-122"/>
                </a:rPr>
                <a:t>       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大部分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的天主教教堂都会先在</a:t>
              </a:r>
              <a:r>
                <a:rPr lang="en-US" altLang="zh-CN" sz="2400" dirty="0">
                  <a:latin typeface="+mn-lt"/>
                  <a:ea typeface="黑体" panose="02010609060101010101" pitchFamily="49" charset="-122"/>
                </a:rPr>
                <a:t>24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日的平安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夜，亦即</a:t>
              </a:r>
              <a:r>
                <a:rPr lang="en-US" altLang="zh-CN" sz="2400" dirty="0">
                  <a:latin typeface="+mn-lt"/>
                  <a:ea typeface="黑体" panose="02010609060101010101" pitchFamily="49" charset="-122"/>
                </a:rPr>
                <a:t>12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月</a:t>
              </a:r>
              <a:r>
                <a:rPr lang="en-US" altLang="zh-CN" sz="2400" dirty="0">
                  <a:latin typeface="+mn-lt"/>
                  <a:ea typeface="黑体" panose="02010609060101010101" pitchFamily="49" charset="-122"/>
                </a:rPr>
                <a:t>25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日凌晨举行子夜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弥撒，而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一些基督教会则会举行报</a:t>
              </a:r>
              <a:r>
                <a:rPr lang="zh-CN" altLang="en-US" sz="2400" dirty="0" smtClean="0">
                  <a:latin typeface="+mn-lt"/>
                  <a:ea typeface="黑体" panose="02010609060101010101" pitchFamily="49" charset="-122"/>
                </a:rPr>
                <a:t>佳音，然后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在</a:t>
              </a:r>
              <a:r>
                <a:rPr lang="en-US" altLang="zh-CN" sz="2400" dirty="0">
                  <a:latin typeface="+mn-lt"/>
                  <a:ea typeface="黑体" panose="02010609060101010101" pitchFamily="49" charset="-122"/>
                </a:rPr>
                <a:t>12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月</a:t>
              </a:r>
              <a:r>
                <a:rPr lang="en-US" altLang="zh-CN" sz="2400" dirty="0">
                  <a:latin typeface="+mn-lt"/>
                  <a:ea typeface="黑体" panose="02010609060101010101" pitchFamily="49" charset="-122"/>
                </a:rPr>
                <a:t>25</a:t>
              </a:r>
              <a:r>
                <a:rPr lang="zh-CN" altLang="en-US" sz="2400" dirty="0">
                  <a:latin typeface="+mn-lt"/>
                  <a:ea typeface="黑体" panose="02010609060101010101" pitchFamily="49" charset="-122"/>
                </a:rPr>
                <a:t>日庆祝圣诞节。</a:t>
              </a:r>
            </a:p>
          </p:txBody>
        </p:sp>
      </p:grp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029200"/>
            <a:ext cx="257968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800" b="1" kern="0" dirty="0" smtClean="0">
                <a:solidFill>
                  <a:srgbClr val="FF0000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b="1" kern="0" dirty="0" smtClean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90800" y="3276600"/>
            <a:ext cx="5867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Make a poster about a festival.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  (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Chinese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/ Foreign) 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4400" y="2667000"/>
            <a:ext cx="7772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1.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expressions about festivals and cultures.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2.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about culture differences.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3.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be able to talk about festivals and culture differences.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4.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realize the differences between different cultures.</a:t>
            </a:r>
            <a:endParaRPr lang="zh-CN" altLang="zh-CN" sz="2400" dirty="0"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18436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5181600"/>
            <a:ext cx="12477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1447800" y="1524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Warming up</a:t>
            </a:r>
            <a:endParaRPr lang="zh-CN" altLang="en-US" sz="44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5" name="Picture 2" descr="u=2925408687,304032220&amp;fm=23&amp;gp=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1" y="2858040"/>
            <a:ext cx="3810000" cy="2852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0" name="圆角矩形 5"/>
          <p:cNvSpPr>
            <a:spLocks noChangeArrowheads="1"/>
          </p:cNvSpPr>
          <p:nvPr/>
        </p:nvSpPr>
        <p:spPr bwMode="auto">
          <a:xfrm>
            <a:off x="914400" y="1447800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A7D559"/>
          </a:solidFill>
          <a:ln w="9525" algn="ctr">
            <a:noFill/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Chinatown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599" y="2858040"/>
            <a:ext cx="3657601" cy="285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14400" y="2286000"/>
            <a:ext cx="7162800" cy="523875"/>
          </a:xfrm>
          <a:prstGeom prst="rect">
            <a:avLst/>
          </a:prstGeom>
          <a:solidFill>
            <a:srgbClr val="A7D559"/>
          </a:solidFill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  <a:cs typeface="Times New Roman" panose="02020603050405020304" pitchFamily="18" charset="0"/>
              </a:rPr>
              <a:t>Would you like to see what Chinatown is </a:t>
            </a:r>
            <a:r>
              <a:rPr lang="en-US" altLang="zh-CN" sz="2800" dirty="0" smtClean="0">
                <a:latin typeface="+mn-lt"/>
                <a:cs typeface="Times New Roman" panose="02020603050405020304" pitchFamily="18" charset="0"/>
              </a:rPr>
              <a:t>like?</a:t>
            </a:r>
            <a:r>
              <a:rPr lang="en-US" altLang="zh-CN" sz="2800" dirty="0" smtClean="0">
                <a:latin typeface="+mn-lt"/>
              </a:rPr>
              <a:t> </a:t>
            </a:r>
            <a:endParaRPr lang="en-US" altLang="zh-CN" sz="2800" dirty="0"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762000" y="304800"/>
            <a:ext cx="42672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Think about it.</a:t>
            </a:r>
            <a:endParaRPr lang="zh-CN" altLang="en-US" sz="44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914400" y="1524000"/>
            <a:ext cx="7315200" cy="914400"/>
          </a:xfrm>
          <a:prstGeom prst="roundRect">
            <a:avLst/>
          </a:prstGeom>
          <a:solidFill>
            <a:srgbClr val="A7D5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000000"/>
                </a:solidFill>
                <a:latin typeface="+mj-lt"/>
              </a:rPr>
              <a:t>What do you usually do to prepare for the Spring </a:t>
            </a:r>
            <a:endParaRPr lang="en-US" altLang="zh-CN" sz="28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+mj-lt"/>
              </a:rPr>
              <a:t>Festival</a:t>
            </a:r>
            <a:r>
              <a:rPr lang="en-US" altLang="zh-CN" sz="2800" dirty="0" smtClean="0">
                <a:solidFill>
                  <a:srgbClr val="000000"/>
                </a:solidFill>
                <a:latin typeface="+mj-lt"/>
              </a:rPr>
              <a:t>?</a:t>
            </a:r>
            <a:endParaRPr lang="zh-CN" alt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8200" y="2590800"/>
            <a:ext cx="75438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We</a:t>
            </a:r>
            <a:r>
              <a:rPr lang="en-US" altLang="zh-CN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usually</a:t>
            </a:r>
            <a:r>
              <a:rPr lang="en-US" altLang="zh-CN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go</a:t>
            </a:r>
            <a:r>
              <a:rPr lang="en-US" altLang="zh-CN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shopping</a:t>
            </a:r>
            <a:r>
              <a:rPr lang="en-US" altLang="zh-CN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to buy</a:t>
            </a:r>
            <a:r>
              <a:rPr lang="en-US" altLang="zh-CN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many</a:t>
            </a:r>
            <a:r>
              <a:rPr lang="en-US" altLang="zh-CN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good </a:t>
            </a:r>
            <a:r>
              <a:rPr lang="zh-CN" altLang="zh-CN" sz="2800" dirty="0" smtClean="0">
                <a:solidFill>
                  <a:srgbClr val="FF0066"/>
                </a:solidFill>
                <a:latin typeface="+mj-lt"/>
              </a:rPr>
              <a:t>things</a:t>
            </a:r>
            <a:r>
              <a:rPr lang="en-US" altLang="zh-CN" sz="2800" dirty="0" smtClean="0">
                <a:solidFill>
                  <a:srgbClr val="FF0066"/>
                </a:solidFill>
                <a:latin typeface="+mj-lt"/>
              </a:rPr>
              <a:t>, </a:t>
            </a: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clean</a:t>
            </a:r>
            <a:r>
              <a:rPr lang="en-US" altLang="zh-CN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our</a:t>
            </a:r>
            <a:r>
              <a:rPr lang="en-US" altLang="zh-CN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rooms</a:t>
            </a:r>
            <a:r>
              <a:rPr lang="en-US" altLang="zh-CN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and</a:t>
            </a:r>
            <a:r>
              <a:rPr lang="en-US" altLang="zh-CN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visit</a:t>
            </a:r>
            <a:r>
              <a:rPr lang="en-US" altLang="zh-CN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the</a:t>
            </a:r>
            <a:r>
              <a:rPr lang="en-US" altLang="zh-CN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CN" altLang="zh-CN" sz="2800" dirty="0">
                <a:solidFill>
                  <a:srgbClr val="FF0066"/>
                </a:solidFill>
                <a:latin typeface="+mj-lt"/>
              </a:rPr>
              <a:t>relatives.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838200" y="3810000"/>
            <a:ext cx="7315200" cy="533400"/>
          </a:xfrm>
          <a:prstGeom prst="roundRect">
            <a:avLst/>
          </a:prstGeom>
          <a:solidFill>
            <a:srgbClr val="A7D5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n-lt"/>
              </a:rPr>
              <a:t>What Western festivals are celebrated in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China?</a:t>
            </a:r>
            <a:endParaRPr lang="en-US" altLang="zh-CN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14388" y="4581525"/>
            <a:ext cx="733901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rgbClr val="FF0066"/>
                </a:solidFill>
                <a:latin typeface="+mj-lt"/>
              </a:rPr>
              <a:t>We often celebrate Chrismas.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1447800" y="1524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Reading </a:t>
            </a:r>
            <a:endParaRPr lang="zh-CN" altLang="en-US" sz="44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0600" y="1381125"/>
            <a:ext cx="7315200" cy="523875"/>
          </a:xfrm>
          <a:prstGeom prst="rect">
            <a:avLst/>
          </a:prstGeom>
          <a:solidFill>
            <a:srgbClr val="A7D55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</a:rPr>
              <a:t>Read the text and answer the following questions.</a:t>
            </a:r>
          </a:p>
        </p:txBody>
      </p:sp>
      <p:sp>
        <p:nvSpPr>
          <p:cNvPr id="6" name="矩形 5"/>
          <p:cNvSpPr/>
          <p:nvPr/>
        </p:nvSpPr>
        <p:spPr>
          <a:xfrm>
            <a:off x="762000" y="2133600"/>
            <a:ext cx="7772400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altLang="zh-CN" sz="2600" dirty="0" smtClean="0">
                <a:latin typeface="+mn-lt"/>
              </a:rPr>
              <a:t>1. What </a:t>
            </a:r>
            <a:r>
              <a:rPr lang="en-US" altLang="zh-CN" sz="2600" dirty="0">
                <a:latin typeface="+mn-lt"/>
              </a:rPr>
              <a:t>did Jenny and Brian </a:t>
            </a:r>
            <a:r>
              <a:rPr lang="en-US" altLang="zh-CN" sz="2600" dirty="0" smtClean="0">
                <a:latin typeface="+mn-lt"/>
              </a:rPr>
              <a:t>buy?</a:t>
            </a:r>
            <a:endParaRPr lang="en-US" altLang="zh-CN" sz="2600" dirty="0">
              <a:latin typeface="+mn-lt"/>
            </a:endParaRPr>
          </a:p>
          <a:p>
            <a:pPr marL="514350" indent="-514350">
              <a:defRPr/>
            </a:pPr>
            <a:endParaRPr lang="en-US" altLang="zh-CN" sz="2600" dirty="0">
              <a:latin typeface="+mn-lt"/>
            </a:endParaRPr>
          </a:p>
          <a:p>
            <a:pPr marL="514350" indent="-514350">
              <a:defRPr/>
            </a:pPr>
            <a:endParaRPr lang="en-US" altLang="zh-CN" sz="2600" dirty="0">
              <a:latin typeface="+mn-lt"/>
            </a:endParaRPr>
          </a:p>
          <a:p>
            <a:pPr marL="514350" indent="-514350">
              <a:defRPr/>
            </a:pPr>
            <a:r>
              <a:rPr lang="en-US" altLang="zh-CN" sz="2600" dirty="0" smtClean="0">
                <a:latin typeface="+mn-lt"/>
              </a:rPr>
              <a:t>2. What </a:t>
            </a:r>
            <a:r>
              <a:rPr lang="en-US" altLang="zh-CN" sz="2600" dirty="0">
                <a:latin typeface="+mn-lt"/>
              </a:rPr>
              <a:t>did Brain have for </a:t>
            </a:r>
            <a:r>
              <a:rPr lang="en-US" altLang="zh-CN" sz="2600" dirty="0" smtClean="0">
                <a:latin typeface="+mn-lt"/>
              </a:rPr>
              <a:t>lunch?</a:t>
            </a:r>
            <a:endParaRPr lang="en-US" altLang="zh-CN" sz="2600" dirty="0">
              <a:latin typeface="+mn-lt"/>
            </a:endParaRPr>
          </a:p>
          <a:p>
            <a:pPr marL="514350" indent="-514350">
              <a:defRPr/>
            </a:pPr>
            <a:endParaRPr lang="en-US" altLang="zh-CN" sz="2600" dirty="0">
              <a:latin typeface="+mn-lt"/>
            </a:endParaRPr>
          </a:p>
          <a:p>
            <a:pPr marL="514350" indent="-514350">
              <a:defRPr/>
            </a:pPr>
            <a:r>
              <a:rPr lang="en-US" altLang="zh-CN" sz="2600" dirty="0" smtClean="0">
                <a:latin typeface="+mn-lt"/>
              </a:rPr>
              <a:t>3. When </a:t>
            </a:r>
            <a:r>
              <a:rPr lang="en-US" altLang="zh-CN" sz="2600" dirty="0">
                <a:latin typeface="+mn-lt"/>
              </a:rPr>
              <a:t>did Danny and Jenny watch the dragon dancing </a:t>
            </a:r>
            <a:r>
              <a:rPr lang="en-US" altLang="zh-CN" sz="2600" dirty="0" smtClean="0">
                <a:latin typeface="+mn-lt"/>
              </a:rPr>
              <a:t>performance?</a:t>
            </a:r>
            <a:endParaRPr lang="en-US" altLang="zh-CN" sz="2600" dirty="0">
              <a:latin typeface="+mn-lt"/>
            </a:endParaRPr>
          </a:p>
          <a:p>
            <a:pPr marL="514350" indent="-514350">
              <a:defRPr/>
            </a:pPr>
            <a:endParaRPr lang="en-US" altLang="zh-CN" sz="2600" dirty="0">
              <a:latin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19200" y="2514600"/>
            <a:ext cx="6705600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Jenny and Brain bought a big Christmas </a:t>
            </a:r>
            <a:r>
              <a:rPr kumimoji="1"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tree,  </a:t>
            </a:r>
            <a:r>
              <a:rPr kumimoji="1"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some decorations and gifts.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19200" y="3733800"/>
            <a:ext cx="60960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Brain had a bowl of noodles for lunch.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219200" y="4876800"/>
            <a:ext cx="7239000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They watched the dragon dancing performance</a:t>
            </a:r>
          </a:p>
          <a:p>
            <a:r>
              <a:rPr kumimoji="1"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during the Spring Festival.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1447800" y="1524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Reading </a:t>
            </a:r>
            <a:endParaRPr lang="zh-CN" altLang="en-US" sz="44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6800" y="1381125"/>
            <a:ext cx="6705600" cy="523875"/>
          </a:xfrm>
          <a:prstGeom prst="rect">
            <a:avLst/>
          </a:prstGeom>
          <a:solidFill>
            <a:srgbClr val="A7D55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</a:rPr>
              <a:t>Read the lesson and write true(T) or false(F).</a:t>
            </a:r>
          </a:p>
        </p:txBody>
      </p:sp>
      <p:sp>
        <p:nvSpPr>
          <p:cNvPr id="6" name="矩形 5"/>
          <p:cNvSpPr/>
          <p:nvPr/>
        </p:nvSpPr>
        <p:spPr>
          <a:xfrm>
            <a:off x="762000" y="2209800"/>
            <a:ext cx="7315200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</a:rPr>
              <a:t>1. Jenny and Brain went shopping in Chinatown. (    )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</a:rPr>
              <a:t>2. Jenny and her parents live in Chinatown.    (    )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</a:rPr>
              <a:t>3. There's a North American town in China.    (    )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</a:rPr>
              <a:t>4. Some Chinese people eat dumplings during the  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>
                <a:latin typeface="+mn-lt"/>
              </a:rPr>
              <a:t>    Spring Festival.                                            (    )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467600" y="2362200"/>
            <a:ext cx="465138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T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013575" y="2971800"/>
            <a:ext cx="454025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F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002463" y="4724400"/>
            <a:ext cx="465137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T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010400" y="3581400"/>
            <a:ext cx="454025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F 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1447800" y="1524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Reading </a:t>
            </a:r>
            <a:endParaRPr lang="zh-CN" altLang="en-US" sz="44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0600" y="1169919"/>
            <a:ext cx="6629400" cy="523875"/>
          </a:xfrm>
          <a:prstGeom prst="rect">
            <a:avLst/>
          </a:prstGeom>
          <a:solidFill>
            <a:srgbClr val="A7D55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</a:rPr>
              <a:t>Fill in the blanks according to the </a:t>
            </a:r>
            <a:r>
              <a:rPr lang="en-US" altLang="zh-CN" sz="2800" dirty="0" smtClean="0">
                <a:latin typeface="+mn-lt"/>
              </a:rPr>
              <a:t>dialogue:</a:t>
            </a:r>
            <a:endParaRPr lang="en-US" altLang="zh-CN" sz="2800" dirty="0"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81000" y="1550919"/>
            <a:ext cx="8382000" cy="4468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kumimoji="1" lang="zh-CN" altLang="en-US" sz="2400" kern="0" dirty="0">
                <a:latin typeface="+mn-lt"/>
                <a:ea typeface="+mn-ea"/>
              </a:rPr>
              <a:t/>
            </a:r>
            <a:br>
              <a:rPr kumimoji="1" lang="zh-CN" altLang="en-US" sz="2400" kern="0" dirty="0">
                <a:latin typeface="+mn-lt"/>
                <a:ea typeface="+mn-ea"/>
              </a:rPr>
            </a:br>
            <a:r>
              <a:rPr kumimoji="1" lang="zh-CN" altLang="en-US" sz="2400" kern="0" dirty="0">
                <a:latin typeface="+mj-lt"/>
                <a:ea typeface="+mn-ea"/>
                <a:cs typeface="Times New Roman" panose="02020603050405020304" pitchFamily="18" charset="0"/>
              </a:rPr>
              <a:t>Jenny and Li Ming went shopping in _________. They bought a big Christmas </a:t>
            </a:r>
            <a:r>
              <a:rPr kumimoji="1" lang="zh-CN" altLang="en-US" sz="2400" kern="0" dirty="0" smtClean="0">
                <a:latin typeface="+mj-lt"/>
                <a:ea typeface="+mn-ea"/>
                <a:cs typeface="Times New Roman" panose="02020603050405020304" pitchFamily="18" charset="0"/>
              </a:rPr>
              <a:t>tree</a:t>
            </a:r>
            <a:r>
              <a:rPr kumimoji="1" lang="en-US" altLang="zh-CN" sz="2400" kern="0" dirty="0" smtClean="0">
                <a:latin typeface="+mj-lt"/>
                <a:ea typeface="+mn-ea"/>
                <a:cs typeface="Times New Roman" panose="02020603050405020304" pitchFamily="18" charset="0"/>
              </a:rPr>
              <a:t>,</a:t>
            </a:r>
            <a:r>
              <a:rPr kumimoji="1" lang="zh-CN" altLang="en-US" sz="2400" kern="0" dirty="0" smtClean="0"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zh-CN" altLang="en-US" sz="2400" kern="0" dirty="0">
                <a:latin typeface="+mj-lt"/>
                <a:ea typeface="+mn-ea"/>
                <a:cs typeface="Times New Roman" panose="02020603050405020304" pitchFamily="18" charset="0"/>
              </a:rPr>
              <a:t>some___________and gifts. For </a:t>
            </a:r>
            <a:r>
              <a:rPr kumimoji="1" lang="zh-CN" altLang="en-US" sz="2400" kern="0" dirty="0" smtClean="0">
                <a:latin typeface="+mj-lt"/>
                <a:ea typeface="+mn-ea"/>
                <a:cs typeface="Times New Roman" panose="02020603050405020304" pitchFamily="18" charset="0"/>
              </a:rPr>
              <a:t>lunch</a:t>
            </a:r>
            <a:r>
              <a:rPr kumimoji="1" lang="en-US" altLang="zh-CN" sz="2400" kern="0" dirty="0" smtClean="0">
                <a:latin typeface="+mj-lt"/>
                <a:ea typeface="+mn-ea"/>
                <a:cs typeface="Times New Roman" panose="02020603050405020304" pitchFamily="18" charset="0"/>
              </a:rPr>
              <a:t>,</a:t>
            </a:r>
            <a:r>
              <a:rPr kumimoji="1" lang="zh-CN" altLang="en-US" sz="2400" kern="0" dirty="0" smtClean="0"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zh-CN" altLang="en-US" sz="2400" kern="0" dirty="0">
                <a:latin typeface="+mj-lt"/>
                <a:ea typeface="+mn-ea"/>
                <a:cs typeface="Times New Roman" panose="02020603050405020304" pitchFamily="18" charset="0"/>
              </a:rPr>
              <a:t>they used chopsticks and a spoon____________</a:t>
            </a:r>
            <a:br>
              <a:rPr kumimoji="1" lang="zh-CN" altLang="en-US" sz="2400" kern="0" dirty="0"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kumimoji="1" lang="zh-CN" altLang="en-US" sz="2400" kern="0" dirty="0">
                <a:latin typeface="+mj-lt"/>
                <a:ea typeface="+mn-ea"/>
                <a:cs typeface="Times New Roman" panose="02020603050405020304" pitchFamily="18" charset="0"/>
              </a:rPr>
              <a:t> a fork and a knife. Jenny’s parents also loved to have lunch and shop </a:t>
            </a:r>
            <a:r>
              <a:rPr kumimoji="1" lang="zh-CN" altLang="en-US" sz="2400" kern="0" dirty="0" smtClean="0">
                <a:latin typeface="+mj-lt"/>
                <a:ea typeface="+mn-ea"/>
                <a:cs typeface="Times New Roman" panose="02020603050405020304" pitchFamily="18" charset="0"/>
              </a:rPr>
              <a:t>there</a:t>
            </a:r>
            <a:r>
              <a:rPr kumimoji="1" lang="en-US" altLang="zh-CN" sz="2400" kern="0" dirty="0" smtClean="0">
                <a:latin typeface="+mj-lt"/>
                <a:ea typeface="+mn-ea"/>
                <a:cs typeface="Times New Roman" panose="02020603050405020304" pitchFamily="18" charset="0"/>
              </a:rPr>
              <a:t>,</a:t>
            </a:r>
            <a:r>
              <a:rPr kumimoji="1" lang="zh-CN" altLang="en-US" sz="2400" kern="0" dirty="0" smtClean="0">
                <a:latin typeface="+mj-lt"/>
                <a:ea typeface="+mn-ea"/>
                <a:cs typeface="Times New Roman" panose="02020603050405020304" pitchFamily="18" charset="0"/>
              </a:rPr>
              <a:t>__________ </a:t>
            </a:r>
            <a:r>
              <a:rPr kumimoji="1" lang="zh-CN" altLang="en-US" sz="2400" kern="0" dirty="0">
                <a:latin typeface="+mj-lt"/>
                <a:ea typeface="+mn-ea"/>
                <a:cs typeface="Times New Roman" panose="02020603050405020304" pitchFamily="18" charset="0"/>
              </a:rPr>
              <a:t>parking is a problem. Jenny</a:t>
            </a:r>
            <a:r>
              <a:rPr kumimoji="1" lang="en-US" altLang="zh-CN" sz="2400" kern="0" dirty="0">
                <a:latin typeface="+mj-lt"/>
                <a:ea typeface="+mn-ea"/>
                <a:cs typeface="Times New Roman" panose="02020603050405020304" pitchFamily="18" charset="0"/>
              </a:rPr>
              <a:t>’</a:t>
            </a:r>
            <a:r>
              <a:rPr kumimoji="1" lang="zh-CN" altLang="en-US" sz="2400" kern="0" dirty="0">
                <a:latin typeface="+mj-lt"/>
                <a:ea typeface="+mn-ea"/>
                <a:cs typeface="Times New Roman" panose="02020603050405020304" pitchFamily="18" charset="0"/>
              </a:rPr>
              <a:t>s Dad had to park his car in the____________ parking lot. Most of the people spoke__________there. Li Ming also told Jenny that young children got gifts--_________</a:t>
            </a:r>
            <a:r>
              <a:rPr kumimoji="1" lang="zh-CN" altLang="en-US" sz="2400" kern="0" dirty="0">
                <a:latin typeface="+mj-lt"/>
                <a:ea typeface="+mn-ea"/>
              </a:rPr>
              <a:t>__</a:t>
            </a:r>
            <a:r>
              <a:rPr kumimoji="1" lang="zh-CN" altLang="en-US" sz="2400" kern="0" dirty="0"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zh-CN" altLang="en-US" sz="2400" kern="0" dirty="0">
                <a:latin typeface="+mj-lt"/>
                <a:ea typeface="+mn-ea"/>
              </a:rPr>
              <a:t>   </a:t>
            </a:r>
            <a:r>
              <a:rPr kumimoji="1" lang="zh-CN" altLang="en-US" sz="2400" kern="0" dirty="0">
                <a:latin typeface="+mj-lt"/>
                <a:ea typeface="+mn-ea"/>
                <a:cs typeface="Times New Roman" panose="02020603050405020304" pitchFamily="18" charset="0"/>
              </a:rPr>
              <a:t>from their parents during the Spring Festival. They went to ___________ and watched______________ performances. It was the most important</a:t>
            </a:r>
            <a:r>
              <a:rPr kumimoji="1" lang="zh-CN" altLang="en-US" sz="2400" kern="0" dirty="0">
                <a:latin typeface="+mj-lt"/>
                <a:ea typeface="+mn-ea"/>
              </a:rPr>
              <a:t> </a:t>
            </a:r>
            <a:r>
              <a:rPr kumimoji="1" lang="zh-CN" altLang="en-US" sz="2400" kern="0" dirty="0">
                <a:latin typeface="+mj-lt"/>
                <a:ea typeface="+mn-ea"/>
                <a:cs typeface="Times New Roman" panose="02020603050405020304" pitchFamily="18" charset="0"/>
              </a:rPr>
              <a:t>festival in China. </a:t>
            </a:r>
            <a:r>
              <a:rPr kumimoji="1" lang="zh-CN" altLang="en-US" sz="2400" kern="0" dirty="0"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kumimoji="1" lang="zh-CN" altLang="en-US" sz="2400" kern="0" dirty="0">
                <a:latin typeface="+mn-lt"/>
                <a:ea typeface="+mn-ea"/>
                <a:cs typeface="Times New Roman" panose="02020603050405020304" pitchFamily="18" charset="0"/>
              </a:rPr>
            </a:br>
            <a:endParaRPr kumimoji="1" lang="zh-CN" altLang="en-US" sz="2400" kern="0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257800" y="1931919"/>
            <a:ext cx="15351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Chinatown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86200" y="2312919"/>
            <a:ext cx="16017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decorations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325938" y="2689157"/>
            <a:ext cx="138906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instead of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819400" y="3379719"/>
            <a:ext cx="12604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although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590800" y="4141719"/>
            <a:ext cx="11747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Chinese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886200" y="4446519"/>
            <a:ext cx="17811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lucky money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791200" y="4827519"/>
            <a:ext cx="164306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temple fairs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133600" y="5208519"/>
            <a:ext cx="15684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all kinds of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886200" y="3760719"/>
            <a:ext cx="17510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lt"/>
              </a:rPr>
              <a:t>underground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1524000" y="1524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4579" name="矩形 7"/>
          <p:cNvSpPr>
            <a:spLocks noChangeArrowheads="1"/>
          </p:cNvSpPr>
          <p:nvPr/>
        </p:nvSpPr>
        <p:spPr bwMode="auto">
          <a:xfrm>
            <a:off x="1066800" y="1524000"/>
            <a:ext cx="7620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1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zh-CN" sz="2800" dirty="0">
                <a:latin typeface="Times New Roman" panose="02020603050405020304" pitchFamily="18" charset="0"/>
              </a:rPr>
              <a:t>I had a bowl of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noodles, </a:t>
            </a:r>
            <a:r>
              <a:rPr lang="en-US" altLang="zh-CN" sz="2800" dirty="0">
                <a:latin typeface="Times New Roman" panose="02020603050405020304" pitchFamily="18" charset="0"/>
              </a:rPr>
              <a:t>and I used chopsticks and a spoon instead of a fork and a knife.</a:t>
            </a: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990600" y="2667000"/>
            <a:ext cx="7162800" cy="2362200"/>
            <a:chOff x="990600" y="3505200"/>
            <a:chExt cx="7162800" cy="2209800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505200"/>
              <a:ext cx="7162800" cy="2209800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43000" y="3647768"/>
              <a:ext cx="7010400" cy="1007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indent="-514350">
                <a:lnSpc>
                  <a:spcPct val="120000"/>
                </a:lnSpc>
                <a:defRPr/>
              </a:pPr>
              <a:r>
                <a:rPr lang="en-US" altLang="zh-CN" sz="2800" dirty="0" smtClean="0">
                  <a:latin typeface="+mn-lt"/>
                  <a:ea typeface="黑体" panose="02010609060101010101" pitchFamily="49" charset="-122"/>
                </a:rPr>
                <a:t>         instead adv. 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代替，替代。通常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用在句尾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。如放在句首要用逗号隔开。</a:t>
              </a:r>
              <a:endParaRPr lang="zh-CN" altLang="en-US" sz="2800" dirty="0"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43000" y="4114800"/>
            <a:ext cx="67818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      instead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of  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代替，“而不是”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可放在句首和句末。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1524000" y="1524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1066800" y="1447800"/>
            <a:ext cx="7467600" cy="1127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What do you usually do to prepare for the Spring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Festival?</a:t>
            </a:r>
            <a:endParaRPr lang="zh-CN" altLang="en-US" sz="2800" dirty="0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1066800" y="2819400"/>
            <a:ext cx="7162800" cy="3124200"/>
            <a:chOff x="990600" y="3962400"/>
            <a:chExt cx="7162800" cy="2209800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962400"/>
              <a:ext cx="7162800" cy="2209800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43000" y="4115110"/>
              <a:ext cx="6934200" cy="1528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14350" indent="-514350">
                <a:lnSpc>
                  <a:spcPct val="120000"/>
                </a:lnSpc>
                <a:defRPr/>
              </a:pPr>
              <a:r>
                <a:rPr lang="en-US" altLang="zh-CN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1. prepare 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做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动词，意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为“准备”。</a:t>
              </a:r>
            </a:p>
            <a:p>
              <a:pPr marL="514350" indent="-514350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   </a:t>
              </a:r>
              <a:r>
                <a:rPr lang="en-US" altLang="zh-CN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prepare 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for 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为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......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做准备</a:t>
              </a:r>
            </a:p>
            <a:p>
              <a:pPr marL="514350" indent="-514350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  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</a:t>
              </a:r>
              <a:r>
                <a:rPr lang="en-US" altLang="zh-CN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prepare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...for 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为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......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准备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......</a:t>
              </a:r>
            </a:p>
            <a:p>
              <a:pPr marL="514350" indent="-514350">
                <a:lnSpc>
                  <a:spcPct val="120000"/>
                </a:lnSpc>
                <a:defRPr/>
              </a:pP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   </a:t>
              </a:r>
              <a:r>
                <a:rPr lang="en-US" altLang="zh-CN" sz="2800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prepare 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to do </a:t>
              </a:r>
              <a:r>
                <a:rPr lang="zh-CN" altLang="en-US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准备做</a:t>
              </a:r>
              <a:r>
                <a:rPr lang="en-US" altLang="zh-CN" sz="28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......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914400" y="5181600"/>
            <a:ext cx="6934200" cy="6096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4955">
              <a:lnSpc>
                <a:spcPct val="120000"/>
              </a:lnSpc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 prepare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的名词形式是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preparation.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967b48c52e53afdd56191ae97a0ac9b514d23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Unit10 SectionB（1a-2c）精品课件 [恢复]</Template>
  <TotalTime>0</TotalTime>
  <Words>785</Words>
  <Application>Microsoft Office PowerPoint</Application>
  <PresentationFormat>全屏显示(4:3)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8  Culture Shapes Us 　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2017-09-14T10:59:00Z</dcterms:created>
  <dcterms:modified xsi:type="dcterms:W3CDTF">2023-01-16T15:24:45Z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165866199F524EBE8AB15848B2B0EEAE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