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6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4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  <a:srgbClr val="FFCCFF"/>
    <a:srgbClr val="99CCFF"/>
    <a:srgbClr val="66FFFF"/>
    <a:srgbClr val="C4FEF3"/>
    <a:srgbClr val="9DF5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719" autoAdjust="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06F6-1EB4-48BB-AFCB-421F893F933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B16EA-6771-44E8-B7F2-FF6B7D4D18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B16EA-6771-44E8-B7F2-FF6B7D4D18A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70101-0BD5-48C6-9E92-6C85EAD9B9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C88BA-3626-4B52-B86D-8ABD6AC49E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C77F-90D0-4821-83E0-D3B91022EB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A2294-815B-478B-87AC-D30B49BCAF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4A718-4604-4F71-9964-6C3698C9F2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B0EF-0281-4BFE-BDD7-4147AC444E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BBB4F-ACCD-40B2-B9E0-6234DB5391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1346E-183C-4232-B382-B5600AC440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F840A-874C-4D26-810E-4D4BB89346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1B858-8328-4E0C-987A-5310EED1DE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7659FA6-571A-4C92-8391-17FC9472E0F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emf"/><Relationship Id="rId18" Type="http://schemas.openxmlformats.org/officeDocument/2006/relationships/oleObject" Target="../embeddings/oleObject23.bin"/><Relationship Id="rId3" Type="http://schemas.openxmlformats.org/officeDocument/2006/relationships/audio" Target="../media/audio5.wav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audio" Target="../media/audio6.wav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GIF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media" Target="file:///E:\zqc.wav" TargetMode="External"/><Relationship Id="rId7" Type="http://schemas.openxmlformats.org/officeDocument/2006/relationships/image" Target="../media/image34.png"/><Relationship Id="rId2" Type="http://schemas.openxmlformats.org/officeDocument/2006/relationships/audio" Target="file:///F:\Program%20Files\KJ50JS\examples\htl\&#28216;&#25103;\Sound\erg00002.wav" TargetMode="External"/><Relationship Id="rId1" Type="http://schemas.microsoft.com/office/2007/relationships/media" Target="file:///F:\Program%20Files\KJ50JS\examples\htl\&#28216;&#25103;\Sound\erg00002.wav" TargetMode="External"/><Relationship Id="rId6" Type="http://schemas.openxmlformats.org/officeDocument/2006/relationships/image" Target="../media/image33.GIF"/><Relationship Id="rId5" Type="http://schemas.openxmlformats.org/officeDocument/2006/relationships/slideLayout" Target="../slideLayouts/slideLayout7.xml"/><Relationship Id="rId4" Type="http://schemas.openxmlformats.org/officeDocument/2006/relationships/audio" Target="file:///E:\zqc.wa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114" y="1412776"/>
            <a:ext cx="912988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dirty="0">
                <a:solidFill>
                  <a:srgbClr val="C00000"/>
                </a:solidFill>
                <a:ea typeface="华文中宋" panose="02010600040101010101" pitchFamily="2" charset="-122"/>
              </a:rPr>
              <a:t>用</a:t>
            </a:r>
            <a:r>
              <a:rPr lang="zh-CN" altLang="en-US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方正舒体" panose="02010601030101010101" pitchFamily="2" charset="-122"/>
              </a:rPr>
              <a:t>因式分解法</a:t>
            </a:r>
            <a:r>
              <a:rPr lang="zh-CN" altLang="en-US" sz="6000" b="1" dirty="0" smtClean="0">
                <a:solidFill>
                  <a:srgbClr val="C00000"/>
                </a:solidFill>
                <a:ea typeface="华文中宋" panose="02010600040101010101" pitchFamily="2" charset="-122"/>
              </a:rPr>
              <a:t>解</a:t>
            </a:r>
            <a:endParaRPr lang="en-US" altLang="zh-CN" sz="6000" b="1" dirty="0" smtClean="0">
              <a:solidFill>
                <a:srgbClr val="C00000"/>
              </a:solidFill>
              <a:ea typeface="华文中宋" panose="0201060004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6000" b="1" dirty="0" smtClean="0">
                <a:solidFill>
                  <a:srgbClr val="C00000"/>
                </a:solidFill>
                <a:ea typeface="华文中宋" panose="02010600040101010101" pitchFamily="2" charset="-122"/>
              </a:rPr>
              <a:t>一</a:t>
            </a:r>
            <a:r>
              <a:rPr lang="zh-CN" altLang="en-US" sz="6000" b="1" dirty="0">
                <a:solidFill>
                  <a:srgbClr val="C00000"/>
                </a:solidFill>
                <a:ea typeface="华文中宋" panose="02010600040101010101" pitchFamily="2" charset="-122"/>
              </a:rPr>
              <a:t>元二次方程</a:t>
            </a:r>
          </a:p>
        </p:txBody>
      </p:sp>
      <p:sp>
        <p:nvSpPr>
          <p:cNvPr id="3" name="矩形 2"/>
          <p:cNvSpPr/>
          <p:nvPr/>
        </p:nvSpPr>
        <p:spPr>
          <a:xfrm>
            <a:off x="2665286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11188" y="692150"/>
            <a:ext cx="7561262" cy="641350"/>
          </a:xfrm>
          <a:prstGeom prst="rect">
            <a:avLst/>
          </a:prstGeom>
          <a:solidFill>
            <a:srgbClr val="FFCCFF">
              <a:alpha val="57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ea typeface="华文新魏" panose="02010800040101010101" pitchFamily="2" charset="-122"/>
              </a:rPr>
              <a:t>用因式分解法解一元二次方程的步骤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900113" y="1628775"/>
            <a:ext cx="76327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1</a:t>
            </a:r>
            <a:r>
              <a:rPr lang="en-US" altLang="zh-CN" sz="3600" b="1" baseline="30000" dirty="0"/>
              <a:t>o</a:t>
            </a:r>
            <a:r>
              <a:rPr lang="zh-CN" altLang="en-US" sz="3600" b="1" dirty="0"/>
              <a:t>方程右边化为</a:t>
            </a:r>
            <a:r>
              <a:rPr lang="zh-CN" altLang="en-US" sz="3600" b="1" u="sng" dirty="0"/>
              <a:t>      </a:t>
            </a:r>
            <a:r>
              <a:rPr lang="zh-CN" altLang="en-US" sz="3600" b="1" dirty="0"/>
              <a:t>。</a:t>
            </a:r>
          </a:p>
          <a:p>
            <a:r>
              <a:rPr lang="en-US" altLang="zh-CN" sz="3600" b="1" dirty="0"/>
              <a:t>2</a:t>
            </a:r>
            <a:r>
              <a:rPr lang="en-US" altLang="zh-CN" sz="3600" b="1" baseline="30000" dirty="0"/>
              <a:t>o</a:t>
            </a:r>
            <a:r>
              <a:rPr lang="zh-CN" altLang="en-US" sz="3600" b="1" dirty="0"/>
              <a:t>将方程左边分解成两个</a:t>
            </a:r>
            <a:r>
              <a:rPr lang="zh-CN" altLang="en-US" sz="3600" b="1" u="sng" dirty="0"/>
              <a:t>              </a:t>
            </a:r>
            <a:r>
              <a:rPr lang="zh-CN" altLang="en-US" sz="3600" b="1" dirty="0"/>
              <a:t> 的乘积。</a:t>
            </a:r>
          </a:p>
          <a:p>
            <a:r>
              <a:rPr lang="en-US" altLang="zh-CN" sz="3600" b="1" dirty="0"/>
              <a:t>3</a:t>
            </a:r>
            <a:r>
              <a:rPr lang="en-US" altLang="zh-CN" sz="3600" b="1" baseline="30000" dirty="0"/>
              <a:t>o</a:t>
            </a:r>
            <a:r>
              <a:rPr lang="zh-CN" altLang="en-US" sz="3600" b="1" dirty="0"/>
              <a:t>至少</a:t>
            </a:r>
            <a:r>
              <a:rPr lang="zh-CN" altLang="en-US" sz="3600" b="1" u="sng" dirty="0"/>
              <a:t>           </a:t>
            </a:r>
            <a:r>
              <a:rPr lang="zh-CN" altLang="en-US" sz="3600" b="1" dirty="0"/>
              <a:t> 因式为零，得到两个一元一次方程。</a:t>
            </a:r>
          </a:p>
          <a:p>
            <a:r>
              <a:rPr lang="en-US" altLang="zh-CN" sz="3600" b="1" dirty="0"/>
              <a:t>4</a:t>
            </a:r>
            <a:r>
              <a:rPr lang="en-US" altLang="zh-CN" sz="3600" b="1" baseline="30000" dirty="0"/>
              <a:t>o</a:t>
            </a:r>
            <a:r>
              <a:rPr lang="zh-CN" altLang="en-US" sz="3600" b="1" dirty="0"/>
              <a:t>两个</a:t>
            </a:r>
            <a:r>
              <a:rPr lang="zh-CN" altLang="en-US" sz="3600" b="1" u="sng" dirty="0"/>
              <a:t>                              </a:t>
            </a:r>
            <a:r>
              <a:rPr lang="zh-CN" altLang="en-US" sz="3600" b="1" dirty="0"/>
              <a:t>就是原方程的解。</a:t>
            </a:r>
            <a:r>
              <a:rPr lang="zh-CN" altLang="en-US" sz="3600" dirty="0"/>
              <a:t> 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4140200" y="1557338"/>
            <a:ext cx="71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方正舒体" panose="02010601030101010101" pitchFamily="2" charset="-122"/>
              </a:rPr>
              <a:t>零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940425" y="2133600"/>
            <a:ext cx="187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方正舒体" panose="02010601030101010101" pitchFamily="2" charset="-122"/>
              </a:rPr>
              <a:t>一次因式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2411413" y="3213100"/>
            <a:ext cx="1512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方正舒体" panose="02010601030101010101" pitchFamily="2" charset="-122"/>
              </a:rPr>
              <a:t>有一个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2484438" y="4365625"/>
            <a:ext cx="3455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a typeface="方正舒体" panose="02010601030101010101" pitchFamily="2" charset="-122"/>
              </a:rPr>
              <a:t>一元一次方程的解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/>
      <p:bldP spid="140296" grpId="0"/>
      <p:bldP spid="140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476375" y="1341438"/>
            <a:ext cx="457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/>
              <a:t>例 </a:t>
            </a:r>
            <a:r>
              <a:rPr lang="en-US" altLang="zh-CN" sz="4400" b="1"/>
              <a:t>(</a:t>
            </a:r>
            <a:r>
              <a:rPr lang="en-US" altLang="zh-CN" sz="4400" b="1" i="1"/>
              <a:t>x</a:t>
            </a:r>
            <a:r>
              <a:rPr lang="en-US" altLang="zh-CN" sz="4400" b="1"/>
              <a:t>+3)(</a:t>
            </a:r>
            <a:r>
              <a:rPr lang="en-US" altLang="zh-CN" sz="4400" b="1" i="1"/>
              <a:t>x</a:t>
            </a:r>
            <a:r>
              <a:rPr lang="zh-CN" altLang="en-US" sz="4400" b="1"/>
              <a:t>－</a:t>
            </a:r>
            <a:r>
              <a:rPr lang="en-US" altLang="zh-CN" sz="4400" b="1"/>
              <a:t>1)=5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547813" y="2060575"/>
            <a:ext cx="5227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FF"/>
                </a:solidFill>
              </a:rPr>
              <a:t>解：原方程可变形为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2484438" y="3500438"/>
            <a:ext cx="36972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FF"/>
                </a:solidFill>
              </a:rPr>
              <a:t>(</a:t>
            </a:r>
            <a:r>
              <a:rPr lang="en-US" altLang="zh-CN" sz="4400" b="1">
                <a:solidFill>
                  <a:schemeClr val="tx2"/>
                </a:solidFill>
              </a:rPr>
              <a:t>x</a:t>
            </a:r>
            <a:r>
              <a:rPr lang="zh-CN" altLang="en-US" sz="4400" b="1">
                <a:solidFill>
                  <a:schemeClr val="tx2"/>
                </a:solidFill>
              </a:rPr>
              <a:t>－</a:t>
            </a:r>
            <a:r>
              <a:rPr lang="en-US" altLang="zh-CN" sz="4400" b="1">
                <a:solidFill>
                  <a:schemeClr val="tx2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)(</a:t>
            </a:r>
            <a:r>
              <a:rPr lang="en-US" altLang="zh-CN" sz="4400" b="1">
                <a:solidFill>
                  <a:schemeClr val="folHlink"/>
                </a:solidFill>
              </a:rPr>
              <a:t>x+4</a:t>
            </a:r>
            <a:r>
              <a:rPr lang="en-US" altLang="zh-CN" sz="4400" b="1">
                <a:solidFill>
                  <a:srgbClr val="FF00FF"/>
                </a:solidFill>
              </a:rPr>
              <a:t>)=0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2339975" y="4292600"/>
            <a:ext cx="415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chemeClr val="tx2"/>
                </a:solidFill>
              </a:rPr>
              <a:t>x</a:t>
            </a:r>
            <a:r>
              <a:rPr lang="zh-CN" altLang="en-US" sz="4400" b="1">
                <a:solidFill>
                  <a:schemeClr val="tx2"/>
                </a:solidFill>
              </a:rPr>
              <a:t>－</a:t>
            </a:r>
            <a:r>
              <a:rPr lang="en-US" altLang="zh-CN" sz="4400" b="1">
                <a:solidFill>
                  <a:schemeClr val="tx2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=0</a:t>
            </a:r>
            <a:r>
              <a:rPr lang="zh-CN" altLang="en-US" sz="4400" b="1">
                <a:solidFill>
                  <a:srgbClr val="FF00FF"/>
                </a:solidFill>
              </a:rPr>
              <a:t>或</a:t>
            </a:r>
            <a:r>
              <a:rPr lang="en-US" altLang="zh-CN" sz="4400" b="1">
                <a:solidFill>
                  <a:schemeClr val="folHlink"/>
                </a:solidFill>
              </a:rPr>
              <a:t>x+4</a:t>
            </a:r>
            <a:r>
              <a:rPr lang="en-US" altLang="zh-CN" sz="4400" b="1">
                <a:solidFill>
                  <a:srgbClr val="FF00FF"/>
                </a:solidFill>
              </a:rPr>
              <a:t>=0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2411413" y="5157788"/>
            <a:ext cx="3705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FF"/>
                </a:solidFill>
              </a:rPr>
              <a:t>∴ x</a:t>
            </a:r>
            <a:r>
              <a:rPr lang="en-US" altLang="zh-CN" sz="4400" b="1" baseline="-25000">
                <a:solidFill>
                  <a:srgbClr val="FF00FF"/>
                </a:solidFill>
              </a:rPr>
              <a:t>1</a:t>
            </a:r>
            <a:r>
              <a:rPr lang="en-US" altLang="zh-CN" sz="4400" b="1">
                <a:solidFill>
                  <a:srgbClr val="FF00FF"/>
                </a:solidFill>
              </a:rPr>
              <a:t>=</a:t>
            </a:r>
            <a:r>
              <a:rPr lang="en-US" altLang="zh-CN" sz="4400" b="1">
                <a:solidFill>
                  <a:srgbClr val="FF0000"/>
                </a:solidFill>
              </a:rPr>
              <a:t>2 </a:t>
            </a:r>
            <a:r>
              <a:rPr lang="en-US" altLang="zh-CN" sz="4400" b="1">
                <a:solidFill>
                  <a:srgbClr val="FF00FF"/>
                </a:solidFill>
              </a:rPr>
              <a:t>,x</a:t>
            </a:r>
            <a:r>
              <a:rPr lang="en-US" altLang="zh-CN" sz="4400" b="1" baseline="-25000">
                <a:solidFill>
                  <a:srgbClr val="FF00FF"/>
                </a:solidFill>
              </a:rPr>
              <a:t>2</a:t>
            </a:r>
            <a:r>
              <a:rPr lang="en-US" altLang="zh-CN" sz="4400" b="1">
                <a:solidFill>
                  <a:srgbClr val="FF00FF"/>
                </a:solidFill>
              </a:rPr>
              <a:t>=</a:t>
            </a:r>
            <a:r>
              <a:rPr lang="en-US" altLang="zh-CN" sz="4400" b="1">
                <a:solidFill>
                  <a:schemeClr val="folHlink"/>
                </a:solidFill>
              </a:rPr>
              <a:t>-4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1692275" y="404813"/>
            <a:ext cx="4824413" cy="823912"/>
          </a:xfrm>
          <a:prstGeom prst="rect">
            <a:avLst/>
          </a:prstGeom>
          <a:solidFill>
            <a:srgbClr val="8FFF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chemeClr val="folHlink"/>
                </a:solidFill>
                <a:ea typeface="华文新魏" panose="02010800040101010101" pitchFamily="2" charset="-122"/>
              </a:rPr>
              <a:t>解题步骤演示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2124075" y="2781300"/>
            <a:ext cx="4392613" cy="762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ea typeface="楷体_GB2312" pitchFamily="49" charset="-122"/>
              </a:rPr>
              <a:t>方程右边化为零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2843213" y="2781300"/>
            <a:ext cx="360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/>
              <a:t>x</a:t>
            </a:r>
            <a:r>
              <a:rPr lang="en-US" altLang="zh-CN" sz="4400" b="1" baseline="30000"/>
              <a:t>2</a:t>
            </a:r>
            <a:r>
              <a:rPr lang="en-US" altLang="zh-CN" sz="4400" b="1"/>
              <a:t>+2x</a:t>
            </a:r>
            <a:r>
              <a:rPr lang="zh-CN" altLang="en-US" sz="4400" b="1"/>
              <a:t>－</a:t>
            </a:r>
            <a:r>
              <a:rPr lang="en-US" altLang="zh-CN" sz="4400" b="1"/>
              <a:t>8 </a:t>
            </a:r>
            <a:r>
              <a:rPr lang="en-US" altLang="zh-CN" sz="4400" b="1">
                <a:solidFill>
                  <a:srgbClr val="FF00FF"/>
                </a:solidFill>
              </a:rPr>
              <a:t>=0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468313" y="3573463"/>
            <a:ext cx="8178800" cy="762000"/>
          </a:xfrm>
          <a:prstGeom prst="rect">
            <a:avLst/>
          </a:prstGeom>
          <a:solidFill>
            <a:srgbClr val="8FFF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/>
              <a:t>左边分解成两个</a:t>
            </a:r>
            <a:r>
              <a:rPr lang="zh-CN" altLang="en-US" sz="4400" b="1">
                <a:ea typeface="华文彩云" panose="02010800040101010101" pitchFamily="2" charset="-122"/>
              </a:rPr>
              <a:t>一次因式</a:t>
            </a:r>
            <a:r>
              <a:rPr lang="zh-CN" altLang="en-US" sz="4400" b="1"/>
              <a:t> 的乘积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0" y="4437063"/>
            <a:ext cx="8820150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至少有一个</a:t>
            </a:r>
            <a:r>
              <a:rPr lang="zh-CN" altLang="en-US" sz="3200">
                <a:latin typeface="华文琥珀" panose="02010800040101010101" pitchFamily="2" charset="-122"/>
                <a:ea typeface="华文琥珀" panose="02010800040101010101" pitchFamily="2" charset="-122"/>
              </a:rPr>
              <a:t>一次因式为零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得到两个一元一次方程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611188" y="5303838"/>
            <a:ext cx="8096250" cy="6413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>
                <a:ea typeface="华文中宋" panose="02010600040101010101" pitchFamily="2" charset="-122"/>
              </a:rPr>
              <a:t>两个</a:t>
            </a:r>
            <a:r>
              <a:rPr lang="zh-CN" altLang="en-US" sz="3600" b="1">
                <a:ea typeface="黑体" panose="02010609060101010101" pitchFamily="49" charset="-122"/>
              </a:rPr>
              <a:t>一元一次方程的解</a:t>
            </a:r>
            <a:r>
              <a:rPr lang="zh-CN" altLang="en-US" sz="3600">
                <a:ea typeface="华文中宋" panose="02010600040101010101" pitchFamily="2" charset="-122"/>
              </a:rPr>
              <a:t>就是原方程的解</a:t>
            </a:r>
            <a:r>
              <a:rPr lang="zh-CN" altLang="en-US" sz="3600"/>
              <a:t>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49" grpId="0"/>
      <p:bldP spid="163850" grpId="0"/>
      <p:bldP spid="163852" grpId="0" animBg="1"/>
      <p:bldP spid="163854" grpId="0" animBg="1"/>
      <p:bldP spid="163855" grpId="0" animBg="1"/>
      <p:bldP spid="1638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749935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Times New Roman" panose="02020603050405020304" pitchFamily="18" charset="0"/>
              </a:rPr>
              <a:t>快速回答：下列各方程的根分别是多少？</a:t>
            </a:r>
          </a:p>
        </p:txBody>
      </p:sp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304800" y="2057400"/>
          <a:ext cx="358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9" name="Equation" r:id="rId4" imgW="1206500" imgH="266700" progId="Equation.3">
                  <p:embed/>
                </p:oleObj>
              </mc:Choice>
              <mc:Fallback>
                <p:oleObj name="Equation" r:id="rId4" imgW="1206500" imgH="266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581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304800" y="2971800"/>
          <a:ext cx="46482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0" name="Equation" r:id="rId6" imgW="1676400" imgH="266700" progId="Equation.3">
                  <p:embed/>
                </p:oleObj>
              </mc:Choice>
              <mc:Fallback>
                <p:oleObj name="Equation" r:id="rId6" imgW="16764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46482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5181600" y="1981200"/>
          <a:ext cx="31242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1" name="公式" r:id="rId8" imgW="1079500" imgH="292100" progId="Equation.3">
                  <p:embed/>
                </p:oleObj>
              </mc:Choice>
              <mc:Fallback>
                <p:oleObj name="公式" r:id="rId8" imgW="1079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31242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5219700" y="2924175"/>
          <a:ext cx="3429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2" name="Equation" r:id="rId10" imgW="1219200" imgH="292100" progId="Equation.3">
                  <p:embed/>
                </p:oleObj>
              </mc:Choice>
              <mc:Fallback>
                <p:oleObj name="Equation" r:id="rId10" imgW="12192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924175"/>
                        <a:ext cx="34290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250825" y="4005263"/>
          <a:ext cx="50292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3" name="Equation" r:id="rId12" imgW="1790700" imgH="266700" progId="Equation.3">
                  <p:embed/>
                </p:oleObj>
              </mc:Choice>
              <mc:Fallback>
                <p:oleObj name="Equation" r:id="rId12" imgW="1790700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05263"/>
                        <a:ext cx="50292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5257800" y="3671888"/>
          <a:ext cx="3562350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4" name="Equation" r:id="rId14" imgW="1320800" imgH="520700" progId="Equation.3">
                  <p:embed/>
                </p:oleObj>
              </mc:Choice>
              <mc:Fallback>
                <p:oleObj name="Equation" r:id="rId14" imgW="13208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71888"/>
                        <a:ext cx="3562350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250825" y="4868863"/>
          <a:ext cx="25146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5" name="Equation" r:id="rId16" imgW="812800" imgH="304800" progId="Equation.3">
                  <p:embed/>
                </p:oleObj>
              </mc:Choice>
              <mc:Fallback>
                <p:oleObj name="Equation" r:id="rId16" imgW="812800" imgH="304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868863"/>
                        <a:ext cx="25146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5364163" y="5084763"/>
          <a:ext cx="27559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66" name="Equation" r:id="rId18" imgW="1054100" imgH="292100" progId="Equation.3">
                  <p:embed/>
                </p:oleObj>
              </mc:Choice>
              <mc:Fallback>
                <p:oleObj name="Equation" r:id="rId18" imgW="1054100" imgH="29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084763"/>
                        <a:ext cx="27559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短乐-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153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Times New Roman" panose="02020603050405020304" pitchFamily="18" charset="0"/>
              </a:rPr>
              <a:t>下面的解法正确吗？如果不正确，错误在哪？</a:t>
            </a:r>
          </a:p>
        </p:txBody>
      </p:sp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684213" y="1773238"/>
          <a:ext cx="723900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9" name="公式" r:id="rId4" imgW="2882900" imgH="1866900" progId="Equation.3">
                  <p:embed/>
                </p:oleObj>
              </mc:Choice>
              <mc:Fallback>
                <p:oleObj name="公式" r:id="rId4" imgW="2882900" imgH="186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73238"/>
                        <a:ext cx="7239000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15" name="Group 7"/>
          <p:cNvGrpSpPr/>
          <p:nvPr/>
        </p:nvGrpSpPr>
        <p:grpSpPr bwMode="auto">
          <a:xfrm>
            <a:off x="6804025" y="3284538"/>
            <a:ext cx="2057400" cy="914400"/>
            <a:chOff x="4272" y="2064"/>
            <a:chExt cx="1296" cy="576"/>
          </a:xfrm>
        </p:grpSpPr>
        <p:sp>
          <p:nvSpPr>
            <p:cNvPr id="145416" name="Text Box 8"/>
            <p:cNvSpPr txBox="1">
              <a:spLocks noChangeArrowheads="1"/>
            </p:cNvSpPr>
            <p:nvPr/>
          </p:nvSpPr>
          <p:spPr bwMode="auto">
            <a:xfrm>
              <a:off x="4272" y="2064"/>
              <a:ext cx="129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400" b="1">
                  <a:latin typeface="Times New Roman" panose="02020603050405020304" pitchFamily="18" charset="0"/>
                </a:rPr>
                <a:t>(     )</a:t>
              </a:r>
            </a:p>
          </p:txBody>
        </p:sp>
        <p:graphicFrame>
          <p:nvGraphicFramePr>
            <p:cNvPr id="145417" name="Object 9"/>
            <p:cNvGraphicFramePr>
              <a:graphicFrameLocks noChangeAspect="1"/>
            </p:cNvGraphicFramePr>
            <p:nvPr/>
          </p:nvGraphicFramePr>
          <p:xfrm>
            <a:off x="4416" y="2064"/>
            <a:ext cx="51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430" name="公式" r:id="rId6" imgW="152400" imgH="165100" progId="Equation.3">
                    <p:embed/>
                  </p:oleObj>
                </mc:Choice>
                <mc:Fallback>
                  <p:oleObj name="公式" r:id="rId6" imgW="152400" imgH="1651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2064"/>
                          <a:ext cx="51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5418" name="Picture 10" descr="BD10263_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发现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468313" y="908050"/>
            <a:ext cx="7308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AutoNum type="arabicPeriod"/>
              <a:tabLst>
                <a:tab pos="457200" algn="l"/>
              </a:tabLst>
            </a:pPr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用因式分解法解下列方程：</a:t>
            </a:r>
            <a:endParaRPr lang="zh-CN" altLang="en-US" sz="4400" dirty="0"/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1908175" y="3789363"/>
          <a:ext cx="11525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2" name="公式" r:id="rId3" imgW="241300" imgH="215900" progId="Equation.3">
                  <p:embed/>
                </p:oleObj>
              </mc:Choice>
              <mc:Fallback>
                <p:oleObj name="公式" r:id="rId3" imgW="2413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789363"/>
                        <a:ext cx="11525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2932113" y="3860800"/>
            <a:ext cx="25765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5400" i="1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y </a:t>
            </a:r>
            <a:r>
              <a:rPr lang="en-US" altLang="zh-CN" sz="5400" baseline="3000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5400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=3</a:t>
            </a:r>
            <a:r>
              <a:rPr lang="en-US" altLang="zh-CN" sz="5400" i="1">
                <a:latin typeface="Arial Unicode MS" pitchFamily="34" charset="-122"/>
                <a:ea typeface="Arial Unicode MS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46450" name="Rectangle 18"/>
          <p:cNvSpPr>
            <a:spLocks noChangeArrowheads="1"/>
          </p:cNvSpPr>
          <p:nvPr/>
        </p:nvSpPr>
        <p:spPr bwMode="auto">
          <a:xfrm>
            <a:off x="684213" y="27813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5400" dirty="0"/>
              <a:t>②(2</a:t>
            </a:r>
            <a:r>
              <a:rPr lang="en-US" altLang="zh-CN" sz="5400" i="1" dirty="0"/>
              <a:t>a</a:t>
            </a:r>
            <a:r>
              <a:rPr lang="zh-CN" altLang="en-US" sz="5400" dirty="0"/>
              <a:t>－</a:t>
            </a:r>
            <a:r>
              <a:rPr lang="en-US" altLang="zh-CN" sz="5400" dirty="0"/>
              <a:t>3)</a:t>
            </a:r>
            <a:r>
              <a:rPr lang="en-US" altLang="zh-CN" sz="5400" baseline="30000" dirty="0"/>
              <a:t>2</a:t>
            </a:r>
            <a:r>
              <a:rPr lang="en-US" altLang="zh-CN" sz="5400" dirty="0"/>
              <a:t>=(</a:t>
            </a:r>
            <a:r>
              <a:rPr lang="en-US" altLang="zh-CN" sz="5400" i="1" dirty="0"/>
              <a:t>a</a:t>
            </a:r>
            <a:r>
              <a:rPr lang="zh-CN" altLang="en-US" sz="5400" dirty="0"/>
              <a:t>－</a:t>
            </a:r>
            <a:r>
              <a:rPr lang="en-US" altLang="zh-CN" sz="5400" dirty="0"/>
              <a:t>2)(3</a:t>
            </a:r>
            <a:r>
              <a:rPr lang="en-US" altLang="zh-CN" sz="5400" i="1" dirty="0"/>
              <a:t>a</a:t>
            </a:r>
            <a:r>
              <a:rPr lang="zh-CN" altLang="en-US" sz="5400" dirty="0"/>
              <a:t>－</a:t>
            </a:r>
            <a:r>
              <a:rPr lang="en-US" altLang="zh-CN" sz="5400" dirty="0"/>
              <a:t>4)</a:t>
            </a:r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755650" y="3860800"/>
            <a:ext cx="873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5400"/>
              <a:t>③</a:t>
            </a:r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755650" y="4941888"/>
            <a:ext cx="5400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 dirty="0"/>
              <a:t>④</a:t>
            </a:r>
            <a:r>
              <a:rPr lang="en-US" altLang="zh-CN" sz="5400" i="1" dirty="0"/>
              <a:t>x</a:t>
            </a:r>
            <a:r>
              <a:rPr lang="en-US" altLang="zh-CN" sz="5400" baseline="30000" dirty="0"/>
              <a:t>2</a:t>
            </a:r>
            <a:r>
              <a:rPr lang="en-US" altLang="zh-CN" sz="5400" dirty="0"/>
              <a:t>+7</a:t>
            </a:r>
            <a:r>
              <a:rPr lang="en-US" altLang="zh-CN" sz="5400" i="1" dirty="0"/>
              <a:t>x</a:t>
            </a:r>
            <a:r>
              <a:rPr lang="en-US" altLang="zh-CN" sz="5400" dirty="0"/>
              <a:t>+12=0</a:t>
            </a:r>
          </a:p>
        </p:txBody>
      </p:sp>
      <p:sp>
        <p:nvSpPr>
          <p:cNvPr id="146453" name="Rectangle 21"/>
          <p:cNvSpPr>
            <a:spLocks noChangeArrowheads="1"/>
          </p:cNvSpPr>
          <p:nvPr/>
        </p:nvSpPr>
        <p:spPr bwMode="auto">
          <a:xfrm>
            <a:off x="684213" y="1628775"/>
            <a:ext cx="5480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5400" dirty="0"/>
              <a:t>①(</a:t>
            </a:r>
            <a:r>
              <a:rPr lang="en-US" altLang="zh-CN" sz="5400" i="1" dirty="0"/>
              <a:t>x</a:t>
            </a:r>
            <a:r>
              <a:rPr lang="zh-CN" altLang="en-US" sz="5400" dirty="0"/>
              <a:t>－</a:t>
            </a:r>
            <a:r>
              <a:rPr lang="en-US" altLang="zh-CN" sz="5400" dirty="0"/>
              <a:t>5)(</a:t>
            </a:r>
            <a:r>
              <a:rPr lang="en-US" altLang="zh-CN" sz="5400" i="1" dirty="0"/>
              <a:t>x</a:t>
            </a:r>
            <a:r>
              <a:rPr lang="en-US" altLang="zh-CN" sz="5400" dirty="0"/>
              <a:t>+2)=18</a:t>
            </a:r>
          </a:p>
        </p:txBody>
      </p:sp>
      <p:pic>
        <p:nvPicPr>
          <p:cNvPr id="146454" name="Picture 22" descr="wrong_回馈_选择题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3644900"/>
            <a:ext cx="1597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611188" y="4508500"/>
          <a:ext cx="75596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3" name="公式" r:id="rId3" imgW="5143500" imgH="977900" progId="Equation.3">
                  <p:embed/>
                </p:oleObj>
              </mc:Choice>
              <mc:Fallback>
                <p:oleObj name="公式" r:id="rId3" imgW="5143500" imgH="977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508500"/>
                        <a:ext cx="7559675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539750" y="1125538"/>
            <a:ext cx="4752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5400">
                <a:latin typeface="宋体" panose="02010600030101010101" pitchFamily="2" charset="-122"/>
                <a:cs typeface="Times New Roman" panose="02020603050405020304" pitchFamily="18" charset="0"/>
              </a:rPr>
              <a:t>⑤</a:t>
            </a:r>
            <a:r>
              <a:rPr lang="en-US" altLang="zh-CN" sz="5400" i="1">
                <a:ea typeface="Arial Unicode MS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5400">
                <a:ea typeface="Arial Unicode MS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5400" i="1">
                <a:ea typeface="Arial Unicode MS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5400">
                <a:ea typeface="Arial Unicode MS" pitchFamily="34" charset="-122"/>
                <a:cs typeface="Times New Roman" panose="02020603050405020304" pitchFamily="18" charset="0"/>
              </a:rPr>
              <a:t>+3)=28</a:t>
            </a:r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539750" y="3409950"/>
          <a:ext cx="77755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4" name="公式" r:id="rId5" imgW="4533900" imgH="520700" progId="Equation.3">
                  <p:embed/>
                </p:oleObj>
              </mc:Choice>
              <mc:Fallback>
                <p:oleObj name="公式" r:id="rId5" imgW="45339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09950"/>
                        <a:ext cx="77755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539750" y="2205038"/>
            <a:ext cx="73453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/>
              <a:t>⑥(4</a:t>
            </a:r>
            <a:r>
              <a:rPr lang="en-US" altLang="zh-CN" sz="5400" i="1"/>
              <a:t>x</a:t>
            </a:r>
            <a:r>
              <a:rPr lang="zh-CN" altLang="en-US" sz="5400"/>
              <a:t>－</a:t>
            </a:r>
            <a:r>
              <a:rPr lang="en-US" altLang="zh-CN" sz="5400"/>
              <a:t>3)</a:t>
            </a:r>
            <a:r>
              <a:rPr lang="en-US" altLang="zh-CN" sz="5400" baseline="30000"/>
              <a:t>2</a:t>
            </a:r>
            <a:r>
              <a:rPr lang="en-US" altLang="zh-CN" sz="5400"/>
              <a:t>=(</a:t>
            </a:r>
            <a:r>
              <a:rPr lang="en-US" altLang="zh-CN" sz="5400" i="1"/>
              <a:t>x</a:t>
            </a:r>
            <a:r>
              <a:rPr lang="en-US" altLang="zh-CN" sz="5400"/>
              <a:t>+3)</a:t>
            </a:r>
            <a:r>
              <a:rPr lang="en-US" altLang="zh-CN" sz="5400" baseline="30000"/>
              <a:t>2</a:t>
            </a:r>
          </a:p>
        </p:txBody>
      </p:sp>
      <p:pic>
        <p:nvPicPr>
          <p:cNvPr id="166922" name="Picture 10" descr="wrong_回馈_选择题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908050"/>
            <a:ext cx="1525587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66452" y="4725144"/>
            <a:ext cx="85681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altLang="zh-CN" sz="3200" dirty="0"/>
              <a:t>2.</a:t>
            </a:r>
            <a:r>
              <a:rPr lang="zh-CN" altLang="en-US" sz="3200" b="1" dirty="0"/>
              <a:t>解一元二次方程的方法</a:t>
            </a:r>
            <a:r>
              <a:rPr lang="zh-CN" altLang="en-US" sz="3200" dirty="0"/>
              <a:t>：</a:t>
            </a:r>
          </a:p>
          <a:p>
            <a:pPr>
              <a:tabLst>
                <a:tab pos="457200" algn="l"/>
              </a:tabLst>
            </a:pPr>
            <a:r>
              <a:rPr lang="zh-CN" altLang="en-US" sz="3200" b="1" dirty="0">
                <a:solidFill>
                  <a:srgbClr val="FF0000"/>
                </a:solidFill>
              </a:rPr>
              <a:t>直接开平方法　 配方法 　公式法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  因</a:t>
            </a:r>
            <a:r>
              <a:rPr lang="zh-CN" altLang="en-US" sz="3200" b="1" dirty="0">
                <a:solidFill>
                  <a:srgbClr val="FF0000"/>
                </a:solidFill>
              </a:rPr>
              <a:t>式分解法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771775" y="260350"/>
            <a:ext cx="2305050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小   结</a:t>
            </a:r>
            <a:r>
              <a:rPr lang="zh-CN" altLang="en-US" sz="3200" dirty="0"/>
              <a:t>：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395288" y="1557338"/>
            <a:ext cx="7848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</a:t>
            </a:r>
            <a:r>
              <a:rPr lang="en-US" altLang="zh-CN" sz="3200" b="1" baseline="30000" dirty="0"/>
              <a:t>o</a:t>
            </a:r>
            <a:r>
              <a:rPr lang="zh-CN" altLang="en-US" sz="3200" b="1" dirty="0"/>
              <a:t>方程右边化为</a:t>
            </a:r>
            <a:r>
              <a:rPr lang="zh-CN" altLang="en-US" sz="3200" b="1" u="sng" dirty="0"/>
              <a:t>      </a:t>
            </a:r>
            <a:r>
              <a:rPr lang="zh-CN" altLang="en-US" sz="3200" b="1" dirty="0"/>
              <a:t>。</a:t>
            </a:r>
          </a:p>
          <a:p>
            <a:r>
              <a:rPr lang="en-US" altLang="zh-CN" sz="3200" b="1" dirty="0"/>
              <a:t>2</a:t>
            </a:r>
            <a:r>
              <a:rPr lang="en-US" altLang="zh-CN" sz="3200" b="1" baseline="30000" dirty="0"/>
              <a:t>o</a:t>
            </a:r>
            <a:r>
              <a:rPr lang="zh-CN" altLang="en-US" sz="3200" b="1" dirty="0"/>
              <a:t>将方程左边分解成两个</a:t>
            </a:r>
            <a:r>
              <a:rPr lang="zh-CN" altLang="en-US" sz="3200" b="1" u="sng" dirty="0"/>
              <a:t>         　     </a:t>
            </a:r>
            <a:r>
              <a:rPr lang="zh-CN" altLang="en-US" sz="3200" b="1" dirty="0"/>
              <a:t> 的乘积。</a:t>
            </a:r>
          </a:p>
          <a:p>
            <a:r>
              <a:rPr lang="en-US" altLang="zh-CN" sz="3200" b="1" dirty="0"/>
              <a:t>3</a:t>
            </a:r>
            <a:r>
              <a:rPr lang="en-US" altLang="zh-CN" sz="3200" b="1" baseline="30000" dirty="0"/>
              <a:t>o</a:t>
            </a:r>
            <a:r>
              <a:rPr lang="zh-CN" altLang="en-US" sz="3200" b="1" dirty="0"/>
              <a:t>至少</a:t>
            </a:r>
            <a:r>
              <a:rPr lang="zh-CN" altLang="en-US" sz="3200" b="1" u="sng" dirty="0"/>
              <a:t>      　     </a:t>
            </a:r>
            <a:r>
              <a:rPr lang="zh-CN" altLang="en-US" sz="3200" b="1" dirty="0"/>
              <a:t> 因式为零，得到两个一元一次方程。</a:t>
            </a:r>
          </a:p>
          <a:p>
            <a:r>
              <a:rPr lang="en-US" altLang="zh-CN" sz="3200" b="1" dirty="0"/>
              <a:t>4</a:t>
            </a:r>
            <a:r>
              <a:rPr lang="en-US" altLang="zh-CN" sz="3200" b="1" baseline="30000" dirty="0"/>
              <a:t>o</a:t>
            </a:r>
            <a:r>
              <a:rPr lang="zh-CN" altLang="en-US" sz="3200" b="1" dirty="0"/>
              <a:t>两个</a:t>
            </a:r>
            <a:r>
              <a:rPr lang="zh-CN" altLang="en-US" sz="3200" b="1" u="sng" dirty="0"/>
              <a:t>                              </a:t>
            </a:r>
            <a:r>
              <a:rPr lang="zh-CN" altLang="en-US" sz="3200" b="1" dirty="0"/>
              <a:t>就是原方程的解 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348038" y="1412875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零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4859338" y="191611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一次因式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763713" y="28527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ea typeface="方正舒体" panose="02010601030101010101" pitchFamily="2" charset="-122"/>
              </a:rPr>
              <a:t>有一个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1619250" y="3860800"/>
            <a:ext cx="3455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ea typeface="方正舒体" panose="02010601030101010101" pitchFamily="2" charset="-122"/>
              </a:rPr>
              <a:t>一元一次方程的解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95288" y="860425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1.</a:t>
            </a:r>
            <a:r>
              <a:rPr lang="zh-CN" altLang="en-US" sz="3200" b="1" dirty="0"/>
              <a:t>用因式分解法解一元二次方程的步骤：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258888" y="2276475"/>
            <a:ext cx="5832475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ea typeface="华文新魏" panose="02010800040101010101" pitchFamily="2" charset="-122"/>
              </a:rPr>
              <a:t>右化零　　左分解</a:t>
            </a:r>
          </a:p>
          <a:p>
            <a:pPr>
              <a:spcBef>
                <a:spcPct val="50000"/>
              </a:spcBef>
            </a:pPr>
            <a:r>
              <a:rPr lang="zh-CN" altLang="en-US" sz="5400" b="1">
                <a:ea typeface="华文新魏" panose="02010800040101010101" pitchFamily="2" charset="-122"/>
              </a:rPr>
              <a:t>两因式　　各求解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971550" y="908050"/>
            <a:ext cx="4032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accent2"/>
                </a:solidFill>
                <a:ea typeface="华文行楷" panose="02010800040101010101" pitchFamily="2" charset="-122"/>
              </a:rPr>
              <a:t>简记歌诀</a:t>
            </a:r>
            <a:r>
              <a:rPr lang="zh-CN" altLang="en-US" sz="5400">
                <a:solidFill>
                  <a:schemeClr val="accent2"/>
                </a:solidFill>
              </a:rPr>
              <a:t>：</a:t>
            </a:r>
          </a:p>
        </p:txBody>
      </p:sp>
      <p:pic>
        <p:nvPicPr>
          <p:cNvPr id="153606" name="Picture 6" descr="angl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404813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7" name="erg00002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65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10" name="zqc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13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6.0)">
                                      <p:cBhvr>
                                        <p:cTn id="6" dur="4031" fill="hold"/>
                                        <p:tgtEl>
                                          <p:spTgt spid="153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23 0.22862 C -0.36423 0.21798 -0.36423 0.20781 -0.36389 0.1981 C -0.36267 0.18215 -0.36233 0.18562 -0.35955 0.17452 C -0.35451 0.15279 -0.35052 0.13014 -0.34045 0.12136 C -0.33281 0.10934 -0.33628 0.11304 -0.33073 0.10841 C -0.32448 0.09755 -0.31701 0.09269 -0.31059 0.08437 C -0.30139 0.07374 -0.29566 0.0638 -0.28594 0.05756 C -0.28594 0.05779 -0.27864 0.05016 -0.27708 0.04993 C -0.27239 0.04854 -0.26736 0.04785 -0.26233 0.04692 C -0.24757 0.04993 -0.23316 0.05663 -0.21858 0.06033 C -0.21528 0.06426 -0.21198 0.06958 -0.20868 0.07374 C -0.20642 0.07628 -0.20382 0.07721 -0.20121 0.07905 C -0.19358 0.09154 -0.19739 0.0883 -0.18958 0.092 C -0.18351 0.10171 -0.18923 0.09408 -0.18108 0.1031 C -0.17552 0.10957 -0.16858 0.11442 -0.16302 0.12136 C -0.1618 0.12251 -0.16094 0.12552 -0.15955 0.12644 C -0.15486 0.1306 -0.14844 0.13291 -0.14358 0.13476 C -0.13663 0.14285 -0.12986 0.14956 -0.12257 0.15279 C -0.11614 0.16366 -0.12257 0.15464 -0.11493 0.16158 C -0.11337 0.1625 -0.11198 0.16435 -0.11042 0.16666 C -0.10955 0.16805 -0.10816 0.17059 -0.10694 0.17198 C -0.10069 0.17776 -0.09219 0.17707 -0.08507 0.17961 C -0.0776 0.17776 -0.07066 0.17452 -0.06354 0.17198 C -0.05746 0.16435 -0.05052 0.15927 -0.0441 0.15048 C -0.03906 0.14332 -0.03559 0.13083 -0.03038 0.12644 C -0.02656 0.1172 -0.02413 0.11304 -0.0217 0.1031 C -0.02031 0.09593 -0.01944 0.0883 -0.01753 0.08183 C -0.01667 0.07905 -0.0158 0.07651 -0.0151 0.07374 C -0.01441 0.06865 -0.01302 0.05756 -0.01302 0.05825 C -0.0125 0.04068 -0.01267 0.03675 -0.01076 0.02311 C -0.01024 0.0178 -0.01059 0.0104 -0.00868 0.00739 C -0.0066 0.0037 -0.00191 -0.00208 -0.00191 -0.00185 " pathEditMode="fixed" rAng="0" ptsTypes="fffffffffffffffffffffffffffffffA">
                                      <p:cBhvr>
                                        <p:cTn id="8" dur="30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115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79 -0.0037 L -0.30712 -0.0037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31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5770" fill="hold"/>
                                        <p:tgtEl>
                                          <p:spTgt spid="1536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5208"/>
                                      </p:to>
                                    </p:animClr>
                                    <p:animClr clrSpc="rgb" dir="cw">
                                      <p:cBhvr>
                                        <p:cTn id="22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208"/>
                                      </p:to>
                                    </p:animClr>
                                    <p:set>
                                      <p:cBhvr>
                                        <p:cTn id="23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07"/>
                </p:tgtEl>
              </p:cMediaNode>
            </p:audio>
            <p:audio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10"/>
                </p:tgtEl>
              </p:cMediaNode>
            </p:audio>
          </p:childTnLst>
        </p:cTn>
      </p:par>
    </p:tnLst>
    <p:bldLst>
      <p:bldP spid="153604" grpId="0"/>
      <p:bldP spid="15360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2700338" y="333375"/>
            <a:ext cx="3384550" cy="8239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ea typeface="华文新魏" panose="02010800040101010101" pitchFamily="2" charset="-122"/>
              </a:rPr>
              <a:t>解题框架图</a:t>
            </a:r>
            <a:endParaRPr lang="zh-CN" altLang="en-US" sz="4800" dirty="0">
              <a:ea typeface="华文新魏" panose="02010800040101010101" pitchFamily="2" charset="-122"/>
            </a:endParaRP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827088" y="1196975"/>
            <a:ext cx="74898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/>
              <a:t>解：原方程可变形为：</a:t>
            </a:r>
          </a:p>
          <a:p>
            <a:pPr>
              <a:spcBef>
                <a:spcPct val="50000"/>
              </a:spcBef>
            </a:pPr>
            <a:r>
              <a:rPr lang="zh-CN" altLang="en-US" sz="4400" dirty="0"/>
              <a:t>                                </a:t>
            </a:r>
            <a:r>
              <a:rPr lang="en-US" altLang="zh-CN" sz="4400" dirty="0"/>
              <a:t>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(                )(                 )=0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                 =0</a:t>
            </a:r>
            <a:r>
              <a:rPr lang="zh-CN" altLang="en-US" sz="4400" dirty="0"/>
              <a:t>或                 </a:t>
            </a:r>
            <a:r>
              <a:rPr lang="en-US" altLang="zh-CN" sz="4400" dirty="0"/>
              <a:t>=0</a:t>
            </a:r>
          </a:p>
          <a:p>
            <a:pPr>
              <a:spcBef>
                <a:spcPct val="50000"/>
              </a:spcBef>
            </a:pPr>
            <a:r>
              <a:rPr lang="en-US" altLang="zh-CN" sz="4400" dirty="0"/>
              <a:t>    ∴ x</a:t>
            </a:r>
            <a:r>
              <a:rPr lang="en-US" altLang="zh-CN" sz="4400" baseline="-25000" dirty="0"/>
              <a:t>1</a:t>
            </a:r>
            <a:r>
              <a:rPr lang="en-US" altLang="zh-CN" sz="4400" dirty="0"/>
              <a:t>=         , x</a:t>
            </a:r>
            <a:r>
              <a:rPr lang="en-US" altLang="zh-CN" sz="4400" baseline="-25000" dirty="0"/>
              <a:t>2</a:t>
            </a:r>
            <a:r>
              <a:rPr lang="en-US" altLang="zh-CN" sz="4400" dirty="0"/>
              <a:t>= 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116013" y="3357563"/>
            <a:ext cx="2406650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A</a:t>
            </a:r>
            <a:r>
              <a:rPr lang="en-US" altLang="zh-CN"/>
              <a:t> 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1116013" y="4365625"/>
            <a:ext cx="2349500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A</a:t>
            </a:r>
            <a:endParaRPr lang="en-US" altLang="zh-CN" sz="3600" i="1"/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4067175" y="3327400"/>
            <a:ext cx="2416175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B</a:t>
            </a:r>
            <a:r>
              <a:rPr lang="en-US" altLang="zh-CN"/>
              <a:t> 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4787900" y="4292600"/>
            <a:ext cx="2416175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/>
              <a:t>一次因式</a:t>
            </a:r>
            <a:r>
              <a:rPr lang="en-US" altLang="zh-CN" sz="3600" b="1" i="1"/>
              <a:t>B</a:t>
            </a:r>
            <a:r>
              <a:rPr lang="en-US" altLang="zh-CN"/>
              <a:t> 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5795963" y="5370513"/>
            <a:ext cx="1008062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i="1" dirty="0"/>
              <a:t>A</a:t>
            </a:r>
            <a:r>
              <a:rPr lang="zh-CN" altLang="en-US" sz="3600" b="1" dirty="0" smtClean="0"/>
              <a:t>解 </a:t>
            </a:r>
            <a:r>
              <a:rPr lang="zh-CN" altLang="en-US" dirty="0" smtClean="0"/>
              <a:t>               </a:t>
            </a:r>
            <a:endParaRPr lang="zh-CN" altLang="en-US" dirty="0"/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3059113" y="5303838"/>
            <a:ext cx="1008062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 i="1"/>
              <a:t>A</a:t>
            </a:r>
            <a:r>
              <a:rPr lang="zh-CN" altLang="en-US" sz="3600" b="1"/>
              <a:t>解</a:t>
            </a:r>
            <a:r>
              <a:rPr lang="zh-CN" altLang="en-US"/>
              <a:t>                 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1692275" y="2347913"/>
            <a:ext cx="4032250" cy="36671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/>
              <a:t>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87450" y="1122364"/>
            <a:ext cx="3024188" cy="8239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复习引入</a:t>
            </a:r>
            <a:r>
              <a:rPr lang="en-US" altLang="zh-CN" sz="48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11188" y="2348880"/>
            <a:ext cx="81375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chemeClr val="tx1"/>
                </a:solidFill>
              </a:rPr>
              <a:t>1</a:t>
            </a:r>
            <a:r>
              <a:rPr lang="zh-CN" altLang="en-US" sz="4800" b="1" dirty="0">
                <a:solidFill>
                  <a:schemeClr val="tx1"/>
                </a:solidFill>
              </a:rPr>
              <a:t>、已学过的一元二次方程解</a:t>
            </a:r>
          </a:p>
          <a:p>
            <a:r>
              <a:rPr lang="zh-CN" altLang="en-US" sz="4800" b="1" dirty="0">
                <a:solidFill>
                  <a:schemeClr val="tx1"/>
                </a:solidFill>
              </a:rPr>
              <a:t>      法有哪些？</a:t>
            </a:r>
          </a:p>
          <a:p>
            <a:r>
              <a:rPr lang="en-US" altLang="zh-CN" sz="4800" b="1" dirty="0">
                <a:solidFill>
                  <a:schemeClr val="tx1"/>
                </a:solidFill>
              </a:rPr>
              <a:t>2</a:t>
            </a:r>
            <a:r>
              <a:rPr lang="zh-CN" altLang="en-US" sz="4800" b="1" dirty="0">
                <a:solidFill>
                  <a:schemeClr val="tx1"/>
                </a:solidFill>
              </a:rPr>
              <a:t>、请用已学过的方法解方程    </a:t>
            </a:r>
          </a:p>
          <a:p>
            <a:r>
              <a:rPr lang="zh-CN" altLang="en-US" sz="4800" b="1" dirty="0">
                <a:solidFill>
                  <a:schemeClr val="tx1"/>
                </a:solidFill>
              </a:rPr>
              <a:t>       </a:t>
            </a:r>
            <a:r>
              <a:rPr lang="en-US" altLang="zh-CN" sz="4800" b="1" i="1" dirty="0">
                <a:solidFill>
                  <a:schemeClr val="tx1"/>
                </a:solidFill>
              </a:rPr>
              <a:t>x</a:t>
            </a:r>
            <a:r>
              <a:rPr lang="en-US" altLang="zh-CN" sz="4800" b="1" baseline="30000" dirty="0">
                <a:solidFill>
                  <a:schemeClr val="tx1"/>
                </a:solidFill>
              </a:rPr>
              <a:t>2 </a:t>
            </a:r>
            <a:r>
              <a:rPr lang="zh-CN" altLang="en-US" sz="4800" b="1" dirty="0">
                <a:solidFill>
                  <a:schemeClr val="tx1"/>
                </a:solidFill>
              </a:rPr>
              <a:t>－ </a:t>
            </a:r>
            <a:r>
              <a:rPr lang="en-US" altLang="zh-CN" sz="4800" b="1" dirty="0">
                <a:solidFill>
                  <a:schemeClr val="tx1"/>
                </a:solidFill>
              </a:rPr>
              <a:t>4=0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1" animBg="1"/>
      <p:bldP spid="410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484438" y="549275"/>
            <a:ext cx="3311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i="1" dirty="0"/>
              <a:t>x</a:t>
            </a:r>
            <a:r>
              <a:rPr lang="en-US" altLang="zh-CN" sz="5400" b="1" baseline="30000" dirty="0"/>
              <a:t>2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4=0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403350" y="1412875"/>
            <a:ext cx="5699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ea typeface="新宋体" panose="02010609030101010101" pitchFamily="49" charset="-122"/>
              </a:rPr>
              <a:t>解：原方程可变形为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2555875" y="2205038"/>
            <a:ext cx="4489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/>
              <a:t>(</a:t>
            </a:r>
            <a:r>
              <a:rPr lang="en-US" altLang="zh-CN" sz="5400" b="1" i="1" dirty="0"/>
              <a:t>x</a:t>
            </a:r>
            <a:r>
              <a:rPr lang="en-US" altLang="zh-CN" sz="5400" b="1" dirty="0"/>
              <a:t>+2)(</a:t>
            </a:r>
            <a:r>
              <a:rPr lang="en-US" altLang="zh-CN" sz="5400" b="1" i="1" dirty="0"/>
              <a:t>x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2)=0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2195513" y="3357563"/>
            <a:ext cx="5499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i="1" dirty="0"/>
              <a:t>X</a:t>
            </a:r>
            <a:r>
              <a:rPr lang="en-US" altLang="zh-CN" sz="5400" b="1" dirty="0"/>
              <a:t>+2=0 </a:t>
            </a:r>
            <a:r>
              <a:rPr lang="zh-CN" altLang="en-US" sz="5400" b="1" dirty="0"/>
              <a:t>或 </a:t>
            </a:r>
            <a:r>
              <a:rPr lang="en-US" altLang="zh-CN" sz="5400" b="1" i="1" dirty="0"/>
              <a:t>x</a:t>
            </a:r>
            <a:r>
              <a:rPr lang="zh-CN" altLang="en-US" sz="5400" b="1" dirty="0"/>
              <a:t>－</a:t>
            </a:r>
            <a:r>
              <a:rPr lang="en-US" altLang="zh-CN" sz="5400" b="1" dirty="0"/>
              <a:t>2=0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2484438" y="4221163"/>
            <a:ext cx="4502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/>
              <a:t>∴ </a:t>
            </a:r>
            <a:r>
              <a:rPr lang="en-US" altLang="zh-CN" sz="5400" b="1" i="1" dirty="0"/>
              <a:t>x</a:t>
            </a:r>
            <a:r>
              <a:rPr lang="en-US" altLang="zh-CN" sz="5400" b="1" baseline="-25000" dirty="0"/>
              <a:t>1</a:t>
            </a:r>
            <a:r>
              <a:rPr lang="en-US" altLang="zh-CN" sz="5400" b="1" dirty="0"/>
              <a:t>=-2 ,</a:t>
            </a:r>
            <a:r>
              <a:rPr lang="en-US" altLang="zh-CN" sz="5400" b="1" i="1" dirty="0"/>
              <a:t>x</a:t>
            </a:r>
            <a:r>
              <a:rPr lang="en-US" altLang="zh-CN" sz="5400" b="1" baseline="-25000" dirty="0"/>
              <a:t>2</a:t>
            </a:r>
            <a:r>
              <a:rPr lang="en-US" altLang="zh-CN" sz="5400" b="1" dirty="0"/>
              <a:t>=2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971550" y="5229225"/>
            <a:ext cx="46085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i="1" dirty="0">
                <a:solidFill>
                  <a:srgbClr val="FF00FF"/>
                </a:solidFill>
              </a:rPr>
              <a:t>X</a:t>
            </a:r>
            <a:r>
              <a:rPr lang="en-US" altLang="zh-CN" sz="4000" b="1" baseline="30000" dirty="0">
                <a:solidFill>
                  <a:srgbClr val="FF00FF"/>
                </a:solidFill>
              </a:rPr>
              <a:t>2</a:t>
            </a:r>
            <a:r>
              <a:rPr lang="zh-CN" altLang="en-US" sz="4000" b="1" dirty="0">
                <a:solidFill>
                  <a:srgbClr val="FF00FF"/>
                </a:solidFill>
              </a:rPr>
              <a:t>－</a:t>
            </a:r>
            <a:r>
              <a:rPr lang="en-US" altLang="zh-CN" sz="4000" b="1" dirty="0">
                <a:solidFill>
                  <a:srgbClr val="FF00FF"/>
                </a:solidFill>
              </a:rPr>
              <a:t>4= (</a:t>
            </a:r>
            <a:r>
              <a:rPr lang="en-US" altLang="zh-CN" sz="4000" b="1" i="1" dirty="0">
                <a:solidFill>
                  <a:srgbClr val="FF00FF"/>
                </a:solidFill>
              </a:rPr>
              <a:t>x</a:t>
            </a:r>
            <a:r>
              <a:rPr lang="en-US" altLang="zh-CN" sz="4000" b="1" dirty="0">
                <a:solidFill>
                  <a:srgbClr val="FF00FF"/>
                </a:solidFill>
              </a:rPr>
              <a:t>+2)(</a:t>
            </a:r>
            <a:r>
              <a:rPr lang="en-US" altLang="zh-CN" sz="4000" b="1" i="1" dirty="0">
                <a:solidFill>
                  <a:srgbClr val="FF00FF"/>
                </a:solidFill>
              </a:rPr>
              <a:t>x</a:t>
            </a:r>
            <a:r>
              <a:rPr lang="zh-CN" altLang="en-US" sz="4000" b="1" dirty="0">
                <a:solidFill>
                  <a:srgbClr val="FF00FF"/>
                </a:solidFill>
              </a:rPr>
              <a:t>－</a:t>
            </a:r>
            <a:r>
              <a:rPr lang="en-US" altLang="zh-CN" sz="4000" b="1" dirty="0">
                <a:solidFill>
                  <a:srgbClr val="FF00FF"/>
                </a:solidFill>
              </a:rPr>
              <a:t>2)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2411413" y="2997200"/>
            <a:ext cx="4319587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FF"/>
                </a:solidFill>
              </a:rPr>
              <a:t>AB=0</a:t>
            </a:r>
            <a:r>
              <a:rPr lang="en-US" altLang="zh-CN" sz="3200" b="1" dirty="0">
                <a:solidFill>
                  <a:srgbClr val="FF00FF"/>
                </a:solidFill>
                <a:sym typeface="Wingdings" panose="05000000000000000000" pitchFamily="2" charset="2"/>
              </a:rPr>
              <a:t>A=0</a:t>
            </a:r>
            <a:r>
              <a:rPr lang="zh-CN" altLang="en-US" sz="3200" b="1" dirty="0">
                <a:solidFill>
                  <a:srgbClr val="FF00FF"/>
                </a:solidFill>
                <a:sym typeface="Wingdings" panose="05000000000000000000" pitchFamily="2" charset="2"/>
              </a:rPr>
              <a:t>或Ｂ＝</a:t>
            </a:r>
            <a:r>
              <a:rPr lang="zh-CN" altLang="en-US" sz="2800" b="1" dirty="0">
                <a:solidFill>
                  <a:srgbClr val="FF00FF"/>
                </a:solidFill>
                <a:sym typeface="Wingdings" panose="05000000000000000000" pitchFamily="2" charset="2"/>
              </a:rPr>
              <a:t>０</a:t>
            </a:r>
            <a:endParaRPr lang="zh-CN" altLang="en-US" sz="28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16999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0495E-6 C -0.01128 -0.09871 -0.00608 -0.03676 -0.00243 -0.24434 C -0.00139 -0.26953 0.00365 -0.30883 0.00851 -0.33264 C 0.01076 -0.34466 0.01719 -0.36477 0.01719 -0.36454 C 0.02014 -0.39367 0.01719 -0.37286 0.02517 -0.40384 C 0.03524 -0.44036 0.03958 -0.46648 0.0566 -0.48151 C 0.06406 -0.47457 0.07622 -0.46047 0.08195 -0.44776 C 0.09479 -0.41771 0.10313 -0.38049 0.11545 -0.34836 C 0.12083 -0.30883 0.13993 -0.24642 0.15521 -0.23324 C 0.16302 -0.20412 0.16979 -0.19972 0.18073 -0.18354 C 0.18507 -0.1773 0.18924 -0.16852 0.19323 -0.16204 C 0.19531 -0.15719 0.19965 -0.15072 0.19965 -0.15002 C 0.20938 -0.15187 0.21927 -0.15326 0.22917 -0.1565 C 0.24288 -0.16089 0.25556 -0.18031 0.2691 -0.18909 C 0.27118 -0.19487 0.27257 -0.20157 0.27483 -0.2055 C 0.27708 -0.20851 0.27969 -0.20689 0.28125 -0.21059 C 0.3092 -0.28479 0.28333 -0.23625 0.30017 -0.26607 C 0.30469 -0.29404 0.31076 -0.31322 0.31719 -0.33773 C 0.32066 -0.36593 0.31806 -0.35067 0.3276 -0.38719 C 0.32917 -0.39344 0.33195 -0.40384 0.33195 -0.40361 C 0.33681 -0.45585 0.3434 -0.5074 0.34879 -0.55825 C 0.34479 -0.62783 0.35087 -0.57305 0.34236 -0.61327 C 0.34167 -0.61836 0.34028 -0.62783 0.34028 -0.6276 " pathEditMode="fixed" rAng="0" ptsTypes="ffffffffffffffffffffffA">
                                      <p:cBhvr>
                                        <p:cTn id="23" dur="50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3139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3" grpId="1"/>
      <p:bldP spid="169993" grpId="2"/>
      <p:bldP spid="169994" grpId="0" animBg="1"/>
      <p:bldP spid="16999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50411" y="765175"/>
            <a:ext cx="738664" cy="22320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66"/>
                </a:solidFill>
                <a:ea typeface="华文行楷" panose="02010800040101010101" pitchFamily="2" charset="-122"/>
              </a:rPr>
              <a:t>教学目标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92275" y="620713"/>
            <a:ext cx="6769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、熟练掌握用</a:t>
            </a:r>
            <a:r>
              <a:rPr lang="zh-CN" altLang="en-US" sz="36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因式分解法</a:t>
            </a:r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解一元二次方程。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763713" y="1773238"/>
            <a:ext cx="66976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、通过</a:t>
            </a:r>
            <a:r>
              <a:rPr lang="zh-CN" altLang="en-US" sz="36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因式分解法</a:t>
            </a:r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解一元二次方程的学习，树立转化的思想。</a:t>
            </a:r>
            <a:r>
              <a:rPr lang="zh-CN" altLang="en-US" sz="3200" dirty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21849" y="3500438"/>
            <a:ext cx="738664" cy="23050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000066"/>
                </a:solidFill>
                <a:ea typeface="华文行楷" panose="02010800040101010101" pitchFamily="2" charset="-122"/>
              </a:rPr>
              <a:t>重点 难点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547813" y="3500438"/>
            <a:ext cx="68405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重点：</a:t>
            </a:r>
          </a:p>
          <a:p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用因式分解法解一元二次方程</a:t>
            </a:r>
          </a:p>
          <a:p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难点：</a:t>
            </a:r>
          </a:p>
          <a:p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正确理解</a:t>
            </a:r>
            <a:r>
              <a:rPr lang="en-US" altLang="zh-CN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AB</a:t>
            </a:r>
            <a:r>
              <a:rPr lang="en-US" altLang="zh-CN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=0〈=〉</a:t>
            </a:r>
            <a:r>
              <a:rPr lang="en-US" altLang="zh-CN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</a:t>
            </a:r>
            <a:r>
              <a:rPr lang="en-US" altLang="zh-CN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=0</a:t>
            </a:r>
            <a:r>
              <a:rPr lang="zh-CN" altLang="en-US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或</a:t>
            </a:r>
            <a:r>
              <a:rPr lang="en-US" altLang="zh-CN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</a:t>
            </a:r>
            <a:r>
              <a:rPr lang="en-US" altLang="zh-CN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=0</a:t>
            </a:r>
            <a:r>
              <a:rPr lang="zh-CN" altLang="en-US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（ </a:t>
            </a:r>
            <a:r>
              <a:rPr lang="en-US" altLang="zh-CN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</a:t>
            </a:r>
            <a:r>
              <a:rPr lang="zh-CN" altLang="en-US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、</a:t>
            </a:r>
            <a:r>
              <a:rPr lang="en-US" altLang="zh-CN" sz="36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</a:t>
            </a:r>
            <a:r>
              <a:rPr lang="zh-CN" altLang="en-US" sz="3600" dirty="0">
                <a:solidFill>
                  <a:schemeClr val="tx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表示两个因式</a:t>
            </a:r>
            <a:r>
              <a:rPr lang="zh-CN" altLang="en-US" sz="36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）</a:t>
            </a:r>
          </a:p>
        </p:txBody>
      </p:sp>
    </p:spTree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3082" grpId="0" animBg="1"/>
      <p:bldP spid="308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738" y="836613"/>
            <a:ext cx="854075" cy="388778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ea typeface="华文中宋" panose="02010600040101010101" pitchFamily="2" charset="-122"/>
              </a:rPr>
              <a:t>自学检测题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03350" y="549275"/>
            <a:ext cx="6624638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1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、 什么样的一元二次方程可以用因式分解法来解？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03350" y="1844675"/>
            <a:ext cx="6697663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2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、用因式分解法解一元二次方程，其关键是什么？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476375" y="3141663"/>
            <a:ext cx="6696075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3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、用因式分解法解一元二次方程的理论依据是什么</a:t>
            </a:r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?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476375" y="4437063"/>
            <a:ext cx="6767513" cy="119062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4</a:t>
            </a:r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、用因式分解法解一元二方程，必须要先化成一般形式吗？</a:t>
            </a:r>
            <a:endParaRPr lang="zh-CN" alt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27" grpId="0" animBg="1"/>
      <p:bldP spid="5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4" y="791865"/>
            <a:ext cx="9540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9029700" algn="l"/>
              </a:tabLst>
            </a:pP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例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、解下列方程</a:t>
            </a:r>
          </a:p>
          <a:p>
            <a:pPr>
              <a:tabLst>
                <a:tab pos="9029700" algn="l"/>
              </a:tabLst>
            </a:pP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x</a:t>
            </a:r>
            <a:r>
              <a:rPr lang="en-US" altLang="zh-CN" sz="3200" b="1" baseline="30000" dirty="0"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3x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10=0        2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、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(x+3)(x</a:t>
            </a:r>
            <a:r>
              <a:rPr lang="zh-CN" altLang="en-US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－</a:t>
            </a:r>
            <a:r>
              <a:rPr lang="en-US" altLang="zh-CN" sz="32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1)=5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9209" y="1988840"/>
            <a:ext cx="88931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解：原方程可变形为  解：原方程可变形为</a:t>
            </a:r>
          </a:p>
          <a:p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)(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x+2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)=0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x</a:t>
            </a:r>
            <a:r>
              <a:rPr lang="en-US" altLang="zh-CN" sz="3200" b="1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+2x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x</a:t>
            </a:r>
            <a:r>
              <a:rPr lang="zh-CN" altLang="en-US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或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x+2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           (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)(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x+4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)=0</a:t>
            </a:r>
          </a:p>
          <a:p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  <a:r>
              <a:rPr lang="zh-CN" altLang="en-US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或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x+4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=0</a:t>
            </a:r>
          </a:p>
          <a:p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∴  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tx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,x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∴ 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 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,x</a:t>
            </a:r>
            <a:r>
              <a:rPr lang="en-US" altLang="zh-CN" sz="3200" b="1" baseline="-25000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</a:t>
            </a:r>
            <a:r>
              <a:rPr lang="en-US" altLang="zh-CN" sz="3200" b="1" dirty="0">
                <a:solidFill>
                  <a:schemeClr val="fol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323850" y="333375"/>
            <a:ext cx="6840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3886200" algn="l"/>
              </a:tabLst>
            </a:pPr>
            <a:r>
              <a:rPr lang="en-US" altLang="zh-CN" sz="4400" b="1" dirty="0"/>
              <a:t> </a:t>
            </a:r>
            <a:r>
              <a:rPr lang="zh-CN" altLang="en-US" sz="4400" b="1" dirty="0"/>
              <a:t>例</a:t>
            </a:r>
            <a:r>
              <a:rPr lang="en-US" altLang="zh-CN" sz="4400" b="1" dirty="0"/>
              <a:t>2</a:t>
            </a:r>
            <a:r>
              <a:rPr lang="zh-CN" altLang="en-US" sz="4400" b="1" dirty="0"/>
              <a:t>、解下列方程	</a:t>
            </a:r>
            <a:r>
              <a:rPr lang="zh-CN" altLang="en-US" sz="3200" dirty="0"/>
              <a:t>    </a:t>
            </a: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0" y="2620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421" name="Object 53"/>
          <p:cNvGraphicFramePr>
            <a:graphicFrameLocks noChangeAspect="1"/>
          </p:cNvGraphicFramePr>
          <p:nvPr/>
        </p:nvGraphicFramePr>
        <p:xfrm>
          <a:off x="755650" y="1268413"/>
          <a:ext cx="68770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公式" r:id="rId3" imgW="3568700" imgH="457200" progId="Equation.3">
                  <p:embed/>
                </p:oleObj>
              </mc:Choice>
              <mc:Fallback>
                <p:oleObj name="公式" r:id="rId3" imgW="3568700" imgH="457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268413"/>
                        <a:ext cx="687705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22" name="Object 54"/>
          <p:cNvGraphicFramePr>
            <a:graphicFrameLocks noChangeAspect="1"/>
          </p:cNvGraphicFramePr>
          <p:nvPr/>
        </p:nvGraphicFramePr>
        <p:xfrm>
          <a:off x="755650" y="2276475"/>
          <a:ext cx="61198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公式" r:id="rId5" imgW="2984500" imgH="508000" progId="Equation.3">
                  <p:embed/>
                </p:oleObj>
              </mc:Choice>
              <mc:Fallback>
                <p:oleObj name="公式" r:id="rId5" imgW="2984500" imgH="5080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276475"/>
                        <a:ext cx="61198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404813"/>
          <a:ext cx="662622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7" name="公式" r:id="rId3" imgW="3568700" imgH="457200" progId="Equation.3">
                  <p:embed/>
                </p:oleObj>
              </mc:Choice>
              <mc:Fallback>
                <p:oleObj name="公式" r:id="rId3" imgW="35687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04813"/>
                        <a:ext cx="662622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827088" y="1268413"/>
          <a:ext cx="6121400" cy="175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8" name="公式" r:id="rId5" imgW="3898900" imgH="1117600" progId="Equation.3">
                  <p:embed/>
                </p:oleObj>
              </mc:Choice>
              <mc:Fallback>
                <p:oleObj name="公式" r:id="rId5" imgW="3898900" imgH="1117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8413"/>
                        <a:ext cx="6121400" cy="175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3708400" y="3068638"/>
          <a:ext cx="24352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公式" r:id="rId7" imgW="1270000" imgH="457200" progId="Equation.3">
                  <p:embed/>
                </p:oleObj>
              </mc:Choice>
              <mc:Fallback>
                <p:oleObj name="公式" r:id="rId7" imgW="1270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068638"/>
                        <a:ext cx="24352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5724525" y="4724400"/>
          <a:ext cx="5746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公式" r:id="rId9" imgW="266700" imgH="965200" progId="Equation.3">
                  <p:embed/>
                </p:oleObj>
              </mc:Choice>
              <mc:Fallback>
                <p:oleObj name="公式" r:id="rId9" imgW="266700" imgH="965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724400"/>
                        <a:ext cx="5746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6948488" y="2276475"/>
          <a:ext cx="9366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1" name="公式" r:id="rId11" imgW="558800" imgH="368300" progId="Equation.3">
                  <p:embed/>
                </p:oleObj>
              </mc:Choice>
              <mc:Fallback>
                <p:oleObj name="公式" r:id="rId11" imgW="558800" imgH="36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276475"/>
                        <a:ext cx="9366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1979613" y="3068638"/>
          <a:ext cx="17287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公式" r:id="rId13" imgW="1104900" imgH="457200" progId="Equation.3">
                  <p:embed/>
                </p:oleObj>
              </mc:Choice>
              <mc:Fallback>
                <p:oleObj name="公式" r:id="rId13" imgW="11049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068638"/>
                        <a:ext cx="17287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4" name="Object 14"/>
          <p:cNvGraphicFramePr>
            <a:graphicFrameLocks noChangeAspect="1"/>
          </p:cNvGraphicFramePr>
          <p:nvPr/>
        </p:nvGraphicFramePr>
        <p:xfrm>
          <a:off x="6156325" y="3141663"/>
          <a:ext cx="9366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3" name="公式" r:id="rId15" imgW="558800" imgH="368300" progId="Equation.3">
                  <p:embed/>
                </p:oleObj>
              </mc:Choice>
              <mc:Fallback>
                <p:oleObj name="公式" r:id="rId15" imgW="558800" imgH="368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141663"/>
                        <a:ext cx="9366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1979613" y="4044950"/>
            <a:ext cx="57610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4800" b="1" i="1">
                <a:solidFill>
                  <a:srgbClr val="FF0000"/>
                </a:solidFill>
              </a:rPr>
              <a:t>x</a:t>
            </a:r>
            <a:r>
              <a:rPr lang="en-US" altLang="zh-CN" sz="4800" b="1">
                <a:solidFill>
                  <a:srgbClr val="FF0000"/>
                </a:solidFill>
              </a:rPr>
              <a:t>+2</a:t>
            </a:r>
            <a:r>
              <a:rPr lang="en-US" altLang="zh-CN" sz="4800" b="1">
                <a:solidFill>
                  <a:srgbClr val="FF00FF"/>
                </a:solidFill>
              </a:rPr>
              <a:t>=0</a:t>
            </a:r>
            <a:r>
              <a:rPr lang="zh-CN" altLang="en-US" sz="4800" b="1">
                <a:solidFill>
                  <a:srgbClr val="FF00FF"/>
                </a:solidFill>
              </a:rPr>
              <a:t>或</a:t>
            </a:r>
            <a:r>
              <a:rPr lang="en-US" altLang="zh-CN" sz="4800" b="1">
                <a:solidFill>
                  <a:schemeClr val="folHlink"/>
                </a:solidFill>
              </a:rPr>
              <a:t>3</a:t>
            </a:r>
            <a:r>
              <a:rPr lang="en-US" altLang="zh-CN" sz="4800" b="1" i="1">
                <a:solidFill>
                  <a:schemeClr val="folHlink"/>
                </a:solidFill>
              </a:rPr>
              <a:t>x</a:t>
            </a:r>
            <a:r>
              <a:rPr lang="zh-CN" altLang="en-US" sz="4800" b="1">
                <a:solidFill>
                  <a:schemeClr val="folHlink"/>
                </a:solidFill>
              </a:rPr>
              <a:t>－</a:t>
            </a:r>
            <a:r>
              <a:rPr lang="en-US" altLang="zh-CN" sz="4800" b="1">
                <a:solidFill>
                  <a:schemeClr val="folHlink"/>
                </a:solidFill>
              </a:rPr>
              <a:t>5</a:t>
            </a:r>
            <a:r>
              <a:rPr lang="en-US" altLang="zh-CN" sz="4800" b="1">
                <a:solidFill>
                  <a:srgbClr val="FF00FF"/>
                </a:solidFill>
              </a:rPr>
              <a:t>=0</a:t>
            </a:r>
            <a:r>
              <a:rPr lang="en-US" altLang="zh-CN" sz="4400"/>
              <a:t> 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1908175" y="5054600"/>
            <a:ext cx="38512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solidFill>
                  <a:srgbClr val="FF00FF"/>
                </a:solidFill>
              </a:rPr>
              <a:t>∴ </a:t>
            </a:r>
            <a:r>
              <a:rPr lang="en-US" altLang="zh-CN" sz="4800" i="1">
                <a:solidFill>
                  <a:srgbClr val="FF00FF"/>
                </a:solidFill>
              </a:rPr>
              <a:t>x</a:t>
            </a:r>
            <a:r>
              <a:rPr lang="en-US" altLang="zh-CN" sz="4800" baseline="-25000">
                <a:solidFill>
                  <a:srgbClr val="FF00FF"/>
                </a:solidFill>
              </a:rPr>
              <a:t>1</a:t>
            </a:r>
            <a:r>
              <a:rPr lang="en-US" altLang="zh-CN" sz="4800">
                <a:solidFill>
                  <a:srgbClr val="FF00FF"/>
                </a:solidFill>
              </a:rPr>
              <a:t>=</a:t>
            </a:r>
            <a:r>
              <a:rPr lang="en-US" altLang="zh-CN" sz="4800">
                <a:solidFill>
                  <a:srgbClr val="FF0000"/>
                </a:solidFill>
              </a:rPr>
              <a:t>-2</a:t>
            </a:r>
            <a:r>
              <a:rPr lang="en-US" altLang="zh-CN" sz="4800"/>
              <a:t> , </a:t>
            </a:r>
            <a:r>
              <a:rPr lang="en-US" altLang="zh-CN" sz="4800" i="1">
                <a:solidFill>
                  <a:srgbClr val="FF00FF"/>
                </a:solidFill>
              </a:rPr>
              <a:t>x</a:t>
            </a:r>
            <a:r>
              <a:rPr lang="en-US" altLang="zh-CN" sz="4800" baseline="-25000">
                <a:solidFill>
                  <a:srgbClr val="FF00FF"/>
                </a:solidFill>
              </a:rPr>
              <a:t>2</a:t>
            </a:r>
            <a:r>
              <a:rPr lang="en-US" altLang="zh-CN" sz="4800">
                <a:solidFill>
                  <a:srgbClr val="FF00FF"/>
                </a:solidFill>
              </a:rPr>
              <a:t>=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187450" y="568325"/>
            <a:ext cx="4532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4400"/>
              <a:t>2</a:t>
            </a:r>
            <a:r>
              <a:rPr lang="zh-CN" altLang="en-US" sz="4400"/>
              <a:t>、</a:t>
            </a:r>
            <a:r>
              <a:rPr lang="en-US" altLang="zh-CN" sz="4400"/>
              <a:t>(3x+1)</a:t>
            </a:r>
            <a:r>
              <a:rPr lang="en-US" altLang="zh-CN" sz="4400" baseline="30000"/>
              <a:t>2</a:t>
            </a:r>
            <a:r>
              <a:rPr lang="zh-CN" altLang="en-US" sz="4400"/>
              <a:t>－</a:t>
            </a:r>
            <a:r>
              <a:rPr lang="en-US" altLang="zh-CN" sz="4400"/>
              <a:t>5=0 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042988" y="1287463"/>
            <a:ext cx="6276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400"/>
              <a:t>解：原方程可变形为</a:t>
            </a:r>
            <a:r>
              <a:rPr lang="zh-CN" altLang="en-US" sz="3600"/>
              <a:t> 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1187450" y="2174875"/>
            <a:ext cx="195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4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+1+</a:t>
            </a:r>
            <a:endParaRPr lang="en-US" altLang="zh-CN" sz="4800">
              <a:solidFill>
                <a:srgbClr val="FF0000"/>
              </a:solidFill>
            </a:endParaRPr>
          </a:p>
        </p:txBody>
      </p:sp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2916238" y="2060575"/>
          <a:ext cx="10795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9" name="公式" r:id="rId3" imgW="304800" imgH="304800" progId="Equation.3">
                  <p:embed/>
                </p:oleObj>
              </mc:Choice>
              <mc:Fallback>
                <p:oleObj name="公式" r:id="rId3" imgW="304800" imgH="304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060575"/>
                        <a:ext cx="10795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3851275" y="2205038"/>
            <a:ext cx="223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zh-CN" sz="4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44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zh-CN" altLang="en-US" sz="4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endParaRPr lang="zh-CN" altLang="en-US" sz="4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5940425" y="2060575"/>
          <a:ext cx="10572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0" name="公式" r:id="rId5" imgW="304800" imgH="304800" progId="Equation.3">
                  <p:embed/>
                </p:oleObj>
              </mc:Choice>
              <mc:Fallback>
                <p:oleObj name="公式" r:id="rId5" imgW="304800" imgH="304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060575"/>
                        <a:ext cx="10572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6804025" y="2174875"/>
            <a:ext cx="11382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48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4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3600"/>
              <a:t> </a:t>
            </a: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1187450" y="3182938"/>
            <a:ext cx="17240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4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zh-CN" sz="4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2700338" y="3141663"/>
          <a:ext cx="10191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1" name="公式" r:id="rId7" imgW="520700" imgH="457200" progId="Equation.3">
                  <p:embed/>
                </p:oleObj>
              </mc:Choice>
              <mc:Fallback>
                <p:oleObj name="公式" r:id="rId7" imgW="5207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1663"/>
                        <a:ext cx="1019175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3635375" y="3182938"/>
            <a:ext cx="31210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zh-CN" alt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48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4800" i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zh-CN" altLang="en-US" sz="440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endParaRPr lang="zh-CN" altLang="en-US" sz="44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6516688" y="3213100"/>
          <a:ext cx="9350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2" name="公式" r:id="rId9" imgW="520700" imgH="457200" progId="Equation.3">
                  <p:embed/>
                </p:oleObj>
              </mc:Choice>
              <mc:Fallback>
                <p:oleObj name="公式" r:id="rId9" imgW="5207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213100"/>
                        <a:ext cx="935037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7380288" y="3213100"/>
            <a:ext cx="9064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en-US" altLang="zh-CN" sz="3600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900113" y="4652963"/>
            <a:ext cx="18494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solidFill>
                  <a:srgbClr val="FF00FF"/>
                </a:solidFill>
                <a:cs typeface="Times New Roman" panose="02020603050405020304" pitchFamily="18" charset="0"/>
              </a:rPr>
              <a:t>∴ x</a:t>
            </a:r>
            <a:r>
              <a:rPr lang="en-US" altLang="zh-CN" sz="4800" baseline="-30000">
                <a:solidFill>
                  <a:srgbClr val="FF00FF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4800">
                <a:solidFill>
                  <a:srgbClr val="FF00FF"/>
                </a:solidFill>
                <a:cs typeface="Times New Roman" panose="02020603050405020304" pitchFamily="18" charset="0"/>
              </a:rPr>
              <a:t>=</a:t>
            </a:r>
            <a:endParaRPr lang="en-US" altLang="zh-CN" sz="4800">
              <a:solidFill>
                <a:srgbClr val="FF00FF"/>
              </a:solidFill>
            </a:endParaRPr>
          </a:p>
        </p:txBody>
      </p:sp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2700338" y="4149725"/>
          <a:ext cx="2017712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3" name="Microsoft 公式 3.0" r:id="rId11" imgW="774700" imgH="571500" progId="Equation.3">
                  <p:embed/>
                </p:oleObj>
              </mc:Choice>
              <mc:Fallback>
                <p:oleObj name="Microsoft 公式 3.0" r:id="rId11" imgW="774700" imgH="571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149725"/>
                        <a:ext cx="2017712" cy="170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4427538" y="4724400"/>
            <a:ext cx="17065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800">
                <a:cs typeface="Times New Roman" panose="02020603050405020304" pitchFamily="18" charset="0"/>
              </a:rPr>
              <a:t> </a:t>
            </a:r>
            <a:r>
              <a:rPr lang="en-US" altLang="zh-CN" sz="4800">
                <a:solidFill>
                  <a:srgbClr val="FF00FF"/>
                </a:solidFill>
                <a:cs typeface="Times New Roman" panose="02020603050405020304" pitchFamily="18" charset="0"/>
              </a:rPr>
              <a:t>, x</a:t>
            </a:r>
            <a:r>
              <a:rPr lang="en-US" altLang="zh-CN" sz="4800" baseline="-30000">
                <a:solidFill>
                  <a:srgbClr val="FF00FF"/>
                </a:solidFill>
                <a:cs typeface="Times New Roman" panose="02020603050405020304" pitchFamily="18" charset="0"/>
              </a:rPr>
              <a:t>2</a:t>
            </a:r>
            <a:r>
              <a:rPr lang="en-US" altLang="zh-CN" sz="4800">
                <a:solidFill>
                  <a:srgbClr val="FF00FF"/>
                </a:solidFill>
                <a:cs typeface="Times New Roman" panose="02020603050405020304" pitchFamily="18" charset="0"/>
              </a:rPr>
              <a:t>=</a:t>
            </a:r>
            <a:r>
              <a:rPr lang="en-US" altLang="zh-CN" sz="3600">
                <a:cs typeface="Times New Roman" panose="02020603050405020304" pitchFamily="18" charset="0"/>
              </a:rPr>
              <a:t> </a:t>
            </a:r>
            <a:endParaRPr lang="en-US" altLang="zh-CN" sz="3600"/>
          </a:p>
        </p:txBody>
      </p:sp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5867400" y="4076700"/>
          <a:ext cx="2017713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4" name="公式" r:id="rId13" imgW="774700" imgH="571500" progId="Equation.3">
                  <p:embed/>
                </p:oleObj>
              </mc:Choice>
              <mc:Fallback>
                <p:oleObj name="公式" r:id="rId13" imgW="774700" imgH="571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76700"/>
                        <a:ext cx="2017713" cy="189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全屏显示(4:3)</PresentationFormat>
  <Paragraphs>108</Paragraphs>
  <Slides>18</Slides>
  <Notes>1</Notes>
  <HiddenSlides>0</HiddenSlides>
  <MMClips>2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41" baseType="lpstr">
      <vt:lpstr>Arial Unicode MS</vt:lpstr>
      <vt:lpstr>Batang</vt:lpstr>
      <vt:lpstr>方正舒体</vt:lpstr>
      <vt:lpstr>黑体</vt:lpstr>
      <vt:lpstr>华文彩云</vt:lpstr>
      <vt:lpstr>华文行楷</vt:lpstr>
      <vt:lpstr>华文琥珀</vt:lpstr>
      <vt:lpstr>华文细黑</vt:lpstr>
      <vt:lpstr>华文新魏</vt:lpstr>
      <vt:lpstr>华文中宋</vt:lpstr>
      <vt:lpstr>楷体_GB2312</vt:lpstr>
      <vt:lpstr>宋体</vt:lpstr>
      <vt:lpstr>微软雅黑</vt:lpstr>
      <vt:lpstr>新宋体</vt:lpstr>
      <vt:lpstr>幼圆</vt:lpstr>
      <vt:lpstr>Arial</vt:lpstr>
      <vt:lpstr>Calibri</vt:lpstr>
      <vt:lpstr>Times New Roman</vt:lpstr>
      <vt:lpstr>Wingdings</vt:lpstr>
      <vt:lpstr>WWW.2PPT.COM
</vt:lpstr>
      <vt:lpstr>公式</vt:lpstr>
      <vt:lpstr>Microsoft 公式 3.0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2022-01-04T02:39:03Z</dcterms:created>
  <dcterms:modified xsi:type="dcterms:W3CDTF">2023-01-16T15:24:51Z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7FAB30B63D354FD69DA098E79CD8DC6C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