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29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A0CE-9998-4D6C-B462-C43D87D7C4D6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3AD22-B959-4BF4-968D-01588C104E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3AD22-B959-4BF4-968D-01588C104E4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3AD22-B959-4BF4-968D-01588C104E4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08E52-3B42-439D-B619-49EC9B6DE2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CEFA9-8E09-4476-9778-C179D94A243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2BA99-9EDF-4982-B740-5287C4B0F87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DB635-7A2A-43D8-891E-CC6EBFE7B0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A40FA-FC67-4077-8DD0-D8A758987DF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07580-C610-4348-84A4-F0E81E572B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83ACB-6D2D-403D-BC84-CF3B144127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5BCCB-25E1-430B-8DDD-874933CE13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6EDA6-D3DC-4E39-89DD-CD3FAD29E5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1F3AA-1F0C-4C67-A0CF-E1BBC5F2C42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BC7EF-5826-49E4-8565-96DBB75283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90508F8-B652-4FCE-88B5-146A371F582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slide" Target="slide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1"/>
          <p:cNvSpPr txBox="1">
            <a:spLocks noChangeArrowheads="1"/>
          </p:cNvSpPr>
          <p:nvPr/>
        </p:nvSpPr>
        <p:spPr bwMode="auto">
          <a:xfrm>
            <a:off x="0" y="1117600"/>
            <a:ext cx="91440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5400" b="1" dirty="0">
                <a:solidFill>
                  <a:srgbClr val="FF0066"/>
                </a:solidFill>
              </a:rPr>
              <a:t>Unit 6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6000" b="1" i="1" dirty="0">
                <a:latin typeface="Times New Roman" panose="02020603050405020304" pitchFamily="18" charset="0"/>
              </a:rPr>
              <a:t>When was it invented?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051050" y="3647281"/>
            <a:ext cx="48910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listening &amp;speaking</a:t>
            </a:r>
          </a:p>
        </p:txBody>
      </p:sp>
      <p:sp>
        <p:nvSpPr>
          <p:cNvPr id="4" name="矩形 3"/>
          <p:cNvSpPr/>
          <p:nvPr/>
        </p:nvSpPr>
        <p:spPr>
          <a:xfrm>
            <a:off x="2665870" y="53340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endParaRPr lang="zh-CN" altLang="zh-CN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endParaRPr lang="zh-CN" altLang="zh-CN"/>
          </a:p>
        </p:txBody>
      </p:sp>
      <p:pic>
        <p:nvPicPr>
          <p:cNvPr id="81924" name="Picture 4" descr="1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0" y="4076700"/>
            <a:ext cx="7921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/>
              <a:t>a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0" y="6021388"/>
            <a:ext cx="7921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/>
              <a:t>b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0" y="5084763"/>
            <a:ext cx="7921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/>
              <a:t>c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0" y="3141663"/>
            <a:ext cx="7921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/>
              <a:t>d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2339975" y="6094413"/>
            <a:ext cx="68992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2F83"/>
                </a:solidFill>
              </a:rPr>
              <a:t>  </a:t>
            </a:r>
            <a:r>
              <a:rPr lang="en-US" altLang="zh-CN" sz="2800" b="1" dirty="0">
                <a:solidFill>
                  <a:srgbClr val="FF2F83"/>
                </a:solidFill>
              </a:rPr>
              <a:t>_______was invented in </a:t>
            </a:r>
            <a:r>
              <a:rPr lang="en-US" altLang="zh-CN" sz="4000" b="1" dirty="0">
                <a:solidFill>
                  <a:srgbClr val="FF2F83"/>
                </a:solidFill>
              </a:rPr>
              <a:t>_______.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2266950" y="6216650"/>
            <a:ext cx="43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/>
      <p:bldP spid="81926" grpId="0"/>
      <p:bldP spid="81927" grpId="0"/>
      <p:bldP spid="81928" grpId="0"/>
      <p:bldP spid="819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52400" y="0"/>
            <a:ext cx="8540750" cy="1143000"/>
          </a:xfrm>
          <a:noFill/>
        </p:spPr>
        <p:txBody>
          <a:bodyPr/>
          <a:lstStyle/>
          <a:p>
            <a:r>
              <a:rPr lang="en-US" altLang="zh-CN" b="1" dirty="0"/>
              <a:t>Practice the sentences.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914400"/>
            <a:ext cx="9144000" cy="5715000"/>
          </a:xfrm>
          <a:noFill/>
        </p:spPr>
        <p:txBody>
          <a:bodyPr/>
          <a:lstStyle/>
          <a:p>
            <a:r>
              <a:rPr lang="en-US" altLang="zh-CN" sz="3600" b="1" dirty="0">
                <a:solidFill>
                  <a:srgbClr val="FF3300"/>
                </a:solidFill>
              </a:rPr>
              <a:t>Picture d:</a:t>
            </a:r>
            <a:r>
              <a:rPr lang="en-US" altLang="zh-CN" sz="3600" b="1" dirty="0"/>
              <a:t> The telephone was invented </a:t>
            </a:r>
          </a:p>
          <a:p>
            <a:r>
              <a:rPr lang="en-US" altLang="zh-CN" sz="3600" b="1" dirty="0"/>
              <a:t>in eighteen seventy-six(1876).</a:t>
            </a:r>
          </a:p>
          <a:p>
            <a:r>
              <a:rPr lang="en-US" altLang="zh-CN" sz="3600" b="1" dirty="0">
                <a:solidFill>
                  <a:srgbClr val="FF3300"/>
                </a:solidFill>
              </a:rPr>
              <a:t>Picture a:</a:t>
            </a:r>
            <a:r>
              <a:rPr lang="en-US" altLang="zh-CN" sz="3600" b="1" dirty="0"/>
              <a:t> Cars were invented in </a:t>
            </a:r>
          </a:p>
          <a:p>
            <a:r>
              <a:rPr lang="en-US" altLang="zh-CN" sz="3600" b="1" dirty="0"/>
              <a:t>eighteen eighty-five(1885).</a:t>
            </a:r>
          </a:p>
          <a:p>
            <a:r>
              <a:rPr lang="en-US" altLang="zh-CN" sz="3600" b="1" dirty="0">
                <a:solidFill>
                  <a:srgbClr val="FF3300"/>
                </a:solidFill>
              </a:rPr>
              <a:t>Picture c:</a:t>
            </a:r>
            <a:r>
              <a:rPr lang="en-US" altLang="zh-CN" sz="3600" b="1" dirty="0"/>
              <a:t> The TV was invented around </a:t>
            </a:r>
          </a:p>
          <a:p>
            <a:r>
              <a:rPr lang="en-US" altLang="zh-CN" sz="3600" b="1" dirty="0"/>
              <a:t>nineteen twenty-seven(1927).</a:t>
            </a:r>
          </a:p>
          <a:p>
            <a:r>
              <a:rPr lang="en-US" altLang="zh-CN" sz="3600" b="1" dirty="0">
                <a:solidFill>
                  <a:srgbClr val="FF3300"/>
                </a:solidFill>
              </a:rPr>
              <a:t>Picture b:</a:t>
            </a:r>
            <a:r>
              <a:rPr lang="en-US" altLang="zh-CN" sz="3600" b="1" dirty="0"/>
              <a:t> The personal computers </a:t>
            </a:r>
          </a:p>
          <a:p>
            <a:r>
              <a:rPr lang="en-US" altLang="zh-CN" sz="3600" b="1" dirty="0"/>
              <a:t>were invented in nineteen seventy-six(1976).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81000" y="-298450"/>
            <a:ext cx="8540750" cy="755650"/>
          </a:xfrm>
          <a:noFill/>
        </p:spPr>
        <p:txBody>
          <a:bodyPr/>
          <a:lstStyle/>
          <a:p>
            <a:r>
              <a:rPr lang="zh-CN" altLang="en-US" dirty="0"/>
              <a:t>再听一次，填单词。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457200"/>
            <a:ext cx="9448800" cy="67818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3600" b="1" dirty="0"/>
              <a:t>Alice:   Was your life very difficult when you were a kid?</a:t>
            </a:r>
          </a:p>
          <a:p>
            <a:pPr>
              <a:lnSpc>
                <a:spcPct val="80000"/>
              </a:lnSpc>
            </a:pPr>
            <a:r>
              <a:rPr lang="en-US" altLang="zh-CN" sz="3600" b="1" dirty="0"/>
              <a:t>Grandma: Oh, not really. Why?</a:t>
            </a:r>
          </a:p>
          <a:p>
            <a:pPr>
              <a:lnSpc>
                <a:spcPct val="80000"/>
              </a:lnSpc>
            </a:pPr>
            <a:r>
              <a:rPr lang="en-US" altLang="zh-CN" sz="3600" b="1" dirty="0"/>
              <a:t>Alice:   Well, you didn't have </a:t>
            </a:r>
            <a:r>
              <a:rPr lang="en-US" altLang="zh-CN" sz="3600" b="1" dirty="0">
                <a:solidFill>
                  <a:srgbClr val="0000FF"/>
                </a:solidFill>
              </a:rPr>
              <a:t>modern inventions</a:t>
            </a:r>
            <a:r>
              <a:rPr lang="en-US" altLang="zh-CN" sz="3600" b="1" dirty="0"/>
              <a:t> like a</a:t>
            </a:r>
            <a:r>
              <a:rPr lang="en-US" altLang="zh-CN" sz="3600" b="1" u="sng" dirty="0"/>
              <a:t>                      </a:t>
            </a:r>
            <a:r>
              <a:rPr lang="en-US" altLang="zh-CN" sz="3600" b="1" dirty="0"/>
              <a:t>, right?</a:t>
            </a:r>
          </a:p>
          <a:p>
            <a:pPr>
              <a:lnSpc>
                <a:spcPct val="80000"/>
              </a:lnSpc>
            </a:pPr>
            <a:r>
              <a:rPr lang="en-US" altLang="zh-CN" sz="3600" b="1" dirty="0"/>
              <a:t>Grandma: Of course we did! How old do you think I am? The telephone was          in 1876. You </a:t>
            </a:r>
            <a:r>
              <a:rPr lang="en-US" altLang="zh-CN" sz="3600" b="1" dirty="0">
                <a:solidFill>
                  <a:srgbClr val="0000FF"/>
                </a:solidFill>
              </a:rPr>
              <a:t>need to</a:t>
            </a:r>
            <a:r>
              <a:rPr lang="en-US" altLang="zh-CN" sz="3600" b="1" dirty="0"/>
              <a:t> </a:t>
            </a:r>
            <a:r>
              <a:rPr lang="en-US" altLang="zh-CN" sz="3600" b="1" dirty="0">
                <a:solidFill>
                  <a:srgbClr val="0000FF"/>
                </a:solidFill>
              </a:rPr>
              <a:t>take a history class</a:t>
            </a:r>
            <a:r>
              <a:rPr lang="en-US" altLang="zh-CN" sz="3600" b="1" dirty="0"/>
              <a:t>, Alice!</a:t>
            </a:r>
          </a:p>
          <a:p>
            <a:pPr>
              <a:lnSpc>
                <a:spcPct val="80000"/>
              </a:lnSpc>
            </a:pPr>
            <a:r>
              <a:rPr lang="en-US" altLang="zh-CN" sz="3600" b="1" dirty="0"/>
              <a:t>Alice:   </a:t>
            </a:r>
            <a:r>
              <a:rPr lang="en-US" altLang="zh-CN" sz="3600" b="1" dirty="0" err="1"/>
              <a:t>Haha</a:t>
            </a:r>
            <a:r>
              <a:rPr lang="en-US" altLang="zh-CN" sz="3600" b="1" dirty="0"/>
              <a:t>! How about </a:t>
            </a:r>
            <a:r>
              <a:rPr lang="en-US" altLang="zh-CN" sz="3600" b="1" u="sng" dirty="0"/>
              <a:t>           </a:t>
            </a:r>
            <a:r>
              <a:rPr lang="en-US" altLang="zh-CN" sz="3600" b="1" dirty="0"/>
              <a:t>? They weren’t invented yet, were they?</a:t>
            </a:r>
          </a:p>
          <a:p>
            <a:pPr>
              <a:lnSpc>
                <a:spcPct val="80000"/>
              </a:lnSpc>
            </a:pPr>
            <a:r>
              <a:rPr lang="en-US" altLang="zh-CN" sz="3600" b="1" dirty="0"/>
              <a:t>Grandma: Yes, they were. Cars </a:t>
            </a:r>
            <a:r>
              <a:rPr lang="en-US" altLang="zh-CN" sz="3600" b="1" dirty="0">
                <a:solidFill>
                  <a:srgbClr val="0000FF"/>
                </a:solidFill>
              </a:rPr>
              <a:t>were invented in </a:t>
            </a:r>
            <a:r>
              <a:rPr lang="en-US" altLang="zh-CN" sz="3600" b="1" dirty="0"/>
              <a:t>1885. My family had a car.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038600" y="2286000"/>
            <a:ext cx="2819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75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CC0099"/>
                </a:solidFill>
              </a:rPr>
              <a:t>telephone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019800" y="4648200"/>
            <a:ext cx="10668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75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CC0099"/>
                </a:solidFill>
              </a:rPr>
              <a:t>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381000"/>
            <a:ext cx="9144000" cy="5413375"/>
          </a:xfrm>
          <a:noFill/>
        </p:spPr>
        <p:txBody>
          <a:bodyPr/>
          <a:lstStyle/>
          <a:p>
            <a:r>
              <a:rPr lang="en-US" altLang="zh-CN" sz="3600" b="1" dirty="0"/>
              <a:t>Alice:    Well, did you have a TV?</a:t>
            </a:r>
          </a:p>
          <a:p>
            <a:r>
              <a:rPr lang="en-US" altLang="zh-CN" sz="3600" b="1" dirty="0"/>
              <a:t>Grandma: No, we </a:t>
            </a:r>
            <a:r>
              <a:rPr lang="en-US" altLang="zh-CN" sz="3600" b="1" dirty="0">
                <a:solidFill>
                  <a:srgbClr val="0000FF"/>
                </a:solidFill>
              </a:rPr>
              <a:t>couldn’t </a:t>
            </a:r>
            <a:r>
              <a:rPr lang="en-US" altLang="zh-CN" sz="3600" b="1" u="sng" dirty="0">
                <a:solidFill>
                  <a:srgbClr val="0000FF"/>
                </a:solidFill>
              </a:rPr>
              <a:t>             </a:t>
            </a:r>
            <a:r>
              <a:rPr lang="en-US" altLang="zh-CN" sz="3600" b="1" dirty="0">
                <a:solidFill>
                  <a:srgbClr val="0000FF"/>
                </a:solidFill>
              </a:rPr>
              <a:t>one</a:t>
            </a:r>
            <a:r>
              <a:rPr lang="en-US" altLang="zh-CN" sz="3600" b="1" dirty="0"/>
              <a:t>. They were expensive </a:t>
            </a:r>
            <a:r>
              <a:rPr lang="en-US" altLang="zh-CN" sz="3600" b="1" dirty="0">
                <a:solidFill>
                  <a:srgbClr val="0000FF"/>
                </a:solidFill>
              </a:rPr>
              <a:t>in those days</a:t>
            </a:r>
            <a:r>
              <a:rPr lang="en-US" altLang="zh-CN" sz="3600" b="1" dirty="0"/>
              <a:t>. The TV was invented around 1927, I think.</a:t>
            </a:r>
          </a:p>
          <a:p>
            <a:r>
              <a:rPr lang="en-US" altLang="zh-CN" sz="3600" b="1" dirty="0"/>
              <a:t>Alice:   Well, I know that you didn’t have a</a:t>
            </a:r>
            <a:r>
              <a:rPr lang="en-US" altLang="zh-CN" sz="3600" b="1" u="sng" dirty="0"/>
              <a:t>                      </a:t>
            </a:r>
            <a:r>
              <a:rPr lang="en-US" altLang="zh-CN" sz="3600" b="1" dirty="0"/>
              <a:t>because we learned in school that </a:t>
            </a:r>
            <a:r>
              <a:rPr lang="en-US" altLang="zh-CN" sz="3600" b="1" dirty="0">
                <a:solidFill>
                  <a:srgbClr val="0000FF"/>
                </a:solidFill>
              </a:rPr>
              <a:t>personal computers</a:t>
            </a:r>
            <a:r>
              <a:rPr lang="en-US" altLang="zh-CN" sz="3600" b="1" dirty="0"/>
              <a:t> were invented in 1976.</a:t>
            </a:r>
          </a:p>
          <a:p>
            <a:r>
              <a:rPr lang="en-US" altLang="zh-CN" sz="3600" b="1" dirty="0"/>
              <a:t>Grandma: You’re right. But I have</a:t>
            </a:r>
            <a:r>
              <a:rPr lang="en-US" altLang="zh-CN" sz="3600" b="1" u="sng" dirty="0"/>
              <a:t>         </a:t>
            </a:r>
            <a:r>
              <a:rPr lang="en-US" altLang="zh-CN" sz="3600" b="1" dirty="0"/>
              <a:t> now</a:t>
            </a:r>
            <a:r>
              <a:rPr lang="en-US" altLang="zh-CN" sz="3600" b="1" dirty="0" smtClean="0"/>
              <a:t>!</a:t>
            </a:r>
            <a:endParaRPr lang="en-US" altLang="zh-CN" sz="3600" b="1" dirty="0"/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6096000" y="990600"/>
            <a:ext cx="22860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75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CC0099"/>
                </a:solidFill>
              </a:rPr>
              <a:t>afford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905000" y="3886200"/>
            <a:ext cx="31242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75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CC0099"/>
                </a:solidFill>
              </a:rPr>
              <a:t>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04800" y="152400"/>
            <a:ext cx="8540750" cy="1143000"/>
          </a:xfrm>
          <a:noFill/>
        </p:spPr>
        <p:txBody>
          <a:bodyPr/>
          <a:lstStyle/>
          <a:p>
            <a:r>
              <a:rPr lang="en-US" altLang="zh-CN" b="1" dirty="0"/>
              <a:t>Summaries 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447800"/>
            <a:ext cx="5413375" cy="5105400"/>
          </a:xfrm>
          <a:noFill/>
        </p:spPr>
        <p:txBody>
          <a:bodyPr/>
          <a:lstStyle/>
          <a:p>
            <a:r>
              <a:rPr lang="en-US" altLang="zh-CN" sz="4000" b="1" dirty="0"/>
              <a:t>modern inventions</a:t>
            </a:r>
          </a:p>
          <a:p>
            <a:r>
              <a:rPr lang="en-US" altLang="zh-CN" sz="4000" b="1" dirty="0"/>
              <a:t>be invented in</a:t>
            </a:r>
          </a:p>
          <a:p>
            <a:r>
              <a:rPr lang="en-US" altLang="zh-CN" sz="4000" b="1" dirty="0"/>
              <a:t>need to</a:t>
            </a:r>
          </a:p>
          <a:p>
            <a:r>
              <a:rPr lang="en-US" altLang="zh-CN" sz="4000" b="1" dirty="0"/>
              <a:t>take a history class</a:t>
            </a:r>
          </a:p>
          <a:p>
            <a:r>
              <a:rPr lang="en-US" altLang="zh-CN" sz="4000" b="1" dirty="0"/>
              <a:t>couldn’t afford one</a:t>
            </a:r>
          </a:p>
          <a:p>
            <a:r>
              <a:rPr lang="en-US" altLang="zh-CN" sz="4000" b="1" dirty="0"/>
              <a:t>in those days</a:t>
            </a:r>
          </a:p>
          <a:p>
            <a:r>
              <a:rPr lang="en-US" altLang="zh-CN" sz="4000" b="1" dirty="0"/>
              <a:t>personal computers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5410200" y="1600200"/>
            <a:ext cx="4191000" cy="485671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75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CC0099"/>
                </a:solidFill>
              </a:rPr>
              <a:t>现代发明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CC0099"/>
                </a:solidFill>
              </a:rPr>
              <a:t>在某年、某地发明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CC0099"/>
                </a:solidFill>
              </a:rPr>
              <a:t>需要做某事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CC0099"/>
                </a:solidFill>
              </a:rPr>
              <a:t>上历史课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CC0099"/>
                </a:solidFill>
              </a:rPr>
              <a:t>买不起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CC0099"/>
                </a:solidFill>
              </a:rPr>
              <a:t>在过去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CC0099"/>
                </a:solidFill>
              </a:rPr>
              <a:t>个人电</a:t>
            </a:r>
            <a:r>
              <a:rPr lang="zh-CN" altLang="en-US" sz="3600" b="1" dirty="0" smtClean="0">
                <a:solidFill>
                  <a:srgbClr val="CC0099"/>
                </a:solidFill>
              </a:rPr>
              <a:t>脑</a:t>
            </a:r>
            <a:endParaRPr lang="zh-CN" altLang="en-US" sz="36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  <p:bldP spid="860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20-16-17-27-80684453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765175"/>
            <a:ext cx="2808288" cy="2535238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3" name="Oval 3"/>
          <p:cNvSpPr>
            <a:spLocks noChangeArrowheads="1"/>
          </p:cNvSpPr>
          <p:nvPr/>
        </p:nvSpPr>
        <p:spPr bwMode="auto">
          <a:xfrm>
            <a:off x="5029200" y="2133600"/>
            <a:ext cx="2438400" cy="1447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7044" name="Text Box 11"/>
          <p:cNvSpPr txBox="1">
            <a:spLocks noChangeArrowheads="1"/>
          </p:cNvSpPr>
          <p:nvPr/>
        </p:nvSpPr>
        <p:spPr bwMode="auto">
          <a:xfrm>
            <a:off x="539750" y="5084763"/>
            <a:ext cx="80645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3366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/>
              <a:t>A: When was the … invented?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/>
              <a:t>B: It was invented in _____.</a:t>
            </a:r>
            <a:r>
              <a:rPr lang="en-US" altLang="zh-CN" sz="3600" dirty="0"/>
              <a:t>  </a:t>
            </a:r>
            <a:r>
              <a:rPr lang="en-US" altLang="zh-CN" sz="3600" dirty="0" smtClean="0"/>
              <a:t>                   </a:t>
            </a:r>
            <a:endParaRPr lang="en-US" altLang="zh-CN" sz="3600" dirty="0"/>
          </a:p>
        </p:txBody>
      </p:sp>
      <p:sp>
        <p:nvSpPr>
          <p:cNvPr id="87045" name="Oval 12"/>
          <p:cNvSpPr>
            <a:spLocks noChangeArrowheads="1"/>
          </p:cNvSpPr>
          <p:nvPr/>
        </p:nvSpPr>
        <p:spPr bwMode="auto">
          <a:xfrm>
            <a:off x="152400" y="457200"/>
            <a:ext cx="1600200" cy="838200"/>
          </a:xfrm>
          <a:prstGeom prst="ellipse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75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7046" name="Text Box 13"/>
          <p:cNvSpPr txBox="1">
            <a:spLocks noChangeArrowheads="1"/>
          </p:cNvSpPr>
          <p:nvPr/>
        </p:nvSpPr>
        <p:spPr bwMode="auto">
          <a:xfrm>
            <a:off x="533400" y="533400"/>
            <a:ext cx="76200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75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</a:rPr>
              <a:t>1c</a:t>
            </a:r>
          </a:p>
        </p:txBody>
      </p:sp>
      <p:pic>
        <p:nvPicPr>
          <p:cNvPr id="18446" name="Picture 14" descr="dianshiji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3575" y="0"/>
            <a:ext cx="2447925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15" descr="benchi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88013" y="188913"/>
            <a:ext cx="3455987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8" name="Picture 16" descr="未标题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27313" y="1916113"/>
            <a:ext cx="2735262" cy="2293937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92" decel="100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92" decel="100000"/>
                                        <p:tgtEl>
                                          <p:spTgt spid="870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192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192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5" descr="3bc6f750c9c8886e1138c2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341438"/>
            <a:ext cx="5473700" cy="477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7" name="Rectangle 6"/>
          <p:cNvSpPr>
            <a:spLocks noChangeArrowheads="1"/>
          </p:cNvSpPr>
          <p:nvPr/>
        </p:nvSpPr>
        <p:spPr bwMode="auto">
          <a:xfrm>
            <a:off x="179388" y="692150"/>
            <a:ext cx="3295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dirty="0"/>
              <a:t>paper-making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400" dirty="0"/>
              <a:t>造纸术</a:t>
            </a:r>
          </a:p>
        </p:txBody>
      </p:sp>
      <p:sp>
        <p:nvSpPr>
          <p:cNvPr id="88068" name="Rectangle 7"/>
          <p:cNvSpPr>
            <a:spLocks noChangeArrowheads="1"/>
          </p:cNvSpPr>
          <p:nvPr/>
        </p:nvSpPr>
        <p:spPr bwMode="auto">
          <a:xfrm>
            <a:off x="231775" y="5518150"/>
            <a:ext cx="32067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/>
              <a:t>compass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800"/>
              <a:t>指南针</a:t>
            </a:r>
          </a:p>
        </p:txBody>
      </p:sp>
      <p:sp>
        <p:nvSpPr>
          <p:cNvPr id="88069" name="Rectangle 8"/>
          <p:cNvSpPr>
            <a:spLocks noChangeArrowheads="1"/>
          </p:cNvSpPr>
          <p:nvPr/>
        </p:nvSpPr>
        <p:spPr bwMode="auto">
          <a:xfrm>
            <a:off x="6588125" y="692150"/>
            <a:ext cx="21796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/>
              <a:t>printing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800" dirty="0"/>
              <a:t>印刷术 </a:t>
            </a:r>
          </a:p>
        </p:txBody>
      </p:sp>
      <p:sp>
        <p:nvSpPr>
          <p:cNvPr id="88070" name="Rectangle 9"/>
          <p:cNvSpPr>
            <a:spLocks noChangeArrowheads="1"/>
          </p:cNvSpPr>
          <p:nvPr/>
        </p:nvSpPr>
        <p:spPr bwMode="auto">
          <a:xfrm>
            <a:off x="6372225" y="5675321"/>
            <a:ext cx="2682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dirty="0"/>
              <a:t>gunpowder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400" dirty="0"/>
              <a:t>火  药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971550" y="2925763"/>
            <a:ext cx="70104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6699"/>
                </a:solidFill>
                <a:latin typeface="Comic Sans MS" panose="030F0702030302020204" pitchFamily="66" charset="0"/>
              </a:rPr>
              <a:t>Talk about Chinese great inventions with your partner and write the conversation on your exercise book.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2971800" y="273050"/>
            <a:ext cx="35051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/>
              <a:t>homework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ldLvl="0"/>
      <p:bldP spid="88068" grpId="0" bldLvl="0"/>
      <p:bldP spid="88069" grpId="0" bldLvl="0"/>
      <p:bldP spid="88070" grpId="0" bldLvl="0"/>
      <p:bldP spid="88071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484438" y="1773238"/>
            <a:ext cx="388620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Section A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Period One</a:t>
            </a:r>
          </a:p>
        </p:txBody>
      </p:sp>
    </p:spTree>
  </p:cSld>
  <p:clrMapOvr>
    <a:masterClrMapping/>
  </p:clrMapOvr>
  <p:transition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ChangeArrowheads="1"/>
          </p:cNvSpPr>
          <p:nvPr/>
        </p:nvSpPr>
        <p:spPr bwMode="auto">
          <a:xfrm>
            <a:off x="2700338" y="2492375"/>
            <a:ext cx="3889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</a:rPr>
              <a:t>“What’s this?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979613" y="3789363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hlinkClick r:id="rId2" action="ppaction://hlinksldjump"/>
              </a:rPr>
              <a:t>①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132138" y="3789363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hlinkClick r:id="rId3" action="ppaction://hlinksldjump"/>
              </a:rPr>
              <a:t>②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211638" y="3789363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hlinkClick r:id="rId4" action="ppaction://hlinksldjump"/>
              </a:rPr>
              <a:t>③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5292725" y="3789363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hlinkClick r:id="rId5" action="ppaction://hlinksldjump"/>
              </a:rPr>
              <a:t>④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381000" y="838200"/>
            <a:ext cx="50292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l"/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four modern inventions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8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Box 2"/>
          <p:cNvSpPr txBox="1">
            <a:spLocks noChangeArrowheads="1"/>
          </p:cNvSpPr>
          <p:nvPr/>
        </p:nvSpPr>
        <p:spPr bwMode="auto">
          <a:xfrm>
            <a:off x="1619250" y="1079501"/>
            <a:ext cx="59769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It was made by </a:t>
            </a:r>
            <a:r>
              <a:rPr lang="en-US" altLang="zh-CN" sz="3600" b="1" u="sng" dirty="0">
                <a:latin typeface="Times New Roman" panose="02020603050405020304" pitchFamily="18" charset="0"/>
                <a:hlinkClick r:id="rId3" action="ppaction://hlinksldjump"/>
              </a:rPr>
              <a:t>Bell</a:t>
            </a:r>
            <a:r>
              <a:rPr lang="en-US" altLang="zh-CN" sz="3600" b="1" dirty="0">
                <a:latin typeface="Times New Roman" panose="02020603050405020304" pitchFamily="18" charset="0"/>
              </a:rPr>
              <a:t> at first  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            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贝尔（人名）</a:t>
            </a:r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>
            <a:off x="4500563" y="4221163"/>
            <a:ext cx="50323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pic>
        <p:nvPicPr>
          <p:cNvPr id="7172" name="Picture 4" descr="未标题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3138" y="2514600"/>
            <a:ext cx="3527425" cy="360045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4321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It used to be like this </a:t>
            </a:r>
          </a:p>
        </p:txBody>
      </p:sp>
      <p:sp>
        <p:nvSpPr>
          <p:cNvPr id="76803" name="Line 3"/>
          <p:cNvSpPr>
            <a:spLocks noChangeShapeType="1"/>
          </p:cNvSpPr>
          <p:nvPr/>
        </p:nvSpPr>
        <p:spPr bwMode="auto">
          <a:xfrm>
            <a:off x="4500563" y="4221163"/>
            <a:ext cx="50323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2411413" y="1916113"/>
            <a:ext cx="431800" cy="792162"/>
          </a:xfrm>
          <a:prstGeom prst="downArrow">
            <a:avLst>
              <a:gd name="adj1" fmla="val 50000"/>
              <a:gd name="adj2" fmla="val 4586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2195513" y="2060575"/>
            <a:ext cx="431800" cy="576263"/>
          </a:xfrm>
          <a:prstGeom prst="downArrow">
            <a:avLst>
              <a:gd name="adj1" fmla="val 50000"/>
              <a:gd name="adj2" fmla="val 3336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76806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68538" y="2060575"/>
            <a:ext cx="431800" cy="576263"/>
          </a:xfrm>
          <a:prstGeom prst="downArrow">
            <a:avLst>
              <a:gd name="adj1" fmla="val 50000"/>
              <a:gd name="adj2" fmla="val 3336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CCFF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pic>
        <p:nvPicPr>
          <p:cNvPr id="76807" name="Picture 7" descr="第一代计算机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2852738"/>
            <a:ext cx="3384550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 descr="20-16-17-27-80684453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1557338"/>
            <a:ext cx="4032250" cy="3527425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9" name="Picture 9" descr="ad20c1d38827ff7e-ef5809ad88aed555-55507b28d6ba1260352618302d53d10c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5650" y="6207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Box 1"/>
          <p:cNvSpPr txBox="1">
            <a:spLocks noChangeArrowheads="1"/>
          </p:cNvSpPr>
          <p:nvPr/>
        </p:nvSpPr>
        <p:spPr bwMode="auto">
          <a:xfrm>
            <a:off x="684213" y="1628775"/>
            <a:ext cx="8281987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It is used for watching </a:t>
            </a:r>
            <a:r>
              <a:rPr lang="en-US" altLang="zh-CN" sz="3600" b="1" u="sng" dirty="0">
                <a:latin typeface="Times New Roman" panose="02020603050405020304" pitchFamily="18" charset="0"/>
                <a:hlinkClick r:id="rId2" action="ppaction://hlinksldjump"/>
              </a:rPr>
              <a:t>program</a:t>
            </a:r>
            <a:r>
              <a:rPr lang="en-US" altLang="zh-CN" sz="3600" b="1" u="sng" dirty="0">
                <a:latin typeface="Times New Roman" panose="02020603050405020304" pitchFamily="18" charset="0"/>
              </a:rPr>
              <a:t>s</a:t>
            </a:r>
            <a:r>
              <a:rPr lang="en-US" altLang="zh-CN" sz="3600" b="1" dirty="0">
                <a:latin typeface="Times New Roman" panose="02020603050405020304" pitchFamily="18" charset="0"/>
              </a:rPr>
              <a:t>.(</a:t>
            </a:r>
            <a:r>
              <a:rPr lang="zh-CN" altLang="en-US" sz="3600" b="1" dirty="0">
                <a:latin typeface="Times New Roman" panose="02020603050405020304" pitchFamily="18" charset="0"/>
              </a:rPr>
              <a:t>节目）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                     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[ˈ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prəʊgræm</a:t>
            </a:r>
            <a:r>
              <a:rPr lang="en-US" altLang="zh-CN" sz="2800" b="1" dirty="0">
                <a:latin typeface="Times New Roman" panose="02020603050405020304" pitchFamily="18" charset="0"/>
              </a:rPr>
              <a:t>]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9219" name="Picture 3" descr="tv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2781300"/>
            <a:ext cx="523875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8" name="Picture 4" descr="ad20c1d38827ff7e-ef5809ad88aed555-55507b28d6ba1260352618302d53d10c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6207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431800" y="1341438"/>
            <a:ext cx="8712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It was made of steel and </a:t>
            </a:r>
            <a:r>
              <a:rPr lang="en-US" altLang="zh-CN" sz="3600" b="1" u="sng" dirty="0">
                <a:latin typeface="Times New Roman" panose="02020603050405020304" pitchFamily="18" charset="0"/>
                <a:hlinkClick r:id="rId2" action="ppaction://hlinksldjump"/>
              </a:rPr>
              <a:t>iron</a:t>
            </a:r>
            <a:r>
              <a:rPr lang="en-US" altLang="zh-CN" sz="2400" u="sng" dirty="0">
                <a:hlinkClick r:id="rId2" action="ppaction://hlinksldjump"/>
              </a:rPr>
              <a:t> </a:t>
            </a:r>
            <a:r>
              <a:rPr lang="en-US" altLang="zh-CN" sz="2400" b="1" dirty="0"/>
              <a:t>[ˈ</a:t>
            </a:r>
            <a:r>
              <a:rPr lang="en-US" altLang="zh-CN" sz="2400" b="1" dirty="0" err="1"/>
              <a:t>aɪən</a:t>
            </a:r>
            <a:r>
              <a:rPr lang="en-US" altLang="zh-CN" sz="2400" b="1" dirty="0"/>
              <a:t>]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dirty="0"/>
              <a:t> </a:t>
            </a:r>
            <a:r>
              <a:rPr lang="en-US" altLang="zh-CN" sz="3600" b="1" dirty="0">
                <a:latin typeface="Times New Roman" panose="02020603050405020304" pitchFamily="18" charset="0"/>
              </a:rPr>
              <a:t>                                     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铁</a:t>
            </a:r>
          </a:p>
        </p:txBody>
      </p:sp>
      <p:sp>
        <p:nvSpPr>
          <p:cNvPr id="78851" name="Line 3"/>
          <p:cNvSpPr>
            <a:spLocks noChangeShapeType="1"/>
          </p:cNvSpPr>
          <p:nvPr/>
        </p:nvSpPr>
        <p:spPr bwMode="auto">
          <a:xfrm>
            <a:off x="4500563" y="4221163"/>
            <a:ext cx="50323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pic>
        <p:nvPicPr>
          <p:cNvPr id="10244" name="Picture 4" descr="c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2438400"/>
            <a:ext cx="590391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3" name="Picture 5" descr="ad20c1d38827ff7e-ef5809ad88aed555-55507b28d6ba1260352618302d53d10c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6207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未标题-1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188913"/>
            <a:ext cx="1871662" cy="1257300"/>
          </a:xfrm>
          <a:ln w="76200" cmpd="tri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1267" name="Picture 3" descr="20-16-17-27-80684453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1557338"/>
            <a:ext cx="2016125" cy="1763712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6" name="Picture 4" descr="tv_1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250825" y="3141663"/>
            <a:ext cx="2474913" cy="1687512"/>
          </a:xfrm>
        </p:spPr>
      </p:pic>
      <p:pic>
        <p:nvPicPr>
          <p:cNvPr id="11269" name="Picture 5" descr="car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388" y="4797425"/>
            <a:ext cx="3168650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8" name="AutoShape 6"/>
          <p:cNvSpPr>
            <a:spLocks noChangeArrowheads="1"/>
          </p:cNvSpPr>
          <p:nvPr/>
        </p:nvSpPr>
        <p:spPr bwMode="auto">
          <a:xfrm>
            <a:off x="12700" y="0"/>
            <a:ext cx="4608513" cy="6381750"/>
          </a:xfrm>
          <a:prstGeom prst="rightArrowCallout">
            <a:avLst>
              <a:gd name="adj1" fmla="val 34619"/>
              <a:gd name="adj2" fmla="val 34619"/>
              <a:gd name="adj3" fmla="val 16667"/>
              <a:gd name="adj4" fmla="val 6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FF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5219700" y="2349500"/>
            <a:ext cx="3455988" cy="16557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5199063" y="2420938"/>
            <a:ext cx="3932237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4400" b="1" u="sng" dirty="0"/>
              <a:t>invention</a:t>
            </a:r>
            <a:r>
              <a:rPr lang="en-US" altLang="zh-CN" sz="4400" b="1" dirty="0"/>
              <a:t>s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4400" b="1" dirty="0"/>
              <a:t> </a:t>
            </a:r>
            <a:r>
              <a:rPr lang="en-US" altLang="zh-CN" sz="4400" dirty="0"/>
              <a:t>[</a:t>
            </a:r>
            <a:r>
              <a:rPr lang="en-US" altLang="zh-CN" sz="4400" dirty="0" err="1"/>
              <a:t>ɪnˈvenʃn</a:t>
            </a:r>
            <a:r>
              <a:rPr lang="en-US" altLang="zh-CN" sz="4400" dirty="0"/>
              <a:t>]</a:t>
            </a:r>
            <a:r>
              <a:rPr lang="zh-CN" altLang="en-US" sz="4400" dirty="0"/>
              <a:t>发明</a:t>
            </a:r>
            <a:r>
              <a:rPr lang="zh-CN" altLang="en-US" sz="3200" dirty="0"/>
              <a:t> 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2555875" y="4149725"/>
            <a:ext cx="64801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 i="1" dirty="0"/>
              <a:t>When were they </a:t>
            </a:r>
            <a:r>
              <a:rPr lang="en-US" altLang="zh-CN" sz="4000" b="1" i="1" u="sng" dirty="0"/>
              <a:t>invent</a:t>
            </a:r>
            <a:r>
              <a:rPr lang="en-US" altLang="zh-CN" sz="4000" b="1" i="1" dirty="0"/>
              <a:t>ed?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dirty="0"/>
              <a:t>                     </a:t>
            </a:r>
            <a:r>
              <a:rPr lang="en-US" altLang="zh-CN" sz="2800" dirty="0"/>
              <a:t> </a:t>
            </a:r>
            <a:r>
              <a:rPr lang="en-US" altLang="zh-CN" sz="3200" b="1" dirty="0"/>
              <a:t>[</a:t>
            </a:r>
            <a:r>
              <a:rPr lang="en-US" altLang="zh-CN" sz="3200" b="1" dirty="0" err="1"/>
              <a:t>ɪnˈve</a:t>
            </a:r>
            <a:r>
              <a:rPr lang="en-US" altLang="zh-CN" sz="3200" b="1" dirty="0"/>
              <a:t> </a:t>
            </a:r>
            <a:r>
              <a:rPr lang="en-US" altLang="zh-CN" sz="3200" b="1" dirty="0" err="1"/>
              <a:t>nt</a:t>
            </a:r>
            <a:r>
              <a:rPr lang="en-US" altLang="zh-CN" sz="3200" b="1" dirty="0"/>
              <a:t>]</a:t>
            </a:r>
            <a:r>
              <a:rPr lang="en-US" altLang="zh-CN" sz="2800" dirty="0"/>
              <a:t>   </a:t>
            </a:r>
            <a:endParaRPr lang="en-US" altLang="zh-CN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0" grpId="0"/>
      <p:bldP spid="798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endParaRPr lang="zh-CN" altLang="zh-CN"/>
          </a:p>
        </p:txBody>
      </p:sp>
      <p:pic>
        <p:nvPicPr>
          <p:cNvPr id="80900" name="Picture 4" descr="1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全屏显示(4:3)</PresentationFormat>
  <Paragraphs>83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Practice the sentences.</vt:lpstr>
      <vt:lpstr>再听一次，填单词。</vt:lpstr>
      <vt:lpstr>PowerPoint 演示文稿</vt:lpstr>
      <vt:lpstr>Summaries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2023-01-16T15:24:57Z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DF1A0DE0DA1240509C1E62BC3E6DF6AE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