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2" r:id="rId4"/>
    <p:sldId id="266" r:id="rId5"/>
    <p:sldId id="278" r:id="rId6"/>
    <p:sldId id="294" r:id="rId7"/>
    <p:sldId id="295" r:id="rId8"/>
    <p:sldId id="296" r:id="rId9"/>
    <p:sldId id="297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777777"/>
    <a:srgbClr val="FF9B05"/>
    <a:srgbClr val="FCE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74" autoAdjust="0"/>
  </p:normalViewPr>
  <p:slideViewPr>
    <p:cSldViewPr snapToGrid="0">
      <p:cViewPr varScale="1">
        <p:scale>
          <a:sx n="110" d="100"/>
          <a:sy n="110" d="100"/>
        </p:scale>
        <p:origin x="-1644" y="-96"/>
      </p:cViewPr>
      <p:guideLst>
        <p:guide orient="horz" pos="21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0A95A6D0-022C-4C42-8534-4B054A4F8EAD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D68407A-DE60-48F7-811E-376D7301A3FC}" type="slidenum">
              <a:rPr lang="zh-CN" altLang="en-US"/>
              <a:t>1</a:t>
            </a:fld>
            <a:endParaRPr lang="en-US" altLang="zh-CN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98582-A345-4F11-ADBD-19647F91436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D983F-BE9B-4C95-9560-110639114CDF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A518B-9323-4B6C-852E-8FE31A72A1D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27564-14B8-4388-923E-EE79213BEB61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2042C-6DCB-4AE8-AF4F-EDD6AA4C6DE3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8F56B-4F46-4F77-9AF9-245E7560F56F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F34AD-700B-4250-A9CD-979178D1E2A2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DDA6A-0B4B-4D12-9B50-CEBFE21A109E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DF78C-FC85-4C4A-8D37-9D7E8CB28C7B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B9767-FF88-4D78-BF4C-A3962E8E604F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005D6-33D1-413E-B2BD-B3E484317501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3B9EFE93-A959-468C-8781-4B0FF7F9EBEB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35821;&#25991;&#65288;&#20154;&#25945;&#65289;&#21407;&#21019;&#25945;&#24072;&#29992;&#20070;&#24050;&#23548;&#65328;&#65316;&#65318;&#21016;&#65298;&#65296;&#65297;&#65302;\&#21517;&#24072;&#22312;&#32447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35821;&#25991;&#65288;&#20154;&#25945;&#65289;&#21407;&#21019;&#25945;&#24072;&#29992;&#20070;&#24050;&#23548;&#65328;&#65316;&#65318;&#21016;&#65298;&#65296;&#65297;&#65302;\&#21517;&#24072;&#22312;&#32447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35821;&#25991;&#65288;&#20154;&#25945;&#65289;&#21407;&#21019;&#25945;&#24072;&#29992;&#20070;&#24050;&#23548;&#65328;&#65316;&#65318;&#21016;&#65298;&#65296;&#65297;&#65302;\&#21517;&#24072;&#22312;&#32447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690114" y="735324"/>
            <a:ext cx="7948250" cy="3017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algn="ctr">
              <a:lnSpc>
                <a:spcPct val="150000"/>
              </a:lnSpc>
            </a:pP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 man tried to move the mountains.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0" y="4129819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A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第一课时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77878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88" name="Picture 484" descr="C:\Users\Administrator\Desktop\八上语文（人教）原创教师用书已导ＰＤＦ刘２０１６\名师在线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188" y="377825"/>
            <a:ext cx="26558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990" name="Rectangle 486"/>
          <p:cNvSpPr>
            <a:spLocks noChangeArrowheads="1"/>
          </p:cNvSpPr>
          <p:nvPr/>
        </p:nvSpPr>
        <p:spPr bwMode="auto">
          <a:xfrm>
            <a:off x="663575" y="1241425"/>
            <a:ext cx="82550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remind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动词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提醒；使想起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常用于以下结构中：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4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①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remind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sb.of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sth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使某人回想起或意识到某物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/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事</a:t>
            </a:r>
          </a:p>
          <a:p>
            <a:pPr algn="just">
              <a:lnSpc>
                <a:spcPct val="14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This story reminds me of my happy childhood.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这个故事让我想起了我快乐的童年。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4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②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remind sb.to do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sth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提醒某人做某事</a:t>
            </a:r>
          </a:p>
          <a:p>
            <a:pPr algn="just">
              <a:lnSpc>
                <a:spcPct val="14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My parents often remind me to study hard.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我父母常常提醒我努力学习。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4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③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remind sb. that...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提醒某人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	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楷体_GB2312" charset="-122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I remind him that he must go home before dark.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我提醒他必须在天黑之前回家。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19" name="Picture 239" descr="C:\Users\Administrator\Desktop\八上语文（人教）原创教师用书已导ＰＤＦ刘２０１６\名师在线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188" y="377825"/>
            <a:ext cx="26558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21" name="Rectangle 241"/>
          <p:cNvSpPr>
            <a:spLocks noChangeArrowheads="1"/>
          </p:cNvSpPr>
          <p:nvPr/>
        </p:nvSpPr>
        <p:spPr bwMode="auto">
          <a:xfrm>
            <a:off x="657225" y="1243013"/>
            <a:ext cx="8196263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a little bit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一点儿；有点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可修饰形容词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 little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或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 bit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意思相近。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辨析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】a little bit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 little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 bit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 little bit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修饰形容词；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 little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修饰形容词表程度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还可修饰不可数名词表数量；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 bit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修饰形容词表示程度；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 bit of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修饰不可数名词表数量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相当于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 little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MS Mincho" pitchFamily="49" charset="-128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instead of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代替；反而；而不是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为介词短语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后常接名词、代词或动词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楷体_GB2312" charset="-122"/>
              </a:rPr>
              <a:t>­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ing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形式。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MS Mincho" pitchFamily="49" charset="-128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What do you think about/of...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你认为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怎么样？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该句型用来询问对方对某事或某物的看法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相当于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How do you like...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？句型。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75" name="Picture 499" descr="C:\Users\Administrator\Desktop\八上语文（人教）原创教师用书已导ＰＤＦ刘２０１６\名师在线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188" y="377825"/>
            <a:ext cx="26558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077" name="Rectangle 501"/>
          <p:cNvSpPr>
            <a:spLocks noChangeArrowheads="1"/>
          </p:cNvSpPr>
          <p:nvPr/>
        </p:nvSpPr>
        <p:spPr bwMode="auto">
          <a:xfrm>
            <a:off x="660400" y="2193925"/>
            <a:ext cx="8094663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S Mincho" pitchFamily="49" charset="-128"/>
              </a:rPr>
              <a:t>►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重点短语归纳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楷体_GB231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once upon a time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从前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agree with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同意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as soon as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一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就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楷体_GB231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build a road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建公路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take away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拿走；带走；剥夺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S Mincho" pitchFamily="49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7" name="Rectangle 407"/>
          <p:cNvSpPr>
            <a:spLocks noChangeArrowheads="1"/>
          </p:cNvSpPr>
          <p:nvPr/>
        </p:nvSpPr>
        <p:spPr bwMode="auto">
          <a:xfrm>
            <a:off x="722313" y="1662113"/>
            <a:ext cx="8075612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一、根据句意及汉语提示写单词。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Peter enjoys 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射击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riding and fishing.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 two 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神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helped Yu Gong move the mountains.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look 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虚弱的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today than yesterday.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lots of __________(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石头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at the foot of the mountain.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kids at her age do 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愚蠢的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things.It's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nothing to worry about.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628" name="Rectangle 428"/>
          <p:cNvSpPr>
            <a:spLocks noChangeArrowheads="1"/>
          </p:cNvSpPr>
          <p:nvPr/>
        </p:nvSpPr>
        <p:spPr bwMode="auto">
          <a:xfrm>
            <a:off x="2506663" y="2222500"/>
            <a:ext cx="108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shooting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29" name="Rectangle 429"/>
          <p:cNvSpPr>
            <a:spLocks noChangeArrowheads="1"/>
          </p:cNvSpPr>
          <p:nvPr/>
        </p:nvSpPr>
        <p:spPr bwMode="auto">
          <a:xfrm>
            <a:off x="2390775" y="2659063"/>
            <a:ext cx="663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gods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30" name="Rectangle 430"/>
          <p:cNvSpPr>
            <a:spLocks noChangeArrowheads="1"/>
          </p:cNvSpPr>
          <p:nvPr/>
        </p:nvSpPr>
        <p:spPr bwMode="auto">
          <a:xfrm>
            <a:off x="2979738" y="3116263"/>
            <a:ext cx="931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weaker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31" name="Rectangle 431"/>
          <p:cNvSpPr>
            <a:spLocks noChangeArrowheads="1"/>
          </p:cNvSpPr>
          <p:nvPr/>
        </p:nvSpPr>
        <p:spPr bwMode="auto">
          <a:xfrm>
            <a:off x="3043238" y="3584575"/>
            <a:ext cx="831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stones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32" name="Rectangle 432"/>
          <p:cNvSpPr>
            <a:spLocks noChangeArrowheads="1"/>
          </p:cNvSpPr>
          <p:nvPr/>
        </p:nvSpPr>
        <p:spPr bwMode="auto">
          <a:xfrm>
            <a:off x="3563938" y="4051300"/>
            <a:ext cx="604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silly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28" grpId="0"/>
      <p:bldP spid="51629" grpId="0"/>
      <p:bldP spid="51630" grpId="0"/>
      <p:bldP spid="51631" grpId="0"/>
      <p:bldP spid="516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57" name="Rectangle 373"/>
          <p:cNvSpPr>
            <a:spLocks noChangeArrowheads="1"/>
          </p:cNvSpPr>
          <p:nvPr/>
        </p:nvSpPr>
        <p:spPr bwMode="auto">
          <a:xfrm>
            <a:off x="660400" y="1449388"/>
            <a:ext cx="8002588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二、用所给单词的适当形式填空。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boy tried _________(move) the box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he failed.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Jim found a good way __________(solve) the problem.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traffic is heavy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now.It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seems impossible _____________(arrive) there on time.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Larry didn't finish _________(read) the book until midnight.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companies offered him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jobs.But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neither job _____(fit) him.</a:t>
            </a:r>
          </a:p>
        </p:txBody>
      </p:sp>
      <p:sp>
        <p:nvSpPr>
          <p:cNvPr id="67974" name="Rectangle 390"/>
          <p:cNvSpPr>
            <a:spLocks noChangeArrowheads="1"/>
          </p:cNvSpPr>
          <p:nvPr/>
        </p:nvSpPr>
        <p:spPr bwMode="auto">
          <a:xfrm>
            <a:off x="2630488" y="1984375"/>
            <a:ext cx="993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to move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975" name="Rectangle 391"/>
          <p:cNvSpPr>
            <a:spLocks noChangeArrowheads="1"/>
          </p:cNvSpPr>
          <p:nvPr/>
        </p:nvSpPr>
        <p:spPr bwMode="auto">
          <a:xfrm>
            <a:off x="3600450" y="2439988"/>
            <a:ext cx="96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to solve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976" name="Rectangle 392"/>
          <p:cNvSpPr>
            <a:spLocks noChangeArrowheads="1"/>
          </p:cNvSpPr>
          <p:nvPr/>
        </p:nvSpPr>
        <p:spPr bwMode="auto">
          <a:xfrm>
            <a:off x="6419850" y="2917825"/>
            <a:ext cx="1063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to arrive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977" name="Rectangle 393"/>
          <p:cNvSpPr>
            <a:spLocks noChangeArrowheads="1"/>
          </p:cNvSpPr>
          <p:nvPr/>
        </p:nvSpPr>
        <p:spPr bwMode="auto">
          <a:xfrm>
            <a:off x="3070225" y="3844925"/>
            <a:ext cx="987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reading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978" name="Rectangle 394"/>
          <p:cNvSpPr>
            <a:spLocks noChangeArrowheads="1"/>
          </p:cNvSpPr>
          <p:nvPr/>
        </p:nvSpPr>
        <p:spPr bwMode="auto">
          <a:xfrm>
            <a:off x="6324600" y="4268788"/>
            <a:ext cx="506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fits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7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7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7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74" grpId="0"/>
      <p:bldP spid="67975" grpId="0"/>
      <p:bldP spid="67976" grpId="0"/>
      <p:bldP spid="67977" grpId="0"/>
      <p:bldP spid="679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34" name="Rectangle 66"/>
          <p:cNvSpPr>
            <a:spLocks noChangeArrowheads="1"/>
          </p:cNvSpPr>
          <p:nvPr/>
        </p:nvSpPr>
        <p:spPr bwMode="auto">
          <a:xfrm>
            <a:off x="704850" y="1166813"/>
            <a:ext cx="7942263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zh-CN" altLang="en-US" sz="20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三、单项选择。</a:t>
            </a:r>
            <a:endParaRPr lang="zh-CN" altLang="en-US" sz="20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     )11.The traffic policeman took away Jim's driver's license ________ he broke the traffic rules of drunk driving.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(2016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Courier New" panose="02070309020205020404" pitchFamily="49" charset="0"/>
              </a:rPr>
              <a:t>，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广东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)</a:t>
            </a:r>
            <a:endParaRPr lang="en-US" altLang="zh-CN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till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algn="just">
              <a:lnSpc>
                <a:spcPct val="14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)12.The show was so funny that it made everyone ________ again and again.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(2016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枣庄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)</a:t>
            </a:r>
            <a:endParaRPr lang="en-US" altLang="zh-CN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laugh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laughed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laughing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laugh</a:t>
            </a:r>
          </a:p>
          <a:p>
            <a:pPr algn="just">
              <a:lnSpc>
                <a:spcPct val="14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 )13.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 Joong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 is a movie star in Asia now.</a:t>
            </a:r>
          </a:p>
          <a:p>
            <a:pPr algn="just">
              <a:lnSpc>
                <a:spcPct val="14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—That's true.He was once an excellent skater but had to ________ skating because of an accident.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(2016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山西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)</a:t>
            </a:r>
            <a:endParaRPr lang="en-US" altLang="zh-CN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up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on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up</a:t>
            </a:r>
          </a:p>
        </p:txBody>
      </p:sp>
      <p:sp>
        <p:nvSpPr>
          <p:cNvPr id="109651" name="Rectangle 83"/>
          <p:cNvSpPr>
            <a:spLocks noChangeArrowheads="1"/>
          </p:cNvSpPr>
          <p:nvPr/>
        </p:nvSpPr>
        <p:spPr bwMode="auto">
          <a:xfrm>
            <a:off x="895350" y="171291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652" name="Rectangle 84"/>
          <p:cNvSpPr>
            <a:spLocks noChangeArrowheads="1"/>
          </p:cNvSpPr>
          <p:nvPr/>
        </p:nvSpPr>
        <p:spPr bwMode="auto">
          <a:xfrm>
            <a:off x="915988" y="3054350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653" name="Rectangle 85"/>
          <p:cNvSpPr>
            <a:spLocks noChangeArrowheads="1"/>
          </p:cNvSpPr>
          <p:nvPr/>
        </p:nvSpPr>
        <p:spPr bwMode="auto">
          <a:xfrm>
            <a:off x="915988" y="425926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9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9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9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9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51" grpId="0"/>
      <p:bldP spid="109652" grpId="0"/>
      <p:bldP spid="1096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682625" y="1627188"/>
            <a:ext cx="825182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 )14.We'll begin to work as soon as the rain ________.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stopped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stopping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stops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stop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 )15.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sister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the TV show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Dad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Comes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 you ________ our father?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—Sure.Dad has been away for about ten years.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remind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pick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</a:p>
        </p:txBody>
      </p:sp>
      <p:sp>
        <p:nvSpPr>
          <p:cNvPr id="151568" name="Rectangle 16"/>
          <p:cNvSpPr>
            <a:spLocks noChangeArrowheads="1"/>
          </p:cNvSpPr>
          <p:nvPr/>
        </p:nvSpPr>
        <p:spPr bwMode="auto">
          <a:xfrm>
            <a:off x="893763" y="174466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69" name="Rectangle 17"/>
          <p:cNvSpPr>
            <a:spLocks noChangeArrowheads="1"/>
          </p:cNvSpPr>
          <p:nvPr/>
        </p:nvSpPr>
        <p:spPr bwMode="auto">
          <a:xfrm>
            <a:off x="852488" y="265906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8" grpId="0"/>
      <p:bldP spid="1515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758825" y="1284288"/>
            <a:ext cx="800417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四、根据汉语意思完成句子。</a:t>
            </a:r>
            <a:endParaRPr lang="zh-CN" altLang="en-US" sz="20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她一直在研究那个课题。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is ________________ the project all the time.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他的故事如此感人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以至于很多人都哭了。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story was ___ moving _______ many people cried.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愚公应该修路而不移山。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 Gong should build a road ______________________ the mountain.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熊猫有点儿害羞。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Pandas are __________ bit shy.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只要你努力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一切皆有可能。</a:t>
            </a:r>
            <a:endParaRPr lang="zh-CN" altLang="en-US" sz="2000" b="1" i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 is ___________ you work hard.</a:t>
            </a:r>
          </a:p>
        </p:txBody>
      </p:sp>
      <p:sp>
        <p:nvSpPr>
          <p:cNvPr id="152588" name="Rectangle 12"/>
          <p:cNvSpPr>
            <a:spLocks noChangeArrowheads="1"/>
          </p:cNvSpPr>
          <p:nvPr/>
        </p:nvSpPr>
        <p:spPr bwMode="auto">
          <a:xfrm>
            <a:off x="1774825" y="2295525"/>
            <a:ext cx="1376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working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on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589" name="Rectangle 13"/>
          <p:cNvSpPr>
            <a:spLocks noChangeArrowheads="1"/>
          </p:cNvSpPr>
          <p:nvPr/>
        </p:nvSpPr>
        <p:spPr bwMode="auto">
          <a:xfrm>
            <a:off x="2289175" y="3209925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so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590" name="Rectangle 14"/>
          <p:cNvSpPr>
            <a:spLocks noChangeArrowheads="1"/>
          </p:cNvSpPr>
          <p:nvPr/>
        </p:nvSpPr>
        <p:spPr bwMode="auto">
          <a:xfrm>
            <a:off x="3611563" y="3221038"/>
            <a:ext cx="592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that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591" name="Rectangle 15"/>
          <p:cNvSpPr>
            <a:spLocks noChangeArrowheads="1"/>
          </p:cNvSpPr>
          <p:nvPr/>
        </p:nvSpPr>
        <p:spPr bwMode="auto">
          <a:xfrm>
            <a:off x="4111625" y="4124325"/>
            <a:ext cx="2043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instead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of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moving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592" name="Rectangle 16"/>
          <p:cNvSpPr>
            <a:spLocks noChangeArrowheads="1"/>
          </p:cNvSpPr>
          <p:nvPr/>
        </p:nvSpPr>
        <p:spPr bwMode="auto">
          <a:xfrm>
            <a:off x="2211388" y="5027613"/>
            <a:ext cx="8366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little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593" name="Rectangle 17"/>
          <p:cNvSpPr>
            <a:spLocks noChangeArrowheads="1"/>
          </p:cNvSpPr>
          <p:nvPr/>
        </p:nvSpPr>
        <p:spPr bwMode="auto">
          <a:xfrm>
            <a:off x="896938" y="5953125"/>
            <a:ext cx="1157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Anything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594" name="Rectangle 18"/>
          <p:cNvSpPr>
            <a:spLocks noChangeArrowheads="1"/>
          </p:cNvSpPr>
          <p:nvPr/>
        </p:nvSpPr>
        <p:spPr bwMode="auto">
          <a:xfrm>
            <a:off x="2355850" y="5943600"/>
            <a:ext cx="1231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possible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if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8" grpId="0"/>
      <p:bldP spid="152589" grpId="0"/>
      <p:bldP spid="152590" grpId="0"/>
      <p:bldP spid="152591" grpId="0"/>
      <p:bldP spid="152592" grpId="0"/>
      <p:bldP spid="152593" grpId="0"/>
      <p:bldP spid="152594" grpId="0"/>
    </p:bld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693</Words>
  <Application>Microsoft Office PowerPoint</Application>
  <PresentationFormat>全屏显示(4:3)</PresentationFormat>
  <Paragraphs>81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MingLiU_HKSCS</vt:lpstr>
      <vt:lpstr>MS Mincho</vt:lpstr>
      <vt:lpstr>黑体</vt:lpstr>
      <vt:lpstr>楷体_GB2312</vt:lpstr>
      <vt:lpstr>宋体</vt:lpstr>
      <vt:lpstr>微软雅黑</vt:lpstr>
      <vt:lpstr>Arial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2012-09-21T09:22:00Z</dcterms:created>
  <dcterms:modified xsi:type="dcterms:W3CDTF">2023-01-16T15:25:30Z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BCDC442E02CC42779BB1C462F8CD46D9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