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8" r:id="rId2"/>
    <p:sldId id="260" r:id="rId3"/>
    <p:sldId id="500" r:id="rId4"/>
    <p:sldId id="485" r:id="rId5"/>
    <p:sldId id="498" r:id="rId6"/>
    <p:sldId id="499" r:id="rId7"/>
    <p:sldId id="501" r:id="rId8"/>
    <p:sldId id="502" r:id="rId9"/>
    <p:sldId id="503" r:id="rId10"/>
    <p:sldId id="504" r:id="rId11"/>
    <p:sldId id="505" r:id="rId12"/>
    <p:sldId id="507" r:id="rId13"/>
    <p:sldId id="484" r:id="rId14"/>
    <p:sldId id="506" r:id="rId15"/>
    <p:sldId id="261" r:id="rId16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66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102" y="-5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B38F5EB7-C952-4DF5-AE7D-673C6DDFE586}" type="datetimeFigureOut">
              <a:rPr lang="zh-CN" altLang="en-US" smtClean="0"/>
              <a:t>2023-01-16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3B6787E1-5113-4841-BFF6-B153DE11972A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787E1-5113-4841-BFF6-B153DE11972A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787E1-5113-4841-BFF6-B153DE11972A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787E1-5113-4841-BFF6-B153DE11972A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787E1-5113-4841-BFF6-B153DE11972A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787E1-5113-4841-BFF6-B153DE11972A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787E1-5113-4841-BFF6-B153DE11972A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787E1-5113-4841-BFF6-B153DE11972A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787E1-5113-4841-BFF6-B153DE11972A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787E1-5113-4841-BFF6-B153DE11972A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787E1-5113-4841-BFF6-B153DE11972A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787E1-5113-4841-BFF6-B153DE11972A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787E1-5113-4841-BFF6-B153DE11972A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787E1-5113-4841-BFF6-B153DE11972A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787E1-5113-4841-BFF6-B153DE11972A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787E1-5113-4841-BFF6-B153DE11972A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 userDrawn="1"/>
        </p:nvCxnSpPr>
        <p:spPr>
          <a:xfrm>
            <a:off x="353786" y="598715"/>
            <a:ext cx="843642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 userDrawn="1"/>
        </p:nvSpPr>
        <p:spPr>
          <a:xfrm>
            <a:off x="353786" y="259386"/>
            <a:ext cx="114300" cy="342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353786" y="259386"/>
            <a:ext cx="114300" cy="342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992072" y="357188"/>
            <a:ext cx="8077200" cy="8077200"/>
          </a:xfrm>
          <a:custGeom>
            <a:avLst/>
            <a:gdLst>
              <a:gd name="connsiteX0" fmla="*/ 5384800 w 10769600"/>
              <a:gd name="connsiteY0" fmla="*/ 2308327 h 10769600"/>
              <a:gd name="connsiteX1" fmla="*/ 8461273 w 10769600"/>
              <a:gd name="connsiteY1" fmla="*/ 5384800 h 10769600"/>
              <a:gd name="connsiteX2" fmla="*/ 5384800 w 10769600"/>
              <a:gd name="connsiteY2" fmla="*/ 8461273 h 10769600"/>
              <a:gd name="connsiteX3" fmla="*/ 2308327 w 10769600"/>
              <a:gd name="connsiteY3" fmla="*/ 5384800 h 10769600"/>
              <a:gd name="connsiteX4" fmla="*/ 5384800 w 10769600"/>
              <a:gd name="connsiteY4" fmla="*/ 2308327 h 10769600"/>
              <a:gd name="connsiteX5" fmla="*/ 5384800 w 10769600"/>
              <a:gd name="connsiteY5" fmla="*/ 1541884 h 10769600"/>
              <a:gd name="connsiteX6" fmla="*/ 1541884 w 10769600"/>
              <a:gd name="connsiteY6" fmla="*/ 5384800 h 10769600"/>
              <a:gd name="connsiteX7" fmla="*/ 5384800 w 10769600"/>
              <a:gd name="connsiteY7" fmla="*/ 9227716 h 10769600"/>
              <a:gd name="connsiteX8" fmla="*/ 9227716 w 10769600"/>
              <a:gd name="connsiteY8" fmla="*/ 5384800 h 10769600"/>
              <a:gd name="connsiteX9" fmla="*/ 5384800 w 10769600"/>
              <a:gd name="connsiteY9" fmla="*/ 1541884 h 10769600"/>
              <a:gd name="connsiteX10" fmla="*/ 5384800 w 10769600"/>
              <a:gd name="connsiteY10" fmla="*/ 0 h 10769600"/>
              <a:gd name="connsiteX11" fmla="*/ 10769600 w 10769600"/>
              <a:gd name="connsiteY11" fmla="*/ 5384800 h 10769600"/>
              <a:gd name="connsiteX12" fmla="*/ 5384800 w 10769600"/>
              <a:gd name="connsiteY12" fmla="*/ 10769600 h 10769600"/>
              <a:gd name="connsiteX13" fmla="*/ 0 w 10769600"/>
              <a:gd name="connsiteY13" fmla="*/ 5384800 h 10769600"/>
              <a:gd name="connsiteX14" fmla="*/ 5384800 w 10769600"/>
              <a:gd name="connsiteY14" fmla="*/ 0 h 1076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769600" h="10769600">
                <a:moveTo>
                  <a:pt x="5384800" y="2308327"/>
                </a:moveTo>
                <a:cubicBezTo>
                  <a:pt x="7083889" y="2308327"/>
                  <a:pt x="8461273" y="3685711"/>
                  <a:pt x="8461273" y="5384800"/>
                </a:cubicBezTo>
                <a:cubicBezTo>
                  <a:pt x="8461273" y="7083889"/>
                  <a:pt x="7083889" y="8461273"/>
                  <a:pt x="5384800" y="8461273"/>
                </a:cubicBezTo>
                <a:cubicBezTo>
                  <a:pt x="3685711" y="8461273"/>
                  <a:pt x="2308327" y="7083889"/>
                  <a:pt x="2308327" y="5384800"/>
                </a:cubicBezTo>
                <a:cubicBezTo>
                  <a:pt x="2308327" y="3685711"/>
                  <a:pt x="3685711" y="2308327"/>
                  <a:pt x="5384800" y="2308327"/>
                </a:cubicBezTo>
                <a:close/>
                <a:moveTo>
                  <a:pt x="5384800" y="1541884"/>
                </a:moveTo>
                <a:cubicBezTo>
                  <a:pt x="3262416" y="1541884"/>
                  <a:pt x="1541884" y="3262416"/>
                  <a:pt x="1541884" y="5384800"/>
                </a:cubicBezTo>
                <a:cubicBezTo>
                  <a:pt x="1541884" y="7507184"/>
                  <a:pt x="3262416" y="9227716"/>
                  <a:pt x="5384800" y="9227716"/>
                </a:cubicBezTo>
                <a:cubicBezTo>
                  <a:pt x="7507184" y="9227716"/>
                  <a:pt x="9227716" y="7507184"/>
                  <a:pt x="9227716" y="5384800"/>
                </a:cubicBezTo>
                <a:cubicBezTo>
                  <a:pt x="9227716" y="3262416"/>
                  <a:pt x="7507184" y="1541884"/>
                  <a:pt x="5384800" y="1541884"/>
                </a:cubicBezTo>
                <a:close/>
                <a:moveTo>
                  <a:pt x="5384800" y="0"/>
                </a:moveTo>
                <a:cubicBezTo>
                  <a:pt x="8358743" y="0"/>
                  <a:pt x="10769600" y="2410857"/>
                  <a:pt x="10769600" y="5384800"/>
                </a:cubicBezTo>
                <a:cubicBezTo>
                  <a:pt x="10769600" y="8358743"/>
                  <a:pt x="8358743" y="10769600"/>
                  <a:pt x="5384800" y="10769600"/>
                </a:cubicBezTo>
                <a:cubicBezTo>
                  <a:pt x="2410857" y="10769600"/>
                  <a:pt x="0" y="8358743"/>
                  <a:pt x="0" y="5384800"/>
                </a:cubicBezTo>
                <a:cubicBezTo>
                  <a:pt x="0" y="2410857"/>
                  <a:pt x="2410857" y="0"/>
                  <a:pt x="5384800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lvl1pPr>
              <a:defRPr lang="en-ID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占位符 10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806554" y="357188"/>
            <a:ext cx="7419975" cy="7419975"/>
          </a:xfrm>
        </p:spPr>
      </p:pic>
      <p:sp>
        <p:nvSpPr>
          <p:cNvPr id="21" name="Oval 20"/>
          <p:cNvSpPr/>
          <p:nvPr/>
        </p:nvSpPr>
        <p:spPr>
          <a:xfrm>
            <a:off x="5465803" y="834529"/>
            <a:ext cx="1079996" cy="1079996"/>
          </a:xfrm>
          <a:prstGeom prst="ellipse">
            <a:avLst/>
          </a:prstGeom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en-ID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2" name="Freeform: Shape 21"/>
          <p:cNvSpPr/>
          <p:nvPr/>
        </p:nvSpPr>
        <p:spPr>
          <a:xfrm>
            <a:off x="5791888" y="1125269"/>
            <a:ext cx="395796" cy="462279"/>
          </a:xfrm>
          <a:custGeom>
            <a:avLst/>
            <a:gdLst>
              <a:gd name="connsiteX0" fmla="*/ 180131 w 574471"/>
              <a:gd name="connsiteY0" fmla="*/ 450020 h 670967"/>
              <a:gd name="connsiteX1" fmla="*/ 148509 w 574471"/>
              <a:gd name="connsiteY1" fmla="*/ 541314 h 670967"/>
              <a:gd name="connsiteX2" fmla="*/ 191818 w 574471"/>
              <a:gd name="connsiteY2" fmla="*/ 538015 h 670967"/>
              <a:gd name="connsiteX3" fmla="*/ 287236 w 574471"/>
              <a:gd name="connsiteY3" fmla="*/ 655431 h 670967"/>
              <a:gd name="connsiteX4" fmla="*/ 382654 w 574471"/>
              <a:gd name="connsiteY4" fmla="*/ 538015 h 670967"/>
              <a:gd name="connsiteX5" fmla="*/ 425964 w 574471"/>
              <a:gd name="connsiteY5" fmla="*/ 541314 h 670967"/>
              <a:gd name="connsiteX6" fmla="*/ 395028 w 574471"/>
              <a:gd name="connsiteY6" fmla="*/ 450020 h 670967"/>
              <a:gd name="connsiteX7" fmla="*/ 411665 w 574471"/>
              <a:gd name="connsiteY7" fmla="*/ 458957 h 670967"/>
              <a:gd name="connsiteX8" fmla="*/ 509832 w 574471"/>
              <a:gd name="connsiteY8" fmla="*/ 507353 h 670967"/>
              <a:gd name="connsiteX9" fmla="*/ 558641 w 574471"/>
              <a:gd name="connsiteY9" fmla="*/ 572112 h 670967"/>
              <a:gd name="connsiteX10" fmla="*/ 574315 w 574471"/>
              <a:gd name="connsiteY10" fmla="*/ 658731 h 670967"/>
              <a:gd name="connsiteX11" fmla="*/ 563866 w 574471"/>
              <a:gd name="connsiteY11" fmla="*/ 670967 h 670967"/>
              <a:gd name="connsiteX12" fmla="*/ 290673 w 574471"/>
              <a:gd name="connsiteY12" fmla="*/ 670967 h 670967"/>
              <a:gd name="connsiteX13" fmla="*/ 283524 w 574471"/>
              <a:gd name="connsiteY13" fmla="*/ 670967 h 670967"/>
              <a:gd name="connsiteX14" fmla="*/ 10331 w 574471"/>
              <a:gd name="connsiteY14" fmla="*/ 670967 h 670967"/>
              <a:gd name="connsiteX15" fmla="*/ 157 w 574471"/>
              <a:gd name="connsiteY15" fmla="*/ 658731 h 670967"/>
              <a:gd name="connsiteX16" fmla="*/ 15831 w 574471"/>
              <a:gd name="connsiteY16" fmla="*/ 572112 h 670967"/>
              <a:gd name="connsiteX17" fmla="*/ 64640 w 574471"/>
              <a:gd name="connsiteY17" fmla="*/ 507353 h 670967"/>
              <a:gd name="connsiteX18" fmla="*/ 160470 w 574471"/>
              <a:gd name="connsiteY18" fmla="*/ 460057 h 670967"/>
              <a:gd name="connsiteX19" fmla="*/ 276609 w 574471"/>
              <a:gd name="connsiteY19" fmla="*/ 14 h 670967"/>
              <a:gd name="connsiteX20" fmla="*/ 342095 w 574471"/>
              <a:gd name="connsiteY20" fmla="*/ 27101 h 670967"/>
              <a:gd name="connsiteX21" fmla="*/ 445625 w 574471"/>
              <a:gd name="connsiteY21" fmla="*/ 228524 h 670967"/>
              <a:gd name="connsiteX22" fmla="*/ 495946 w 574471"/>
              <a:gd name="connsiteY22" fmla="*/ 357627 h 670967"/>
              <a:gd name="connsiteX23" fmla="*/ 364918 w 574471"/>
              <a:gd name="connsiteY23" fmla="*/ 397912 h 670967"/>
              <a:gd name="connsiteX24" fmla="*/ 364918 w 574471"/>
              <a:gd name="connsiteY24" fmla="*/ 426097 h 670967"/>
              <a:gd name="connsiteX25" fmla="*/ 365055 w 574471"/>
              <a:gd name="connsiteY25" fmla="*/ 428160 h 670967"/>
              <a:gd name="connsiteX26" fmla="*/ 287236 w 574471"/>
              <a:gd name="connsiteY26" fmla="*/ 655431 h 670967"/>
              <a:gd name="connsiteX27" fmla="*/ 209279 w 574471"/>
              <a:gd name="connsiteY27" fmla="*/ 427747 h 670967"/>
              <a:gd name="connsiteX28" fmla="*/ 209279 w 574471"/>
              <a:gd name="connsiteY28" fmla="*/ 398874 h 670967"/>
              <a:gd name="connsiteX29" fmla="*/ 76464 w 574471"/>
              <a:gd name="connsiteY29" fmla="*/ 355840 h 670967"/>
              <a:gd name="connsiteX30" fmla="*/ 131460 w 574471"/>
              <a:gd name="connsiteY30" fmla="*/ 200201 h 670967"/>
              <a:gd name="connsiteX31" fmla="*/ 225778 w 574471"/>
              <a:gd name="connsiteY31" fmla="*/ 9778 h 670967"/>
              <a:gd name="connsiteX32" fmla="*/ 276609 w 574471"/>
              <a:gd name="connsiteY32" fmla="*/ 14 h 670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574471" h="670967">
                <a:moveTo>
                  <a:pt x="180131" y="450020"/>
                </a:moveTo>
                <a:lnTo>
                  <a:pt x="148509" y="541314"/>
                </a:lnTo>
                <a:lnTo>
                  <a:pt x="191818" y="538015"/>
                </a:lnTo>
                <a:lnTo>
                  <a:pt x="287236" y="655431"/>
                </a:lnTo>
                <a:lnTo>
                  <a:pt x="382654" y="538015"/>
                </a:lnTo>
                <a:lnTo>
                  <a:pt x="425964" y="541314"/>
                </a:lnTo>
                <a:lnTo>
                  <a:pt x="395028" y="450020"/>
                </a:lnTo>
                <a:cubicBezTo>
                  <a:pt x="400528" y="453045"/>
                  <a:pt x="406027" y="456207"/>
                  <a:pt x="411665" y="458957"/>
                </a:cubicBezTo>
                <a:lnTo>
                  <a:pt x="509832" y="507353"/>
                </a:lnTo>
                <a:cubicBezTo>
                  <a:pt x="535406" y="520002"/>
                  <a:pt x="553554" y="544064"/>
                  <a:pt x="558641" y="572112"/>
                </a:cubicBezTo>
                <a:lnTo>
                  <a:pt x="574315" y="658731"/>
                </a:lnTo>
                <a:cubicBezTo>
                  <a:pt x="575415" y="665055"/>
                  <a:pt x="570603" y="670967"/>
                  <a:pt x="563866" y="670967"/>
                </a:cubicBezTo>
                <a:lnTo>
                  <a:pt x="290673" y="670967"/>
                </a:lnTo>
                <a:lnTo>
                  <a:pt x="283524" y="670967"/>
                </a:lnTo>
                <a:lnTo>
                  <a:pt x="10331" y="670967"/>
                </a:lnTo>
                <a:cubicBezTo>
                  <a:pt x="3869" y="670967"/>
                  <a:pt x="-943" y="665055"/>
                  <a:pt x="157" y="658731"/>
                </a:cubicBezTo>
                <a:lnTo>
                  <a:pt x="15831" y="572112"/>
                </a:lnTo>
                <a:cubicBezTo>
                  <a:pt x="20918" y="544064"/>
                  <a:pt x="39067" y="520002"/>
                  <a:pt x="64640" y="507353"/>
                </a:cubicBezTo>
                <a:lnTo>
                  <a:pt x="160470" y="460057"/>
                </a:lnTo>
                <a:close/>
                <a:moveTo>
                  <a:pt x="276609" y="14"/>
                </a:moveTo>
                <a:cubicBezTo>
                  <a:pt x="320208" y="729"/>
                  <a:pt x="342095" y="27101"/>
                  <a:pt x="342095" y="27101"/>
                </a:cubicBezTo>
                <a:cubicBezTo>
                  <a:pt x="431876" y="18852"/>
                  <a:pt x="456624" y="116882"/>
                  <a:pt x="445625" y="228524"/>
                </a:cubicBezTo>
                <a:cubicBezTo>
                  <a:pt x="434625" y="340304"/>
                  <a:pt x="495946" y="357627"/>
                  <a:pt x="495946" y="357627"/>
                </a:cubicBezTo>
                <a:cubicBezTo>
                  <a:pt x="453736" y="400662"/>
                  <a:pt x="364918" y="397912"/>
                  <a:pt x="364918" y="397912"/>
                </a:cubicBezTo>
                <a:lnTo>
                  <a:pt x="364918" y="426097"/>
                </a:lnTo>
                <a:lnTo>
                  <a:pt x="365055" y="428160"/>
                </a:lnTo>
                <a:lnTo>
                  <a:pt x="287236" y="655431"/>
                </a:lnTo>
                <a:lnTo>
                  <a:pt x="209279" y="427747"/>
                </a:lnTo>
                <a:lnTo>
                  <a:pt x="209279" y="398874"/>
                </a:lnTo>
                <a:cubicBezTo>
                  <a:pt x="106712" y="399837"/>
                  <a:pt x="76464" y="355840"/>
                  <a:pt x="76464" y="355840"/>
                </a:cubicBezTo>
                <a:cubicBezTo>
                  <a:pt x="76464" y="355840"/>
                  <a:pt x="135035" y="354878"/>
                  <a:pt x="131460" y="200201"/>
                </a:cubicBezTo>
                <a:cubicBezTo>
                  <a:pt x="127885" y="45388"/>
                  <a:pt x="199243" y="19952"/>
                  <a:pt x="225778" y="9778"/>
                </a:cubicBezTo>
                <a:cubicBezTo>
                  <a:pt x="245130" y="2388"/>
                  <a:pt x="262076" y="-225"/>
                  <a:pt x="276609" y="14"/>
                </a:cubicBezTo>
                <a:close/>
              </a:path>
            </a:pathLst>
          </a:custGeom>
          <a:solidFill>
            <a:schemeClr val="bg1"/>
          </a:solidFill>
          <a:ln w="1366" cap="flat">
            <a:noFill/>
            <a:prstDash val="solid"/>
            <a:miter/>
          </a:ln>
        </p:spPr>
        <p:txBody>
          <a:bodyPr lIns="68580" tIns="34290" rIns="68580" bIns="34290" rtlCol="0" anchor="ctr"/>
          <a:lstStyle/>
          <a:p>
            <a:pPr>
              <a:defRPr/>
            </a:pPr>
            <a:endParaRPr lang="en-ID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406291" y="2217927"/>
            <a:ext cx="4590254" cy="1078915"/>
            <a:chOff x="1571361" y="2753282"/>
            <a:chExt cx="6120338" cy="1438553"/>
          </a:xfrm>
        </p:grpSpPr>
        <p:sp>
          <p:nvSpPr>
            <p:cNvPr id="26" name="矩形 25"/>
            <p:cNvSpPr/>
            <p:nvPr/>
          </p:nvSpPr>
          <p:spPr bwMode="auto">
            <a:xfrm>
              <a:off x="1602936" y="2753282"/>
              <a:ext cx="6088763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>
                <a:defRPr/>
              </a:pPr>
              <a:r>
                <a:rPr lang="en-US" altLang="zh-CN" sz="2700" b="1" kern="100" dirty="0" smtClean="0">
                  <a:cs typeface="+mn-ea"/>
                  <a:sym typeface="+mn-lt"/>
                </a:rPr>
                <a:t>4.2 </a:t>
              </a:r>
              <a:r>
                <a:rPr lang="zh-CN" altLang="en-US" sz="2700" b="1" kern="100" dirty="0">
                  <a:cs typeface="+mn-ea"/>
                  <a:sym typeface="+mn-lt"/>
                </a:rPr>
                <a:t>直线、射线、线段</a:t>
              </a:r>
            </a:p>
          </p:txBody>
        </p:sp>
        <p:sp>
          <p:nvSpPr>
            <p:cNvPr id="27" name="矩形 26"/>
            <p:cNvSpPr/>
            <p:nvPr/>
          </p:nvSpPr>
          <p:spPr>
            <a:xfrm>
              <a:off x="1571361" y="3637838"/>
              <a:ext cx="3472716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/>
              <a:endParaRPr lang="zh-CN" altLang="en-US" sz="2100" dirty="0">
                <a:cs typeface="+mn-ea"/>
                <a:sym typeface="+mn-lt"/>
              </a:endParaRPr>
            </a:p>
          </p:txBody>
        </p:sp>
        <p:cxnSp>
          <p:nvCxnSpPr>
            <p:cNvPr id="28" name="直接连接符 27"/>
            <p:cNvCxnSpPr/>
            <p:nvPr/>
          </p:nvCxnSpPr>
          <p:spPr>
            <a:xfrm>
              <a:off x="1634862" y="3563329"/>
              <a:ext cx="591169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9" name="矩形 28"/>
          <p:cNvSpPr/>
          <p:nvPr/>
        </p:nvSpPr>
        <p:spPr bwMode="auto">
          <a:xfrm>
            <a:off x="406291" y="1736178"/>
            <a:ext cx="26848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342900">
              <a:defRPr/>
            </a:pPr>
            <a:r>
              <a:rPr lang="zh-CN" altLang="en-US" sz="2100" b="1" kern="100" dirty="0">
                <a:cs typeface="+mn-ea"/>
                <a:sym typeface="+mn-lt"/>
              </a:rPr>
              <a:t>第四章 几何图形初步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406291" y="3226497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406291" y="2903192"/>
            <a:ext cx="3118650" cy="28469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 defTabSz="342900"/>
            <a:r>
              <a:rPr lang="zh-CN" altLang="en-US" dirty="0">
                <a:cs typeface="+mn-ea"/>
                <a:sym typeface="+mn-lt"/>
              </a:rPr>
              <a:t>（线段长短的比较）</a:t>
            </a:r>
          </a:p>
        </p:txBody>
      </p:sp>
      <p:sp>
        <p:nvSpPr>
          <p:cNvPr id="17" name="矩形 16"/>
          <p:cNvSpPr/>
          <p:nvPr/>
        </p:nvSpPr>
        <p:spPr>
          <a:xfrm>
            <a:off x="847560" y="4267491"/>
            <a:ext cx="2474075" cy="3739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18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30"/>
          <p:cNvSpPr>
            <a:spLocks noChangeShapeType="1"/>
          </p:cNvSpPr>
          <p:nvPr/>
        </p:nvSpPr>
        <p:spPr bwMode="auto">
          <a:xfrm>
            <a:off x="1115855" y="1236856"/>
            <a:ext cx="2895185" cy="1195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8580" tIns="34290" rIns="68580" bIns="34290"/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685800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 flipV="1">
            <a:off x="2553169" y="1197765"/>
            <a:ext cx="105841" cy="1021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820674" y="1287906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O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44404" y="1273198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82232" y="1273198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2"/>
              <p:cNvSpPr txBox="1">
                <a:spLocks noChangeArrowheads="1"/>
              </p:cNvSpPr>
              <p:nvPr/>
            </p:nvSpPr>
            <p:spPr bwMode="auto">
              <a:xfrm>
                <a:off x="820070" y="1991509"/>
                <a:ext cx="7287535" cy="12384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3429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6858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0287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13716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18288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2860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27432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2004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>
                  <a:lnSpc>
                    <a:spcPct val="150000"/>
                  </a:lnSpc>
                </a:pPr>
                <a:r>
                  <a:rPr lang="zh-CN" altLang="en-US" sz="2100" dirty="0">
                    <a:latin typeface="+mn-lt"/>
                    <a:ea typeface="+mn-ea"/>
                    <a:cs typeface="+mn-ea"/>
                    <a:sym typeface="+mn-lt"/>
                  </a:rPr>
                  <a:t>几何语言：∵ </a:t>
                </a:r>
                <a:r>
                  <a:rPr lang="en-US" altLang="zh-CN" sz="2100" dirty="0">
                    <a:latin typeface="+mn-lt"/>
                    <a:ea typeface="+mn-ea"/>
                    <a:cs typeface="+mn-ea"/>
                    <a:sym typeface="+mn-lt"/>
                  </a:rPr>
                  <a:t>O</a:t>
                </a:r>
                <a:r>
                  <a:rPr lang="zh-CN" altLang="en-US" sz="2100" dirty="0">
                    <a:latin typeface="+mn-lt"/>
                    <a:ea typeface="+mn-ea"/>
                    <a:cs typeface="+mn-ea"/>
                    <a:sym typeface="+mn-lt"/>
                  </a:rPr>
                  <a:t>是线段 </a:t>
                </a:r>
                <a:r>
                  <a:rPr lang="en-US" altLang="zh-CN" sz="2100" dirty="0">
                    <a:latin typeface="+mn-lt"/>
                    <a:ea typeface="+mn-ea"/>
                    <a:cs typeface="+mn-ea"/>
                    <a:sym typeface="+mn-lt"/>
                  </a:rPr>
                  <a:t>AB </a:t>
                </a:r>
                <a:r>
                  <a:rPr lang="zh-CN" altLang="en-US" sz="2100" dirty="0">
                    <a:latin typeface="+mn-lt"/>
                    <a:ea typeface="+mn-ea"/>
                    <a:cs typeface="+mn-ea"/>
                    <a:sym typeface="+mn-lt"/>
                  </a:rPr>
                  <a:t>的中点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2100" dirty="0">
                    <a:latin typeface="+mn-lt"/>
                    <a:ea typeface="+mn-ea"/>
                    <a:cs typeface="+mn-ea"/>
                    <a:sym typeface="+mn-lt"/>
                  </a:rPr>
                  <a:t>                       ∴ </a:t>
                </a:r>
                <a:r>
                  <a:rPr lang="en-US" altLang="zh-CN" sz="2100" dirty="0">
                    <a:latin typeface="+mn-lt"/>
                    <a:ea typeface="+mn-ea"/>
                    <a:cs typeface="+mn-ea"/>
                    <a:sym typeface="+mn-lt"/>
                  </a:rPr>
                  <a:t>AO= OB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 dirty="0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100" dirty="0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100" dirty="0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en-US" altLang="zh-CN" sz="2100" dirty="0"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2100" dirty="0">
                    <a:latin typeface="+mn-lt"/>
                    <a:ea typeface="+mn-ea"/>
                    <a:cs typeface="+mn-ea"/>
                    <a:sym typeface="+mn-lt"/>
                  </a:rPr>
                  <a:t>AB  ( </a:t>
                </a:r>
                <a:r>
                  <a:rPr lang="zh-CN" altLang="en-US" sz="2100" dirty="0">
                    <a:latin typeface="+mn-lt"/>
                    <a:ea typeface="+mn-ea"/>
                    <a:cs typeface="+mn-ea"/>
                    <a:sym typeface="+mn-lt"/>
                  </a:rPr>
                  <a:t>或 </a:t>
                </a:r>
                <a:r>
                  <a:rPr lang="en-US" altLang="zh-CN" sz="2100" dirty="0">
                    <a:latin typeface="+mn-lt"/>
                    <a:ea typeface="+mn-ea"/>
                    <a:cs typeface="+mn-ea"/>
                    <a:sym typeface="+mn-lt"/>
                  </a:rPr>
                  <a:t>AB =2AO = 2OB )</a:t>
                </a:r>
                <a:endParaRPr lang="zh-CN" altLang="en-US" dirty="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0070" y="1991509"/>
                <a:ext cx="7287535" cy="1238416"/>
              </a:xfrm>
              <a:prstGeom prst="rect">
                <a:avLst/>
              </a:prstGeom>
              <a:blipFill rotWithShape="1">
                <a:blip r:embed="rId3"/>
                <a:stretch>
                  <a:fillRect l="-4" t="-12" r="8" b="2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4"/>
              <p:cNvSpPr txBox="1">
                <a:spLocks noChangeArrowheads="1"/>
              </p:cNvSpPr>
              <p:nvPr/>
            </p:nvSpPr>
            <p:spPr bwMode="auto">
              <a:xfrm>
                <a:off x="820070" y="3257110"/>
                <a:ext cx="7563433" cy="1723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3429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6858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0287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13716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18288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2860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27432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2004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>
                  <a:lnSpc>
                    <a:spcPct val="150000"/>
                  </a:lnSpc>
                </a:pPr>
                <a:r>
                  <a:rPr lang="zh-CN" altLang="en-US" sz="2100" dirty="0">
                    <a:latin typeface="+mn-lt"/>
                    <a:ea typeface="+mn-ea"/>
                    <a:cs typeface="+mn-ea"/>
                    <a:sym typeface="+mn-lt"/>
                  </a:rPr>
                  <a:t>反之也成立：</a:t>
                </a:r>
                <a:r>
                  <a:rPr lang="en-US" altLang="zh-CN" sz="2100" dirty="0">
                    <a:latin typeface="+mn-lt"/>
                    <a:ea typeface="+mn-ea"/>
                    <a:cs typeface="+mn-ea"/>
                    <a:sym typeface="+mn-lt"/>
                  </a:rPr>
                  <a:t>∵ AO = OB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 dirty="0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100" dirty="0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100" dirty="0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2100" dirty="0">
                    <a:latin typeface="+mn-lt"/>
                    <a:ea typeface="+mn-ea"/>
                    <a:cs typeface="+mn-ea"/>
                    <a:sym typeface="+mn-lt"/>
                  </a:rPr>
                  <a:t> AB( </a:t>
                </a:r>
                <a:r>
                  <a:rPr lang="zh-CN" altLang="en-US" sz="2100" dirty="0">
                    <a:latin typeface="+mn-lt"/>
                    <a:ea typeface="+mn-ea"/>
                    <a:cs typeface="+mn-ea"/>
                    <a:sym typeface="+mn-lt"/>
                  </a:rPr>
                  <a:t>或 </a:t>
                </a:r>
                <a:r>
                  <a:rPr lang="en-US" altLang="zh-CN" sz="2100" dirty="0">
                    <a:latin typeface="+mn-lt"/>
                    <a:ea typeface="+mn-ea"/>
                    <a:cs typeface="+mn-ea"/>
                    <a:sym typeface="+mn-lt"/>
                  </a:rPr>
                  <a:t>AB = 2AO = 2OB )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en-US" altLang="zh-CN" sz="2100" dirty="0">
                    <a:latin typeface="+mn-lt"/>
                    <a:ea typeface="+mn-ea"/>
                    <a:cs typeface="+mn-ea"/>
                    <a:sym typeface="+mn-lt"/>
                  </a:rPr>
                  <a:t>                        ∴ O </a:t>
                </a:r>
                <a:r>
                  <a:rPr lang="zh-CN" altLang="en-US" sz="2100" dirty="0">
                    <a:latin typeface="+mn-lt"/>
                    <a:ea typeface="+mn-ea"/>
                    <a:cs typeface="+mn-ea"/>
                    <a:sym typeface="+mn-lt"/>
                  </a:rPr>
                  <a:t>是线段 </a:t>
                </a:r>
                <a:r>
                  <a:rPr lang="en-US" altLang="zh-CN" sz="2100" dirty="0">
                    <a:latin typeface="+mn-lt"/>
                    <a:ea typeface="+mn-ea"/>
                    <a:cs typeface="+mn-ea"/>
                    <a:sym typeface="+mn-lt"/>
                  </a:rPr>
                  <a:t>AB </a:t>
                </a:r>
                <a:r>
                  <a:rPr lang="zh-CN" altLang="en-US" sz="2100" dirty="0">
                    <a:latin typeface="+mn-lt"/>
                    <a:ea typeface="+mn-ea"/>
                    <a:cs typeface="+mn-ea"/>
                    <a:sym typeface="+mn-lt"/>
                  </a:rPr>
                  <a:t>的中点</a:t>
                </a:r>
              </a:p>
              <a:p>
                <a:pPr defTabSz="685800">
                  <a:lnSpc>
                    <a:spcPct val="150000"/>
                  </a:lnSpc>
                </a:pPr>
                <a:endParaRPr lang="zh-CN" altLang="en-US" sz="2100" dirty="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5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0070" y="3257110"/>
                <a:ext cx="7563433" cy="1723164"/>
              </a:xfrm>
              <a:prstGeom prst="rect">
                <a:avLst/>
              </a:prstGeom>
              <a:blipFill rotWithShape="1">
                <a:blip r:embed="rId4"/>
                <a:stretch>
                  <a:fillRect l="-4" t="-11" r="3" b="3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文本框 12"/>
          <p:cNvSpPr txBox="1"/>
          <p:nvPr/>
        </p:nvSpPr>
        <p:spPr>
          <a:xfrm>
            <a:off x="570462" y="189138"/>
            <a:ext cx="5849388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b="1" dirty="0">
                <a:solidFill>
                  <a:srgbClr val="4A66AC"/>
                </a:solidFill>
                <a:cs typeface="+mn-ea"/>
                <a:sym typeface="+mn-lt"/>
              </a:rPr>
              <a:t>线段中点的几何表述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30"/>
          <p:cNvSpPr>
            <a:spLocks noChangeShapeType="1"/>
          </p:cNvSpPr>
          <p:nvPr/>
        </p:nvSpPr>
        <p:spPr bwMode="auto">
          <a:xfrm>
            <a:off x="1115855" y="1236856"/>
            <a:ext cx="2895185" cy="1195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8580" tIns="34290" rIns="68580" bIns="34290"/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685800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 flipV="1">
            <a:off x="2038109" y="1185806"/>
            <a:ext cx="105841" cy="1021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907058" y="1248812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F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44404" y="1273198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82232" y="1273198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1" name="椭圆 10"/>
          <p:cNvSpPr/>
          <p:nvPr/>
        </p:nvSpPr>
        <p:spPr>
          <a:xfrm flipV="1">
            <a:off x="3024574" y="1187696"/>
            <a:ext cx="105841" cy="1021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919578" y="1248815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E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713891" y="1087822"/>
            <a:ext cx="4004441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点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E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、点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F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是线段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AB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的三等分点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 Box 2"/>
              <p:cNvSpPr txBox="1">
                <a:spLocks noChangeArrowheads="1"/>
              </p:cNvSpPr>
              <p:nvPr/>
            </p:nvSpPr>
            <p:spPr bwMode="auto">
              <a:xfrm>
                <a:off x="685875" y="2190788"/>
                <a:ext cx="7287535" cy="1073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3429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6858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0287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13716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18288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2860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27432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2004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>
                  <a:lnSpc>
                    <a:spcPct val="150000"/>
                  </a:lnSpc>
                </a:pPr>
                <a:r>
                  <a:rPr lang="zh-CN" altLang="en-US" sz="1800" dirty="0">
                    <a:latin typeface="+mn-lt"/>
                    <a:ea typeface="+mn-ea"/>
                    <a:cs typeface="+mn-ea"/>
                    <a:sym typeface="+mn-lt"/>
                  </a:rPr>
                  <a:t>几何语言：∵ </a:t>
                </a:r>
                <a:r>
                  <a:rPr lang="en-US" altLang="zh-CN" sz="1800" dirty="0">
                    <a:latin typeface="+mn-lt"/>
                    <a:ea typeface="+mn-ea"/>
                    <a:cs typeface="+mn-ea"/>
                    <a:sym typeface="+mn-lt"/>
                  </a:rPr>
                  <a:t>E</a:t>
                </a:r>
                <a:r>
                  <a:rPr lang="zh-CN" altLang="en-US" sz="1800" dirty="0">
                    <a:latin typeface="+mn-lt"/>
                    <a:ea typeface="+mn-ea"/>
                    <a:cs typeface="+mn-ea"/>
                    <a:sym typeface="+mn-lt"/>
                  </a:rPr>
                  <a:t>、</a:t>
                </a:r>
                <a:r>
                  <a:rPr lang="en-US" altLang="zh-CN" sz="1800" dirty="0">
                    <a:latin typeface="+mn-lt"/>
                    <a:ea typeface="+mn-ea"/>
                    <a:cs typeface="+mn-ea"/>
                    <a:sym typeface="+mn-lt"/>
                  </a:rPr>
                  <a:t>F</a:t>
                </a:r>
                <a:r>
                  <a:rPr lang="zh-CN" altLang="en-US" sz="1800" dirty="0">
                    <a:latin typeface="+mn-lt"/>
                    <a:ea typeface="+mn-ea"/>
                    <a:cs typeface="+mn-ea"/>
                    <a:sym typeface="+mn-lt"/>
                  </a:rPr>
                  <a:t>是线段 </a:t>
                </a:r>
                <a:r>
                  <a:rPr lang="en-US" altLang="zh-CN" sz="1800" dirty="0">
                    <a:latin typeface="+mn-lt"/>
                    <a:ea typeface="+mn-ea"/>
                    <a:cs typeface="+mn-ea"/>
                    <a:sym typeface="+mn-lt"/>
                  </a:rPr>
                  <a:t>AB </a:t>
                </a:r>
                <a:r>
                  <a:rPr lang="zh-CN" altLang="en-US" sz="1800" dirty="0">
                    <a:latin typeface="+mn-lt"/>
                    <a:ea typeface="+mn-ea"/>
                    <a:cs typeface="+mn-ea"/>
                    <a:sym typeface="+mn-lt"/>
                  </a:rPr>
                  <a:t>的三等分点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1800" dirty="0">
                    <a:latin typeface="+mn-lt"/>
                    <a:ea typeface="+mn-ea"/>
                    <a:cs typeface="+mn-ea"/>
                    <a:sym typeface="+mn-lt"/>
                  </a:rPr>
                  <a:t>                       ∴ </a:t>
                </a:r>
                <a:r>
                  <a:rPr lang="en-US" altLang="zh-CN" sz="1800" dirty="0">
                    <a:latin typeface="+mn-lt"/>
                    <a:ea typeface="+mn-ea"/>
                    <a:cs typeface="+mn-ea"/>
                    <a:sym typeface="+mn-lt"/>
                  </a:rPr>
                  <a:t>AE= EF=FB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 dirty="0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800" dirty="0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1800" dirty="0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  <m:r>
                      <a:rPr lang="en-US" altLang="zh-CN" sz="1800" dirty="0"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1800" dirty="0">
                    <a:latin typeface="+mn-lt"/>
                    <a:ea typeface="+mn-ea"/>
                    <a:cs typeface="+mn-ea"/>
                    <a:sym typeface="+mn-lt"/>
                  </a:rPr>
                  <a:t>AB  ( </a:t>
                </a:r>
                <a:r>
                  <a:rPr lang="zh-CN" altLang="en-US" sz="1800" dirty="0">
                    <a:latin typeface="+mn-lt"/>
                    <a:ea typeface="+mn-ea"/>
                    <a:cs typeface="+mn-ea"/>
                    <a:sym typeface="+mn-lt"/>
                  </a:rPr>
                  <a:t>或 </a:t>
                </a:r>
                <a:r>
                  <a:rPr lang="en-US" altLang="zh-CN" sz="1800" dirty="0">
                    <a:latin typeface="+mn-lt"/>
                    <a:ea typeface="+mn-ea"/>
                    <a:cs typeface="+mn-ea"/>
                    <a:sym typeface="+mn-lt"/>
                  </a:rPr>
                  <a:t>AB= 3AE=3EF=3FB )</a:t>
                </a:r>
                <a:endParaRPr lang="zh-CN" altLang="en-US" sz="1200" dirty="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4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75" y="2190788"/>
                <a:ext cx="7287535" cy="1073564"/>
              </a:xfrm>
              <a:prstGeom prst="rect">
                <a:avLst/>
              </a:prstGeom>
              <a:blipFill rotWithShape="1">
                <a:blip r:embed="rId3"/>
                <a:stretch>
                  <a:fillRect l="-1" t="-4" r="5" b="4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4"/>
              <p:cNvSpPr txBox="1">
                <a:spLocks noChangeArrowheads="1"/>
              </p:cNvSpPr>
              <p:nvPr/>
            </p:nvSpPr>
            <p:spPr bwMode="auto">
              <a:xfrm>
                <a:off x="685875" y="3154630"/>
                <a:ext cx="7563433" cy="1073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3429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6858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0287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13716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18288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2860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27432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2004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>
                  <a:lnSpc>
                    <a:spcPct val="150000"/>
                  </a:lnSpc>
                </a:pPr>
                <a:r>
                  <a:rPr lang="zh-CN" altLang="en-US" sz="1800" dirty="0">
                    <a:latin typeface="+mn-lt"/>
                    <a:ea typeface="+mn-ea"/>
                    <a:cs typeface="+mn-ea"/>
                    <a:sym typeface="+mn-lt"/>
                  </a:rPr>
                  <a:t>反之也成立：</a:t>
                </a:r>
                <a:r>
                  <a:rPr lang="en-US" altLang="zh-CN" sz="1800" dirty="0">
                    <a:latin typeface="+mn-lt"/>
                    <a:ea typeface="+mn-ea"/>
                    <a:cs typeface="+mn-ea"/>
                    <a:sym typeface="+mn-lt"/>
                  </a:rPr>
                  <a:t>∵ AE= EF=FB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 dirty="0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800" dirty="0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1800" dirty="0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  <m:r>
                      <a:rPr lang="en-US" altLang="zh-CN" sz="1800" dirty="0"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1800" dirty="0">
                    <a:latin typeface="+mn-lt"/>
                    <a:ea typeface="+mn-ea"/>
                    <a:cs typeface="+mn-ea"/>
                    <a:sym typeface="+mn-lt"/>
                  </a:rPr>
                  <a:t>AB  ( </a:t>
                </a:r>
                <a:r>
                  <a:rPr lang="zh-CN" altLang="en-US" sz="1800" dirty="0">
                    <a:latin typeface="+mn-lt"/>
                    <a:ea typeface="+mn-ea"/>
                    <a:cs typeface="+mn-ea"/>
                    <a:sym typeface="+mn-lt"/>
                  </a:rPr>
                  <a:t>或 </a:t>
                </a:r>
                <a:r>
                  <a:rPr lang="en-US" altLang="zh-CN" sz="1800" dirty="0">
                    <a:latin typeface="+mn-lt"/>
                    <a:ea typeface="+mn-ea"/>
                    <a:cs typeface="+mn-ea"/>
                    <a:sym typeface="+mn-lt"/>
                  </a:rPr>
                  <a:t>AB= 3AE=3EF=3FB )  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en-US" altLang="zh-CN" sz="1800" dirty="0">
                    <a:latin typeface="+mn-lt"/>
                    <a:ea typeface="+mn-ea"/>
                    <a:cs typeface="+mn-ea"/>
                    <a:sym typeface="+mn-lt"/>
                  </a:rPr>
                  <a:t>                        ∴ E</a:t>
                </a:r>
                <a:r>
                  <a:rPr lang="zh-CN" altLang="en-US" sz="1800" dirty="0">
                    <a:latin typeface="+mn-lt"/>
                    <a:ea typeface="+mn-ea"/>
                    <a:cs typeface="+mn-ea"/>
                    <a:sym typeface="+mn-lt"/>
                  </a:rPr>
                  <a:t>、</a:t>
                </a:r>
                <a:r>
                  <a:rPr lang="en-US" altLang="zh-CN" sz="1800" dirty="0">
                    <a:latin typeface="+mn-lt"/>
                    <a:ea typeface="+mn-ea"/>
                    <a:cs typeface="+mn-ea"/>
                    <a:sym typeface="+mn-lt"/>
                  </a:rPr>
                  <a:t>F</a:t>
                </a:r>
                <a:r>
                  <a:rPr lang="zh-CN" altLang="en-US" sz="1800" dirty="0">
                    <a:latin typeface="+mn-lt"/>
                    <a:ea typeface="+mn-ea"/>
                    <a:cs typeface="+mn-ea"/>
                    <a:sym typeface="+mn-lt"/>
                  </a:rPr>
                  <a:t>是线段 </a:t>
                </a:r>
                <a:r>
                  <a:rPr lang="en-US" altLang="zh-CN" sz="1800" dirty="0">
                    <a:latin typeface="+mn-lt"/>
                    <a:ea typeface="+mn-ea"/>
                    <a:cs typeface="+mn-ea"/>
                    <a:sym typeface="+mn-lt"/>
                  </a:rPr>
                  <a:t>AB </a:t>
                </a:r>
                <a:r>
                  <a:rPr lang="zh-CN" altLang="en-US" sz="1800" dirty="0">
                    <a:latin typeface="+mn-lt"/>
                    <a:ea typeface="+mn-ea"/>
                    <a:cs typeface="+mn-ea"/>
                    <a:sym typeface="+mn-lt"/>
                  </a:rPr>
                  <a:t>的三等分点</a:t>
                </a:r>
              </a:p>
            </p:txBody>
          </p:sp>
        </mc:Choice>
        <mc:Fallback xmlns="">
          <p:sp>
            <p:nvSpPr>
              <p:cNvPr id="15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75" y="3154630"/>
                <a:ext cx="7563433" cy="1073564"/>
              </a:xfrm>
              <a:prstGeom prst="rect">
                <a:avLst/>
              </a:prstGeom>
              <a:blipFill rotWithShape="1">
                <a:blip r:embed="rId4"/>
                <a:stretch>
                  <a:fillRect l="-1" t="-54" b="3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文本框 15"/>
          <p:cNvSpPr txBox="1"/>
          <p:nvPr/>
        </p:nvSpPr>
        <p:spPr>
          <a:xfrm>
            <a:off x="1438582" y="4457846"/>
            <a:ext cx="5573100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2000" b="1" dirty="0">
                <a:cs typeface="+mn-ea"/>
                <a:sym typeface="+mn-lt"/>
              </a:rPr>
              <a:t>你知道线段的四等分点的几何表述吗？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570462" y="189138"/>
            <a:ext cx="5849388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b="1" dirty="0">
                <a:solidFill>
                  <a:srgbClr val="4A66AC"/>
                </a:solidFill>
                <a:cs typeface="+mn-ea"/>
                <a:sym typeface="+mn-lt"/>
              </a:rPr>
              <a:t>线段三等分点的几何表述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696956" y="782336"/>
                <a:ext cx="7943554" cy="1454244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2000" kern="100" dirty="0">
                    <a:cs typeface="+mn-ea"/>
                    <a:sym typeface="+mn-lt"/>
                  </a:rPr>
                  <a:t>1</a:t>
                </a:r>
                <a:r>
                  <a:rPr lang="zh-CN" altLang="zh-CN" sz="2000" kern="100" dirty="0">
                    <a:cs typeface="+mn-ea"/>
                    <a:sym typeface="+mn-lt"/>
                  </a:rPr>
                  <a:t>．已知线段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𝐴𝐶</m:t>
                    </m:r>
                    <m:r>
                      <a:rPr lang="en-US" altLang="zh-CN" sz="20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=4</m:t>
                    </m:r>
                  </m:oMath>
                </a14:m>
                <a:r>
                  <a:rPr lang="zh-CN" altLang="zh-CN" sz="2000" kern="100" dirty="0">
                    <a:cs typeface="+mn-ea"/>
                    <a:sym typeface="+mn-lt"/>
                  </a:rPr>
                  <a:t>，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𝐵𝐶</m:t>
                    </m:r>
                    <m:r>
                      <a:rPr lang="en-US" altLang="zh-CN" sz="20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=1</m:t>
                    </m:r>
                  </m:oMath>
                </a14:m>
                <a:r>
                  <a:rPr lang="zh-CN" altLang="zh-CN" sz="2000" kern="100" dirty="0">
                    <a:cs typeface="+mn-ea"/>
                    <a:sym typeface="+mn-lt"/>
                  </a:rPr>
                  <a:t>，则线段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𝐴𝐵</m:t>
                    </m:r>
                  </m:oMath>
                </a14:m>
                <a:r>
                  <a:rPr lang="zh-CN" altLang="zh-CN" sz="2000" kern="100" dirty="0">
                    <a:cs typeface="+mn-ea"/>
                    <a:sym typeface="+mn-lt"/>
                  </a:rPr>
                  <a:t>的长度（</a:t>
                </a:r>
                <a:r>
                  <a:rPr lang="en-US" altLang="zh-CN" sz="2000" kern="100" dirty="0">
                    <a:cs typeface="+mn-ea"/>
                    <a:sym typeface="+mn-lt"/>
                  </a:rPr>
                  <a:t>   </a:t>
                </a:r>
                <a:r>
                  <a:rPr lang="zh-CN" altLang="zh-CN" sz="2000" kern="100" dirty="0">
                    <a:cs typeface="+mn-ea"/>
                    <a:sym typeface="+mn-lt"/>
                  </a:rPr>
                  <a:t>）</a:t>
                </a:r>
              </a:p>
              <a:p>
                <a:pPr defTabSz="685800" fontAlgn="ctr">
                  <a:lnSpc>
                    <a:spcPct val="150000"/>
                  </a:lnSpc>
                  <a:tabLst>
                    <a:tab pos="1317625" algn="l"/>
                    <a:tab pos="2636520" algn="l"/>
                    <a:tab pos="3954780" algn="l"/>
                  </a:tabLst>
                </a:pPr>
                <a:r>
                  <a:rPr lang="en-US" altLang="zh-CN" sz="2000" kern="100" dirty="0">
                    <a:cs typeface="+mn-ea"/>
                    <a:sym typeface="+mn-lt"/>
                  </a:rPr>
                  <a:t>A.</a:t>
                </a:r>
                <a:r>
                  <a:rPr lang="zh-CN" altLang="zh-CN" sz="2000" kern="100" dirty="0">
                    <a:cs typeface="+mn-ea"/>
                    <a:sym typeface="+mn-lt"/>
                  </a:rPr>
                  <a:t>一定是</a:t>
                </a:r>
                <a:r>
                  <a:rPr lang="en-US" altLang="zh-CN" sz="2000" kern="100" dirty="0">
                    <a:cs typeface="+mn-ea"/>
                    <a:sym typeface="+mn-lt"/>
                  </a:rPr>
                  <a:t>5  	B.</a:t>
                </a:r>
                <a:r>
                  <a:rPr lang="zh-CN" altLang="zh-CN" sz="2000" kern="100" dirty="0">
                    <a:cs typeface="+mn-ea"/>
                    <a:sym typeface="+mn-lt"/>
                  </a:rPr>
                  <a:t>一定是</a:t>
                </a:r>
                <a:r>
                  <a:rPr lang="en-US" altLang="zh-CN" sz="2000" kern="100" dirty="0">
                    <a:cs typeface="+mn-ea"/>
                    <a:sym typeface="+mn-lt"/>
                  </a:rPr>
                  <a:t>3	 C.</a:t>
                </a:r>
                <a:r>
                  <a:rPr lang="zh-CN" altLang="zh-CN" sz="2000" kern="100" dirty="0">
                    <a:cs typeface="+mn-ea"/>
                    <a:sym typeface="+mn-lt"/>
                  </a:rPr>
                  <a:t>一定是</a:t>
                </a:r>
                <a:r>
                  <a:rPr lang="en-US" altLang="zh-CN" sz="2000" kern="100" dirty="0">
                    <a:cs typeface="+mn-ea"/>
                    <a:sym typeface="+mn-lt"/>
                  </a:rPr>
                  <a:t>5</a:t>
                </a:r>
                <a:r>
                  <a:rPr lang="zh-CN" altLang="zh-CN" sz="2000" kern="100" dirty="0">
                    <a:cs typeface="+mn-ea"/>
                    <a:sym typeface="+mn-lt"/>
                  </a:rPr>
                  <a:t>或</a:t>
                </a:r>
                <a:r>
                  <a:rPr lang="en-US" altLang="zh-CN" sz="2000" kern="100" dirty="0">
                    <a:cs typeface="+mn-ea"/>
                    <a:sym typeface="+mn-lt"/>
                  </a:rPr>
                  <a:t>3   	D.</a:t>
                </a:r>
                <a:r>
                  <a:rPr lang="zh-CN" altLang="zh-CN" sz="2000" kern="100" dirty="0">
                    <a:cs typeface="+mn-ea"/>
                    <a:sym typeface="+mn-lt"/>
                  </a:rPr>
                  <a:t>以上都不对</a:t>
                </a:r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956" y="782336"/>
                <a:ext cx="7943554" cy="1454244"/>
              </a:xfrm>
              <a:prstGeom prst="rect">
                <a:avLst/>
              </a:prstGeom>
              <a:blipFill rotWithShape="1">
                <a:blip r:embed="rId3"/>
                <a:stretch>
                  <a:fillRect l="-5" t="-1" r="1" b="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矩形 12"/>
          <p:cNvSpPr/>
          <p:nvPr/>
        </p:nvSpPr>
        <p:spPr>
          <a:xfrm>
            <a:off x="696956" y="2075924"/>
            <a:ext cx="7301884" cy="228524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200000"/>
              </a:lnSpc>
            </a:pPr>
            <a:r>
              <a:rPr lang="zh-CN" altLang="zh-CN" sz="1800" kern="100" dirty="0">
                <a:cs typeface="+mn-ea"/>
                <a:sym typeface="+mn-lt"/>
              </a:rPr>
              <a:t>解：当</a:t>
            </a:r>
            <a:r>
              <a:rPr lang="en-US" altLang="zh-CN" sz="1800" kern="100" dirty="0">
                <a:cs typeface="+mn-ea"/>
                <a:sym typeface="+mn-lt"/>
              </a:rPr>
              <a:t>A</a:t>
            </a:r>
            <a:r>
              <a:rPr lang="zh-CN" altLang="zh-CN" sz="1800" kern="100" dirty="0">
                <a:cs typeface="+mn-ea"/>
                <a:sym typeface="+mn-lt"/>
              </a:rPr>
              <a:t>、</a:t>
            </a:r>
            <a:r>
              <a:rPr lang="en-US" altLang="zh-CN" sz="1800" kern="100" dirty="0">
                <a:cs typeface="+mn-ea"/>
                <a:sym typeface="+mn-lt"/>
              </a:rPr>
              <a:t>B</a:t>
            </a:r>
            <a:r>
              <a:rPr lang="zh-CN" altLang="zh-CN" sz="1800" kern="100" dirty="0">
                <a:cs typeface="+mn-ea"/>
                <a:sym typeface="+mn-lt"/>
              </a:rPr>
              <a:t>、</a:t>
            </a:r>
            <a:r>
              <a:rPr lang="en-US" altLang="zh-CN" sz="1800" kern="100" dirty="0">
                <a:cs typeface="+mn-ea"/>
                <a:sym typeface="+mn-lt"/>
              </a:rPr>
              <a:t>C</a:t>
            </a:r>
            <a:r>
              <a:rPr lang="zh-CN" altLang="zh-CN" sz="1800" kern="100" dirty="0">
                <a:cs typeface="+mn-ea"/>
                <a:sym typeface="+mn-lt"/>
              </a:rPr>
              <a:t>三点不在同一直线上时（如图），</a:t>
            </a:r>
          </a:p>
          <a:p>
            <a:pPr defTabSz="685800" fontAlgn="ctr">
              <a:lnSpc>
                <a:spcPct val="200000"/>
              </a:lnSpc>
            </a:pPr>
            <a:r>
              <a:rPr lang="zh-CN" altLang="zh-CN" sz="1800" kern="100" dirty="0">
                <a:cs typeface="+mn-ea"/>
                <a:sym typeface="+mn-lt"/>
              </a:rPr>
              <a:t>根据三角形的三边关系，可得：</a:t>
            </a:r>
            <a:r>
              <a:rPr lang="en-US" altLang="zh-CN" sz="1800" kern="100" dirty="0">
                <a:cs typeface="+mn-ea"/>
                <a:sym typeface="+mn-lt"/>
              </a:rPr>
              <a:t>4-1</a:t>
            </a:r>
            <a:r>
              <a:rPr lang="zh-CN" altLang="zh-CN" sz="1800" kern="100" dirty="0">
                <a:cs typeface="+mn-ea"/>
                <a:sym typeface="+mn-lt"/>
              </a:rPr>
              <a:t>＜</a:t>
            </a:r>
            <a:r>
              <a:rPr lang="en-US" altLang="zh-CN" sz="1800" kern="100" dirty="0">
                <a:cs typeface="+mn-ea"/>
                <a:sym typeface="+mn-lt"/>
              </a:rPr>
              <a:t>AB</a:t>
            </a:r>
            <a:r>
              <a:rPr lang="zh-CN" altLang="zh-CN" sz="1800" kern="100" dirty="0">
                <a:cs typeface="+mn-ea"/>
                <a:sym typeface="+mn-lt"/>
              </a:rPr>
              <a:t>＜</a:t>
            </a:r>
            <a:r>
              <a:rPr lang="en-US" altLang="zh-CN" sz="1800" kern="100" dirty="0">
                <a:cs typeface="+mn-ea"/>
                <a:sym typeface="+mn-lt"/>
              </a:rPr>
              <a:t>4+1</a:t>
            </a:r>
            <a:r>
              <a:rPr lang="zh-CN" altLang="zh-CN" sz="1800" kern="100" dirty="0">
                <a:cs typeface="+mn-ea"/>
                <a:sym typeface="+mn-lt"/>
              </a:rPr>
              <a:t>，即</a:t>
            </a:r>
            <a:r>
              <a:rPr lang="en-US" altLang="zh-CN" sz="1800" kern="100" dirty="0">
                <a:cs typeface="+mn-ea"/>
                <a:sym typeface="+mn-lt"/>
              </a:rPr>
              <a:t>3</a:t>
            </a:r>
            <a:r>
              <a:rPr lang="zh-CN" altLang="zh-CN" sz="1800" kern="100" dirty="0">
                <a:cs typeface="+mn-ea"/>
                <a:sym typeface="+mn-lt"/>
              </a:rPr>
              <a:t>＜</a:t>
            </a:r>
            <a:r>
              <a:rPr lang="en-US" altLang="zh-CN" sz="1800" kern="100" dirty="0">
                <a:cs typeface="+mn-ea"/>
                <a:sym typeface="+mn-lt"/>
              </a:rPr>
              <a:t>AB</a:t>
            </a:r>
            <a:r>
              <a:rPr lang="zh-CN" altLang="zh-CN" sz="1800" kern="100" dirty="0">
                <a:cs typeface="+mn-ea"/>
                <a:sym typeface="+mn-lt"/>
              </a:rPr>
              <a:t>＜</a:t>
            </a:r>
            <a:r>
              <a:rPr lang="en-US" altLang="zh-CN" sz="1800" kern="100" dirty="0">
                <a:cs typeface="+mn-ea"/>
                <a:sym typeface="+mn-lt"/>
              </a:rPr>
              <a:t>5</a:t>
            </a:r>
            <a:r>
              <a:rPr lang="zh-CN" altLang="zh-CN" sz="1800" kern="100" dirty="0">
                <a:cs typeface="+mn-ea"/>
                <a:sym typeface="+mn-lt"/>
              </a:rPr>
              <a:t>；</a:t>
            </a:r>
          </a:p>
          <a:p>
            <a:pPr defTabSz="685800" fontAlgn="ctr">
              <a:lnSpc>
                <a:spcPct val="200000"/>
              </a:lnSpc>
            </a:pPr>
            <a:r>
              <a:rPr lang="zh-CN" altLang="zh-CN" sz="1800" kern="100" dirty="0">
                <a:cs typeface="+mn-ea"/>
                <a:sym typeface="+mn-lt"/>
              </a:rPr>
              <a:t>当</a:t>
            </a:r>
            <a:r>
              <a:rPr lang="en-US" altLang="zh-CN" sz="1800" kern="100" dirty="0">
                <a:cs typeface="+mn-ea"/>
                <a:sym typeface="+mn-lt"/>
              </a:rPr>
              <a:t>A</a:t>
            </a:r>
            <a:r>
              <a:rPr lang="zh-CN" altLang="zh-CN" sz="1800" kern="100" dirty="0">
                <a:cs typeface="+mn-ea"/>
                <a:sym typeface="+mn-lt"/>
              </a:rPr>
              <a:t>、</a:t>
            </a:r>
            <a:r>
              <a:rPr lang="en-US" altLang="zh-CN" sz="1800" kern="100" dirty="0">
                <a:cs typeface="+mn-ea"/>
                <a:sym typeface="+mn-lt"/>
              </a:rPr>
              <a:t>B</a:t>
            </a:r>
            <a:r>
              <a:rPr lang="zh-CN" altLang="zh-CN" sz="1800" kern="100" dirty="0">
                <a:cs typeface="+mn-ea"/>
                <a:sym typeface="+mn-lt"/>
              </a:rPr>
              <a:t>、</a:t>
            </a:r>
            <a:r>
              <a:rPr lang="en-US" altLang="zh-CN" sz="1800" kern="100" dirty="0">
                <a:cs typeface="+mn-ea"/>
                <a:sym typeface="+mn-lt"/>
              </a:rPr>
              <a:t>C</a:t>
            </a:r>
            <a:r>
              <a:rPr lang="zh-CN" altLang="zh-CN" sz="1800" kern="100" dirty="0">
                <a:cs typeface="+mn-ea"/>
                <a:sym typeface="+mn-lt"/>
              </a:rPr>
              <a:t>三点在同一直线上时，</a:t>
            </a:r>
            <a:r>
              <a:rPr lang="en-US" altLang="zh-CN" sz="1800" kern="100" dirty="0">
                <a:cs typeface="+mn-ea"/>
                <a:sym typeface="+mn-lt"/>
              </a:rPr>
              <a:t>AB=4+1=5</a:t>
            </a:r>
            <a:r>
              <a:rPr lang="zh-CN" altLang="zh-CN" sz="1800" kern="100" dirty="0">
                <a:cs typeface="+mn-ea"/>
                <a:sym typeface="+mn-lt"/>
              </a:rPr>
              <a:t>或</a:t>
            </a:r>
            <a:r>
              <a:rPr lang="en-US" altLang="zh-CN" sz="1800" kern="100" dirty="0">
                <a:cs typeface="+mn-ea"/>
                <a:sym typeface="+mn-lt"/>
              </a:rPr>
              <a:t>AB=4-1=3</a:t>
            </a:r>
            <a:r>
              <a:rPr lang="zh-CN" altLang="zh-CN" sz="1800" kern="100" dirty="0">
                <a:cs typeface="+mn-ea"/>
                <a:sym typeface="+mn-lt"/>
              </a:rPr>
              <a:t>．</a:t>
            </a:r>
          </a:p>
          <a:p>
            <a:pPr defTabSz="685800" fontAlgn="ctr">
              <a:lnSpc>
                <a:spcPct val="200000"/>
              </a:lnSpc>
            </a:pPr>
            <a:r>
              <a:rPr lang="zh-CN" altLang="zh-CN" sz="1800" kern="100" dirty="0">
                <a:cs typeface="+mn-ea"/>
                <a:sym typeface="+mn-lt"/>
              </a:rPr>
              <a:t>故选：</a:t>
            </a:r>
            <a:r>
              <a:rPr lang="en-US" altLang="zh-CN" sz="1800" kern="100" dirty="0">
                <a:cs typeface="+mn-ea"/>
                <a:sym typeface="+mn-lt"/>
              </a:rPr>
              <a:t>D</a:t>
            </a:r>
            <a:r>
              <a:rPr lang="zh-CN" altLang="zh-CN" sz="1800" kern="100" dirty="0">
                <a:cs typeface="+mn-ea"/>
                <a:sym typeface="+mn-lt"/>
              </a:rPr>
              <a:t>．</a:t>
            </a:r>
          </a:p>
        </p:txBody>
      </p:sp>
      <p:pic>
        <p:nvPicPr>
          <p:cNvPr id="14" name="图片 13" descr="figure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25822" y="1975890"/>
            <a:ext cx="1669067" cy="1176246"/>
          </a:xfrm>
          <a:prstGeom prst="rect">
            <a:avLst/>
          </a:prstGeom>
        </p:spPr>
      </p:pic>
      <p:sp>
        <p:nvSpPr>
          <p:cNvPr id="15" name="笑脸 14"/>
          <p:cNvSpPr/>
          <p:nvPr/>
        </p:nvSpPr>
        <p:spPr>
          <a:xfrm>
            <a:off x="5499625" y="1460325"/>
            <a:ext cx="248713" cy="240546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70462" y="189138"/>
            <a:ext cx="5849388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b="1" dirty="0">
                <a:solidFill>
                  <a:srgbClr val="4A66AC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542350" y="884383"/>
                <a:ext cx="7659468" cy="1315745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．（</a:t>
                </a:r>
                <a:r>
                  <a:rPr lang="en-US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2017·</a:t>
                </a:r>
                <a:r>
                  <a:rPr lang="zh-CN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海南华侨中学初一期末）如图，</a:t>
                </a:r>
                <a:r>
                  <a:rPr lang="en-US" altLang="zh-CN" sz="1800" i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AB</a:t>
                </a:r>
                <a:r>
                  <a:rPr lang="en-US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=1.6</a:t>
                </a:r>
                <a:r>
                  <a:rPr lang="zh-CN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，延长</a:t>
                </a:r>
                <a:r>
                  <a:rPr lang="en-US" altLang="zh-CN" sz="1800" i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AB</a:t>
                </a:r>
                <a:r>
                  <a:rPr lang="zh-CN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至点</a:t>
                </a:r>
                <a:r>
                  <a:rPr lang="en-US" altLang="zh-CN" sz="1800" i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C</a:t>
                </a:r>
                <a:r>
                  <a:rPr lang="zh-CN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，使得</a:t>
                </a:r>
                <a:r>
                  <a:rPr lang="en-US" altLang="zh-CN" sz="1800" i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AC</a:t>
                </a:r>
                <a:r>
                  <a:rPr lang="en-US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=4</a:t>
                </a:r>
                <a:r>
                  <a:rPr lang="en-US" altLang="zh-CN" sz="1800" i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AB</a:t>
                </a:r>
                <a:r>
                  <a:rPr lang="zh-CN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sz="1800" i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D</a:t>
                </a:r>
                <a:r>
                  <a:rPr lang="zh-CN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是</a:t>
                </a:r>
                <a:r>
                  <a:rPr lang="en-US" altLang="zh-CN" sz="1800" i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BC</a:t>
                </a:r>
                <a:r>
                  <a:rPr lang="zh-CN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的中点，则</a:t>
                </a:r>
                <a:r>
                  <a:rPr lang="en-US" altLang="zh-CN" sz="1800" i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AD</a:t>
                </a:r>
                <a:r>
                  <a:rPr lang="zh-CN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等于（</a:t>
                </a:r>
                <a:r>
                  <a:rPr lang="en-US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  </a:t>
                </a:r>
                <a:r>
                  <a:rPr lang="zh-CN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）</a:t>
                </a:r>
              </a:p>
              <a:p>
                <a:pPr defTabSz="685800" fontAlgn="ctr">
                  <a:lnSpc>
                    <a:spcPct val="150000"/>
                  </a:lnSpc>
                  <a:tabLst>
                    <a:tab pos="1317625" algn="l"/>
                    <a:tab pos="2636520" algn="l"/>
                    <a:tab pos="3954780" algn="l"/>
                  </a:tabLst>
                </a:pPr>
                <a:r>
                  <a:rPr lang="en-US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A</a:t>
                </a:r>
                <a:r>
                  <a:rPr lang="zh-CN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  <a14:m>
                  <m:oMath xmlns:m="http://schemas.openxmlformats.org/officeDocument/2006/math">
                    <m:r>
                      <a:rPr lang="en-US" altLang="zh-CN" sz="18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2.4</m:t>
                    </m:r>
                  </m:oMath>
                </a14:m>
                <a:r>
                  <a:rPr lang="en-US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	B</a:t>
                </a:r>
                <a:r>
                  <a:rPr lang="zh-CN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  <a14:m>
                  <m:oMath xmlns:m="http://schemas.openxmlformats.org/officeDocument/2006/math">
                    <m:r>
                      <a:rPr lang="en-US" altLang="zh-CN" sz="18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3.2</m:t>
                    </m:r>
                  </m:oMath>
                </a14:m>
                <a:r>
                  <a:rPr lang="en-US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	C</a:t>
                </a:r>
                <a:r>
                  <a:rPr lang="zh-CN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  <a:r>
                  <a:rPr lang="en-US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4	D</a:t>
                </a:r>
                <a:r>
                  <a:rPr lang="zh-CN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  <a14:m>
                  <m:oMath xmlns:m="http://schemas.openxmlformats.org/officeDocument/2006/math">
                    <m:r>
                      <a:rPr lang="en-US" altLang="zh-CN" sz="18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4.8</m:t>
                    </m:r>
                  </m:oMath>
                </a14:m>
                <a:endParaRPr lang="zh-CN" altLang="zh-CN" sz="1800" kern="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350" y="884383"/>
                <a:ext cx="7659468" cy="1315745"/>
              </a:xfrm>
              <a:prstGeom prst="rect">
                <a:avLst/>
              </a:prstGeom>
              <a:blipFill rotWithShape="1">
                <a:blip r:embed="rId3"/>
                <a:stretch>
                  <a:fillRect l="-1" t="-35" r="2" b="3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图片 5" descr="figure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82454" y="1615181"/>
            <a:ext cx="2634079" cy="77578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542350" y="2276667"/>
                <a:ext cx="6400830" cy="2529827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600" kern="100" dirty="0">
                    <a:cs typeface="+mn-ea"/>
                    <a:sym typeface="+mn-lt"/>
                  </a:rPr>
                  <a:t>【详解】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600" kern="100" dirty="0">
                    <a:cs typeface="+mn-ea"/>
                    <a:sym typeface="+mn-lt"/>
                  </a:rPr>
                  <a:t>解：由</a:t>
                </a:r>
                <a:r>
                  <a:rPr lang="en-US" altLang="zh-CN" sz="1600" kern="100" dirty="0">
                    <a:cs typeface="+mn-ea"/>
                    <a:sym typeface="+mn-lt"/>
                  </a:rPr>
                  <a:t>AC=4AB</a:t>
                </a:r>
                <a:r>
                  <a:rPr lang="zh-CN" altLang="zh-CN" sz="1600" kern="100" dirty="0">
                    <a:cs typeface="+mn-ea"/>
                    <a:sym typeface="+mn-lt"/>
                  </a:rPr>
                  <a:t>，</a:t>
                </a:r>
                <a:r>
                  <a:rPr lang="en-US" altLang="zh-CN" sz="1600" kern="100" dirty="0">
                    <a:cs typeface="+mn-ea"/>
                    <a:sym typeface="+mn-lt"/>
                  </a:rPr>
                  <a:t>AB=1.6</a:t>
                </a:r>
                <a:r>
                  <a:rPr lang="zh-CN" altLang="zh-CN" sz="1600" kern="100" dirty="0">
                    <a:cs typeface="+mn-ea"/>
                    <a:sym typeface="+mn-lt"/>
                  </a:rPr>
                  <a:t>，得</a:t>
                </a:r>
                <a:r>
                  <a:rPr lang="en-US" altLang="zh-CN" sz="1600" kern="100" dirty="0">
                    <a:cs typeface="+mn-ea"/>
                    <a:sym typeface="+mn-lt"/>
                  </a:rPr>
                  <a:t> AC=6.4</a:t>
                </a:r>
                <a:r>
                  <a:rPr lang="zh-CN" altLang="zh-CN" sz="1600" kern="100" dirty="0">
                    <a:cs typeface="+mn-ea"/>
                    <a:sym typeface="+mn-lt"/>
                  </a:rPr>
                  <a:t>，</a:t>
                </a:r>
                <a:r>
                  <a:rPr lang="en-US" altLang="zh-CN" sz="1600" kern="100" dirty="0">
                    <a:cs typeface="+mn-ea"/>
                    <a:sym typeface="+mn-lt"/>
                  </a:rPr>
                  <a:t> </a:t>
                </a:r>
                <a:endParaRPr lang="zh-CN" altLang="zh-CN" sz="1600" kern="100" dirty="0">
                  <a:cs typeface="+mn-ea"/>
                  <a:sym typeface="+mn-lt"/>
                </a:endParaRPr>
              </a:p>
              <a:p>
                <a:pPr defTabSz="685800" fontAlgn="ctr">
                  <a:lnSpc>
                    <a:spcPct val="150000"/>
                  </a:lnSpc>
                  <a:spcBef>
                    <a:spcPts val="1200"/>
                  </a:spcBef>
                </a:pPr>
                <a:r>
                  <a:rPr lang="zh-CN" altLang="zh-CN" sz="1600" kern="100" dirty="0">
                    <a:cs typeface="+mn-ea"/>
                    <a:sym typeface="+mn-lt"/>
                  </a:rPr>
                  <a:t>由线段的和差，得</a:t>
                </a:r>
                <a:r>
                  <a:rPr lang="en-US" altLang="zh-CN" sz="1600" kern="100" dirty="0">
                    <a:cs typeface="+mn-ea"/>
                    <a:sym typeface="+mn-lt"/>
                  </a:rPr>
                  <a:t> BC=AC-AB=6.4-1.6=4.8 </a:t>
                </a:r>
                <a:endParaRPr lang="zh-CN" altLang="zh-CN" sz="1600" kern="100" dirty="0">
                  <a:cs typeface="+mn-ea"/>
                  <a:sym typeface="+mn-lt"/>
                </a:endParaRPr>
              </a:p>
              <a:p>
                <a:pPr defTabSz="685800" fontAlgn="ctr">
                  <a:lnSpc>
                    <a:spcPct val="150000"/>
                  </a:lnSpc>
                  <a:spcBef>
                    <a:spcPts val="1200"/>
                  </a:spcBef>
                </a:pPr>
                <a:r>
                  <a:rPr lang="zh-CN" altLang="zh-CN" sz="1600" kern="100" dirty="0">
                    <a:cs typeface="+mn-ea"/>
                    <a:sym typeface="+mn-lt"/>
                  </a:rPr>
                  <a:t>由点</a:t>
                </a:r>
                <a:r>
                  <a:rPr lang="en-US" altLang="zh-CN" sz="1600" kern="100" dirty="0">
                    <a:cs typeface="+mn-ea"/>
                    <a:sym typeface="+mn-lt"/>
                  </a:rPr>
                  <a:t>D</a:t>
                </a:r>
                <a:r>
                  <a:rPr lang="zh-CN" altLang="zh-CN" sz="1600" kern="100" dirty="0">
                    <a:cs typeface="+mn-ea"/>
                    <a:sym typeface="+mn-lt"/>
                  </a:rPr>
                  <a:t>是线段</a:t>
                </a:r>
                <a:r>
                  <a:rPr lang="en-US" altLang="zh-CN" sz="1600" kern="100" dirty="0">
                    <a:cs typeface="+mn-ea"/>
                    <a:sym typeface="+mn-lt"/>
                  </a:rPr>
                  <a:t>BC</a:t>
                </a:r>
                <a:r>
                  <a:rPr lang="zh-CN" altLang="zh-CN" sz="1600" kern="100" dirty="0">
                    <a:cs typeface="+mn-ea"/>
                    <a:sym typeface="+mn-lt"/>
                  </a:rPr>
                  <a:t>的中点，得</a:t>
                </a:r>
                <a:r>
                  <a:rPr lang="en-US" altLang="zh-CN" sz="1600" kern="100" dirty="0">
                    <a:cs typeface="+mn-ea"/>
                    <a:sym typeface="+mn-lt"/>
                  </a:rPr>
                  <a:t>BD=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6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6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16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1600" kern="100" dirty="0">
                    <a:cs typeface="+mn-ea"/>
                    <a:sym typeface="+mn-lt"/>
                  </a:rPr>
                  <a:t>BC=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6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6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16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1600" kern="100" dirty="0">
                    <a:cs typeface="+mn-ea"/>
                    <a:sym typeface="+mn-lt"/>
                  </a:rPr>
                  <a:t>×4.8=2.4</a:t>
                </a:r>
                <a:r>
                  <a:rPr lang="zh-CN" altLang="zh-CN" sz="1600" kern="100" dirty="0">
                    <a:cs typeface="+mn-ea"/>
                    <a:sym typeface="+mn-lt"/>
                  </a:rPr>
                  <a:t>，</a:t>
                </a:r>
              </a:p>
              <a:p>
                <a:pPr defTabSz="685800" fontAlgn="ctr">
                  <a:lnSpc>
                    <a:spcPct val="150000"/>
                  </a:lnSpc>
                  <a:spcBef>
                    <a:spcPts val="1200"/>
                  </a:spcBef>
                </a:pPr>
                <a:r>
                  <a:rPr lang="en-US" altLang="zh-CN" sz="1600" kern="100" dirty="0">
                    <a:cs typeface="+mn-ea"/>
                    <a:sym typeface="+mn-lt"/>
                  </a:rPr>
                  <a:t> AD=AB+BD=1.6+2.4=4.</a:t>
                </a:r>
                <a:r>
                  <a:rPr lang="zh-CN" altLang="zh-CN" sz="1600" kern="100" dirty="0">
                    <a:cs typeface="+mn-ea"/>
                    <a:sym typeface="+mn-lt"/>
                  </a:rPr>
                  <a:t>故选</a:t>
                </a:r>
                <a:r>
                  <a:rPr lang="en-US" altLang="zh-CN" sz="1600" kern="100" dirty="0">
                    <a:cs typeface="+mn-ea"/>
                    <a:sym typeface="+mn-lt"/>
                  </a:rPr>
                  <a:t>C.</a:t>
                </a:r>
                <a:endParaRPr lang="zh-CN" altLang="zh-CN" sz="1600" kern="100" dirty="0"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350" y="2276667"/>
                <a:ext cx="6400830" cy="2529827"/>
              </a:xfrm>
              <a:prstGeom prst="rect">
                <a:avLst/>
              </a:prstGeom>
              <a:blipFill rotWithShape="1">
                <a:blip r:embed="rId5"/>
                <a:stretch>
                  <a:fillRect l="-1" t="-8" r="1" b="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笑脸 7"/>
          <p:cNvSpPr/>
          <p:nvPr/>
        </p:nvSpPr>
        <p:spPr>
          <a:xfrm>
            <a:off x="3176429" y="1858853"/>
            <a:ext cx="327464" cy="341274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70462" y="189138"/>
            <a:ext cx="5849388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b="1" dirty="0">
                <a:solidFill>
                  <a:srgbClr val="4A66AC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570462" y="848031"/>
            <a:ext cx="7932199" cy="13157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）如图，</a:t>
            </a:r>
            <a:r>
              <a:rPr lang="en-US" altLang="zh-CN" sz="1800" i="1" kern="100" dirty="0">
                <a:solidFill>
                  <a:prstClr val="black"/>
                </a:solidFill>
                <a:cs typeface="+mn-ea"/>
                <a:sym typeface="+mn-lt"/>
              </a:rPr>
              <a:t>AC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en-US" altLang="zh-CN" sz="1800" i="1" kern="100" dirty="0">
                <a:solidFill>
                  <a:prstClr val="black"/>
                </a:solidFill>
                <a:cs typeface="+mn-ea"/>
                <a:sym typeface="+mn-lt"/>
              </a:rPr>
              <a:t>DB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，请你写出图中另外两条相等的线段．</a:t>
            </a:r>
          </a:p>
          <a:p>
            <a:pPr defTabSz="685800" fontAlgn="ctr">
              <a:lnSpc>
                <a:spcPct val="150000"/>
              </a:lnSpc>
            </a:pP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）在一直道边植树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8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棵，若相邻两树之间距离均为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1.5</a:t>
            </a:r>
            <a:r>
              <a:rPr lang="en-US" altLang="zh-CN" sz="1800" i="1" kern="100" dirty="0">
                <a:solidFill>
                  <a:prstClr val="black"/>
                </a:solidFill>
                <a:cs typeface="+mn-ea"/>
                <a:sym typeface="+mn-lt"/>
              </a:rPr>
              <a:t>m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，则首尾两颗大树之间的距离是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_____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</a:p>
        </p:txBody>
      </p:sp>
      <p:pic>
        <p:nvPicPr>
          <p:cNvPr id="9" name="图片 8" descr="figure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36562" y="1978102"/>
            <a:ext cx="2285723" cy="593648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570463" y="2566725"/>
            <a:ext cx="7782963" cy="191590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200000"/>
              </a:lnSpc>
            </a:pPr>
            <a:r>
              <a:rPr lang="zh-CN" altLang="zh-CN" sz="1500" kern="100" dirty="0">
                <a:cs typeface="+mn-ea"/>
                <a:sym typeface="+mn-lt"/>
              </a:rPr>
              <a:t>【详解】</a:t>
            </a:r>
          </a:p>
          <a:p>
            <a:pPr defTabSz="685800" fontAlgn="ctr">
              <a:lnSpc>
                <a:spcPct val="200000"/>
              </a:lnSpc>
            </a:pPr>
            <a:r>
              <a:rPr lang="zh-CN" altLang="zh-CN" sz="1500" kern="100" dirty="0">
                <a:cs typeface="+mn-ea"/>
                <a:sym typeface="+mn-lt"/>
              </a:rPr>
              <a:t>（</a:t>
            </a:r>
            <a:r>
              <a:rPr lang="en-US" altLang="zh-CN" sz="1500" kern="100" dirty="0">
                <a:cs typeface="+mn-ea"/>
                <a:sym typeface="+mn-lt"/>
              </a:rPr>
              <a:t>1</a:t>
            </a:r>
            <a:r>
              <a:rPr lang="zh-CN" altLang="zh-CN" sz="1500" kern="100" dirty="0">
                <a:cs typeface="+mn-ea"/>
                <a:sym typeface="+mn-lt"/>
              </a:rPr>
              <a:t>）因为</a:t>
            </a:r>
            <a:r>
              <a:rPr lang="en-US" altLang="zh-CN" sz="1500" i="1" kern="100" dirty="0">
                <a:cs typeface="+mn-ea"/>
                <a:sym typeface="+mn-lt"/>
              </a:rPr>
              <a:t>AC</a:t>
            </a:r>
            <a:r>
              <a:rPr lang="en-US" altLang="zh-CN" sz="1500" kern="100" dirty="0">
                <a:cs typeface="+mn-ea"/>
                <a:sym typeface="+mn-lt"/>
              </a:rPr>
              <a:t>=</a:t>
            </a:r>
            <a:r>
              <a:rPr lang="en-US" altLang="zh-CN" sz="1500" i="1" kern="100" dirty="0">
                <a:cs typeface="+mn-ea"/>
                <a:sym typeface="+mn-lt"/>
              </a:rPr>
              <a:t>BD</a:t>
            </a:r>
            <a:r>
              <a:rPr lang="zh-CN" altLang="zh-CN" sz="1500" kern="100" dirty="0">
                <a:cs typeface="+mn-ea"/>
                <a:sym typeface="+mn-lt"/>
              </a:rPr>
              <a:t>，</a:t>
            </a:r>
            <a:r>
              <a:rPr lang="en-US" altLang="zh-CN" sz="1500" kern="100" dirty="0">
                <a:cs typeface="+mn-ea"/>
                <a:sym typeface="+mn-lt"/>
              </a:rPr>
              <a:t>∴</a:t>
            </a:r>
            <a:r>
              <a:rPr lang="en-US" altLang="zh-CN" sz="1500" i="1" kern="100" dirty="0">
                <a:cs typeface="+mn-ea"/>
                <a:sym typeface="+mn-lt"/>
              </a:rPr>
              <a:t>AC</a:t>
            </a:r>
            <a:r>
              <a:rPr lang="zh-CN" altLang="zh-CN" sz="1500" kern="100" dirty="0">
                <a:cs typeface="+mn-ea"/>
                <a:sym typeface="+mn-lt"/>
              </a:rPr>
              <a:t>－</a:t>
            </a:r>
            <a:r>
              <a:rPr lang="en-US" altLang="zh-CN" sz="1500" i="1" kern="100" dirty="0">
                <a:cs typeface="+mn-ea"/>
                <a:sym typeface="+mn-lt"/>
              </a:rPr>
              <a:t>BC</a:t>
            </a:r>
            <a:r>
              <a:rPr lang="en-US" altLang="zh-CN" sz="1500" kern="100" dirty="0">
                <a:cs typeface="+mn-ea"/>
                <a:sym typeface="+mn-lt"/>
              </a:rPr>
              <a:t>=</a:t>
            </a:r>
            <a:r>
              <a:rPr lang="en-US" altLang="zh-CN" sz="1500" i="1" kern="100" dirty="0">
                <a:cs typeface="+mn-ea"/>
                <a:sym typeface="+mn-lt"/>
              </a:rPr>
              <a:t>DB</a:t>
            </a:r>
            <a:r>
              <a:rPr lang="zh-CN" altLang="zh-CN" sz="1500" kern="100" dirty="0">
                <a:cs typeface="+mn-ea"/>
                <a:sym typeface="+mn-lt"/>
              </a:rPr>
              <a:t>－</a:t>
            </a:r>
            <a:r>
              <a:rPr lang="en-US" altLang="zh-CN" sz="1500" i="1" kern="100" dirty="0">
                <a:cs typeface="+mn-ea"/>
                <a:sym typeface="+mn-lt"/>
              </a:rPr>
              <a:t>BC</a:t>
            </a:r>
            <a:r>
              <a:rPr lang="zh-CN" altLang="zh-CN" sz="1500" kern="100" dirty="0">
                <a:cs typeface="+mn-ea"/>
                <a:sym typeface="+mn-lt"/>
              </a:rPr>
              <a:t>，即</a:t>
            </a:r>
            <a:r>
              <a:rPr lang="en-US" altLang="zh-CN" sz="1500" i="1" kern="100" dirty="0">
                <a:cs typeface="+mn-ea"/>
                <a:sym typeface="+mn-lt"/>
              </a:rPr>
              <a:t>AB</a:t>
            </a:r>
            <a:r>
              <a:rPr lang="en-US" altLang="zh-CN" sz="1500" kern="100" dirty="0">
                <a:cs typeface="+mn-ea"/>
                <a:sym typeface="+mn-lt"/>
              </a:rPr>
              <a:t>=</a:t>
            </a:r>
            <a:r>
              <a:rPr lang="en-US" altLang="zh-CN" sz="1500" i="1" kern="100" dirty="0">
                <a:cs typeface="+mn-ea"/>
                <a:sym typeface="+mn-lt"/>
              </a:rPr>
              <a:t>CD</a:t>
            </a:r>
            <a:r>
              <a:rPr lang="zh-CN" altLang="zh-CN" sz="1500" kern="100" dirty="0">
                <a:cs typeface="+mn-ea"/>
                <a:sym typeface="+mn-lt"/>
              </a:rPr>
              <a:t>．</a:t>
            </a:r>
          </a:p>
          <a:p>
            <a:pPr defTabSz="685800" fontAlgn="ctr">
              <a:lnSpc>
                <a:spcPct val="200000"/>
              </a:lnSpc>
            </a:pPr>
            <a:r>
              <a:rPr lang="zh-CN" altLang="zh-CN" sz="1500" kern="100" dirty="0">
                <a:cs typeface="+mn-ea"/>
                <a:sym typeface="+mn-lt"/>
              </a:rPr>
              <a:t>（</a:t>
            </a:r>
            <a:r>
              <a:rPr lang="en-US" altLang="zh-CN" sz="1500" kern="100" dirty="0">
                <a:cs typeface="+mn-ea"/>
                <a:sym typeface="+mn-lt"/>
              </a:rPr>
              <a:t>2</a:t>
            </a:r>
            <a:r>
              <a:rPr lang="zh-CN" altLang="zh-CN" sz="1500" kern="100" dirty="0">
                <a:cs typeface="+mn-ea"/>
                <a:sym typeface="+mn-lt"/>
              </a:rPr>
              <a:t>）设首尾之间的距离为</a:t>
            </a:r>
            <a:r>
              <a:rPr lang="en-US" altLang="zh-CN" sz="1500" i="1" kern="100" dirty="0">
                <a:cs typeface="+mn-ea"/>
                <a:sym typeface="+mn-lt"/>
              </a:rPr>
              <a:t>x</a:t>
            </a:r>
            <a:r>
              <a:rPr lang="zh-CN" altLang="zh-CN" sz="1500" kern="100" dirty="0">
                <a:cs typeface="+mn-ea"/>
                <a:sym typeface="+mn-lt"/>
              </a:rPr>
              <a:t>，由</a:t>
            </a:r>
            <a:r>
              <a:rPr lang="en-US" altLang="zh-CN" sz="1500" kern="100" dirty="0">
                <a:cs typeface="+mn-ea"/>
                <a:sym typeface="+mn-lt"/>
              </a:rPr>
              <a:t>8</a:t>
            </a:r>
            <a:r>
              <a:rPr lang="zh-CN" altLang="zh-CN" sz="1500" kern="100" dirty="0">
                <a:cs typeface="+mn-ea"/>
                <a:sym typeface="+mn-lt"/>
              </a:rPr>
              <a:t>棵树之间共有</a:t>
            </a:r>
            <a:r>
              <a:rPr lang="en-US" altLang="zh-CN" sz="1500" kern="100" dirty="0">
                <a:cs typeface="+mn-ea"/>
                <a:sym typeface="+mn-lt"/>
              </a:rPr>
              <a:t>7</a:t>
            </a:r>
            <a:r>
              <a:rPr lang="zh-CN" altLang="zh-CN" sz="1500" kern="100" dirty="0">
                <a:cs typeface="+mn-ea"/>
                <a:sym typeface="+mn-lt"/>
              </a:rPr>
              <a:t>段间隔，可得</a:t>
            </a:r>
            <a:r>
              <a:rPr lang="en-US" altLang="zh-CN" sz="1500" i="1" kern="100" dirty="0">
                <a:cs typeface="+mn-ea"/>
                <a:sym typeface="+mn-lt"/>
              </a:rPr>
              <a:t>x</a:t>
            </a:r>
            <a:r>
              <a:rPr lang="en-US" altLang="zh-CN" sz="1500" kern="100" dirty="0">
                <a:cs typeface="+mn-ea"/>
                <a:sym typeface="+mn-lt"/>
              </a:rPr>
              <a:t>=7×1.5=10.5</a:t>
            </a:r>
            <a:r>
              <a:rPr lang="zh-CN" altLang="zh-CN" sz="1500" kern="100" dirty="0">
                <a:cs typeface="+mn-ea"/>
                <a:sym typeface="+mn-lt"/>
              </a:rPr>
              <a:t>（</a:t>
            </a:r>
            <a:r>
              <a:rPr lang="en-US" altLang="zh-CN" sz="1500" i="1" kern="100" dirty="0">
                <a:cs typeface="+mn-ea"/>
                <a:sym typeface="+mn-lt"/>
              </a:rPr>
              <a:t>m</a:t>
            </a:r>
            <a:r>
              <a:rPr lang="zh-CN" altLang="zh-CN" sz="1500" kern="100" dirty="0">
                <a:cs typeface="+mn-ea"/>
                <a:sym typeface="+mn-lt"/>
              </a:rPr>
              <a:t>）．</a:t>
            </a:r>
          </a:p>
          <a:p>
            <a:pPr defTabSz="685800" fontAlgn="ctr">
              <a:lnSpc>
                <a:spcPct val="200000"/>
              </a:lnSpc>
            </a:pPr>
            <a:r>
              <a:rPr lang="zh-CN" altLang="zh-CN" sz="1500" kern="100" dirty="0">
                <a:cs typeface="+mn-ea"/>
                <a:sym typeface="+mn-lt"/>
              </a:rPr>
              <a:t>故答案为：</a:t>
            </a:r>
            <a:r>
              <a:rPr lang="en-US" altLang="zh-CN" sz="1500" kern="100" dirty="0">
                <a:cs typeface="+mn-ea"/>
                <a:sym typeface="+mn-lt"/>
              </a:rPr>
              <a:t>10.5</a:t>
            </a:r>
            <a:r>
              <a:rPr lang="en-US" altLang="zh-CN" sz="1500" i="1" kern="100" dirty="0">
                <a:cs typeface="+mn-ea"/>
                <a:sym typeface="+mn-lt"/>
              </a:rPr>
              <a:t>m</a:t>
            </a:r>
            <a:r>
              <a:rPr lang="zh-CN" altLang="zh-CN" sz="1500" kern="100" dirty="0">
                <a:cs typeface="+mn-ea"/>
                <a:sym typeface="+mn-lt"/>
              </a:rPr>
              <a:t>．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70462" y="189138"/>
            <a:ext cx="5849388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b="1" dirty="0">
                <a:solidFill>
                  <a:srgbClr val="4A66AC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占位符 10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806554" y="357188"/>
            <a:ext cx="7419975" cy="7419975"/>
          </a:xfrm>
        </p:spPr>
      </p:pic>
      <p:sp>
        <p:nvSpPr>
          <p:cNvPr id="21" name="Oval 20"/>
          <p:cNvSpPr/>
          <p:nvPr/>
        </p:nvSpPr>
        <p:spPr>
          <a:xfrm>
            <a:off x="5465803" y="834529"/>
            <a:ext cx="1079996" cy="1079996"/>
          </a:xfrm>
          <a:prstGeom prst="ellipse">
            <a:avLst/>
          </a:prstGeom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en-ID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2" name="Freeform: Shape 21"/>
          <p:cNvSpPr/>
          <p:nvPr/>
        </p:nvSpPr>
        <p:spPr>
          <a:xfrm>
            <a:off x="5791888" y="1125269"/>
            <a:ext cx="395796" cy="462279"/>
          </a:xfrm>
          <a:custGeom>
            <a:avLst/>
            <a:gdLst>
              <a:gd name="connsiteX0" fmla="*/ 180131 w 574471"/>
              <a:gd name="connsiteY0" fmla="*/ 450020 h 670967"/>
              <a:gd name="connsiteX1" fmla="*/ 148509 w 574471"/>
              <a:gd name="connsiteY1" fmla="*/ 541314 h 670967"/>
              <a:gd name="connsiteX2" fmla="*/ 191818 w 574471"/>
              <a:gd name="connsiteY2" fmla="*/ 538015 h 670967"/>
              <a:gd name="connsiteX3" fmla="*/ 287236 w 574471"/>
              <a:gd name="connsiteY3" fmla="*/ 655431 h 670967"/>
              <a:gd name="connsiteX4" fmla="*/ 382654 w 574471"/>
              <a:gd name="connsiteY4" fmla="*/ 538015 h 670967"/>
              <a:gd name="connsiteX5" fmla="*/ 425964 w 574471"/>
              <a:gd name="connsiteY5" fmla="*/ 541314 h 670967"/>
              <a:gd name="connsiteX6" fmla="*/ 395028 w 574471"/>
              <a:gd name="connsiteY6" fmla="*/ 450020 h 670967"/>
              <a:gd name="connsiteX7" fmla="*/ 411665 w 574471"/>
              <a:gd name="connsiteY7" fmla="*/ 458957 h 670967"/>
              <a:gd name="connsiteX8" fmla="*/ 509832 w 574471"/>
              <a:gd name="connsiteY8" fmla="*/ 507353 h 670967"/>
              <a:gd name="connsiteX9" fmla="*/ 558641 w 574471"/>
              <a:gd name="connsiteY9" fmla="*/ 572112 h 670967"/>
              <a:gd name="connsiteX10" fmla="*/ 574315 w 574471"/>
              <a:gd name="connsiteY10" fmla="*/ 658731 h 670967"/>
              <a:gd name="connsiteX11" fmla="*/ 563866 w 574471"/>
              <a:gd name="connsiteY11" fmla="*/ 670967 h 670967"/>
              <a:gd name="connsiteX12" fmla="*/ 290673 w 574471"/>
              <a:gd name="connsiteY12" fmla="*/ 670967 h 670967"/>
              <a:gd name="connsiteX13" fmla="*/ 283524 w 574471"/>
              <a:gd name="connsiteY13" fmla="*/ 670967 h 670967"/>
              <a:gd name="connsiteX14" fmla="*/ 10331 w 574471"/>
              <a:gd name="connsiteY14" fmla="*/ 670967 h 670967"/>
              <a:gd name="connsiteX15" fmla="*/ 157 w 574471"/>
              <a:gd name="connsiteY15" fmla="*/ 658731 h 670967"/>
              <a:gd name="connsiteX16" fmla="*/ 15831 w 574471"/>
              <a:gd name="connsiteY16" fmla="*/ 572112 h 670967"/>
              <a:gd name="connsiteX17" fmla="*/ 64640 w 574471"/>
              <a:gd name="connsiteY17" fmla="*/ 507353 h 670967"/>
              <a:gd name="connsiteX18" fmla="*/ 160470 w 574471"/>
              <a:gd name="connsiteY18" fmla="*/ 460057 h 670967"/>
              <a:gd name="connsiteX19" fmla="*/ 276609 w 574471"/>
              <a:gd name="connsiteY19" fmla="*/ 14 h 670967"/>
              <a:gd name="connsiteX20" fmla="*/ 342095 w 574471"/>
              <a:gd name="connsiteY20" fmla="*/ 27101 h 670967"/>
              <a:gd name="connsiteX21" fmla="*/ 445625 w 574471"/>
              <a:gd name="connsiteY21" fmla="*/ 228524 h 670967"/>
              <a:gd name="connsiteX22" fmla="*/ 495946 w 574471"/>
              <a:gd name="connsiteY22" fmla="*/ 357627 h 670967"/>
              <a:gd name="connsiteX23" fmla="*/ 364918 w 574471"/>
              <a:gd name="connsiteY23" fmla="*/ 397912 h 670967"/>
              <a:gd name="connsiteX24" fmla="*/ 364918 w 574471"/>
              <a:gd name="connsiteY24" fmla="*/ 426097 h 670967"/>
              <a:gd name="connsiteX25" fmla="*/ 365055 w 574471"/>
              <a:gd name="connsiteY25" fmla="*/ 428160 h 670967"/>
              <a:gd name="connsiteX26" fmla="*/ 287236 w 574471"/>
              <a:gd name="connsiteY26" fmla="*/ 655431 h 670967"/>
              <a:gd name="connsiteX27" fmla="*/ 209279 w 574471"/>
              <a:gd name="connsiteY27" fmla="*/ 427747 h 670967"/>
              <a:gd name="connsiteX28" fmla="*/ 209279 w 574471"/>
              <a:gd name="connsiteY28" fmla="*/ 398874 h 670967"/>
              <a:gd name="connsiteX29" fmla="*/ 76464 w 574471"/>
              <a:gd name="connsiteY29" fmla="*/ 355840 h 670967"/>
              <a:gd name="connsiteX30" fmla="*/ 131460 w 574471"/>
              <a:gd name="connsiteY30" fmla="*/ 200201 h 670967"/>
              <a:gd name="connsiteX31" fmla="*/ 225778 w 574471"/>
              <a:gd name="connsiteY31" fmla="*/ 9778 h 670967"/>
              <a:gd name="connsiteX32" fmla="*/ 276609 w 574471"/>
              <a:gd name="connsiteY32" fmla="*/ 14 h 670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574471" h="670967">
                <a:moveTo>
                  <a:pt x="180131" y="450020"/>
                </a:moveTo>
                <a:lnTo>
                  <a:pt x="148509" y="541314"/>
                </a:lnTo>
                <a:lnTo>
                  <a:pt x="191818" y="538015"/>
                </a:lnTo>
                <a:lnTo>
                  <a:pt x="287236" y="655431"/>
                </a:lnTo>
                <a:lnTo>
                  <a:pt x="382654" y="538015"/>
                </a:lnTo>
                <a:lnTo>
                  <a:pt x="425964" y="541314"/>
                </a:lnTo>
                <a:lnTo>
                  <a:pt x="395028" y="450020"/>
                </a:lnTo>
                <a:cubicBezTo>
                  <a:pt x="400528" y="453045"/>
                  <a:pt x="406027" y="456207"/>
                  <a:pt x="411665" y="458957"/>
                </a:cubicBezTo>
                <a:lnTo>
                  <a:pt x="509832" y="507353"/>
                </a:lnTo>
                <a:cubicBezTo>
                  <a:pt x="535406" y="520002"/>
                  <a:pt x="553554" y="544064"/>
                  <a:pt x="558641" y="572112"/>
                </a:cubicBezTo>
                <a:lnTo>
                  <a:pt x="574315" y="658731"/>
                </a:lnTo>
                <a:cubicBezTo>
                  <a:pt x="575415" y="665055"/>
                  <a:pt x="570603" y="670967"/>
                  <a:pt x="563866" y="670967"/>
                </a:cubicBezTo>
                <a:lnTo>
                  <a:pt x="290673" y="670967"/>
                </a:lnTo>
                <a:lnTo>
                  <a:pt x="283524" y="670967"/>
                </a:lnTo>
                <a:lnTo>
                  <a:pt x="10331" y="670967"/>
                </a:lnTo>
                <a:cubicBezTo>
                  <a:pt x="3869" y="670967"/>
                  <a:pt x="-943" y="665055"/>
                  <a:pt x="157" y="658731"/>
                </a:cubicBezTo>
                <a:lnTo>
                  <a:pt x="15831" y="572112"/>
                </a:lnTo>
                <a:cubicBezTo>
                  <a:pt x="20918" y="544064"/>
                  <a:pt x="39067" y="520002"/>
                  <a:pt x="64640" y="507353"/>
                </a:cubicBezTo>
                <a:lnTo>
                  <a:pt x="160470" y="460057"/>
                </a:lnTo>
                <a:close/>
                <a:moveTo>
                  <a:pt x="276609" y="14"/>
                </a:moveTo>
                <a:cubicBezTo>
                  <a:pt x="320208" y="729"/>
                  <a:pt x="342095" y="27101"/>
                  <a:pt x="342095" y="27101"/>
                </a:cubicBezTo>
                <a:cubicBezTo>
                  <a:pt x="431876" y="18852"/>
                  <a:pt x="456624" y="116882"/>
                  <a:pt x="445625" y="228524"/>
                </a:cubicBezTo>
                <a:cubicBezTo>
                  <a:pt x="434625" y="340304"/>
                  <a:pt x="495946" y="357627"/>
                  <a:pt x="495946" y="357627"/>
                </a:cubicBezTo>
                <a:cubicBezTo>
                  <a:pt x="453736" y="400662"/>
                  <a:pt x="364918" y="397912"/>
                  <a:pt x="364918" y="397912"/>
                </a:cubicBezTo>
                <a:lnTo>
                  <a:pt x="364918" y="426097"/>
                </a:lnTo>
                <a:lnTo>
                  <a:pt x="365055" y="428160"/>
                </a:lnTo>
                <a:lnTo>
                  <a:pt x="287236" y="655431"/>
                </a:lnTo>
                <a:lnTo>
                  <a:pt x="209279" y="427747"/>
                </a:lnTo>
                <a:lnTo>
                  <a:pt x="209279" y="398874"/>
                </a:lnTo>
                <a:cubicBezTo>
                  <a:pt x="106712" y="399837"/>
                  <a:pt x="76464" y="355840"/>
                  <a:pt x="76464" y="355840"/>
                </a:cubicBezTo>
                <a:cubicBezTo>
                  <a:pt x="76464" y="355840"/>
                  <a:pt x="135035" y="354878"/>
                  <a:pt x="131460" y="200201"/>
                </a:cubicBezTo>
                <a:cubicBezTo>
                  <a:pt x="127885" y="45388"/>
                  <a:pt x="199243" y="19952"/>
                  <a:pt x="225778" y="9778"/>
                </a:cubicBezTo>
                <a:cubicBezTo>
                  <a:pt x="245130" y="2388"/>
                  <a:pt x="262076" y="-225"/>
                  <a:pt x="276609" y="14"/>
                </a:cubicBezTo>
                <a:close/>
              </a:path>
            </a:pathLst>
          </a:custGeom>
          <a:solidFill>
            <a:schemeClr val="bg1"/>
          </a:solidFill>
          <a:ln w="1366" cap="flat">
            <a:noFill/>
            <a:prstDash val="solid"/>
            <a:miter/>
          </a:ln>
        </p:spPr>
        <p:txBody>
          <a:bodyPr lIns="68580" tIns="34290" rIns="68580" bIns="34290" rtlCol="0" anchor="ctr"/>
          <a:lstStyle/>
          <a:p>
            <a:pPr>
              <a:defRPr/>
            </a:pPr>
            <a:endParaRPr lang="en-ID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406291" y="2217927"/>
            <a:ext cx="4590254" cy="1078915"/>
            <a:chOff x="1571361" y="2753282"/>
            <a:chExt cx="6120338" cy="1438553"/>
          </a:xfrm>
        </p:grpSpPr>
        <p:sp>
          <p:nvSpPr>
            <p:cNvPr id="26" name="矩形 25"/>
            <p:cNvSpPr/>
            <p:nvPr/>
          </p:nvSpPr>
          <p:spPr bwMode="auto">
            <a:xfrm>
              <a:off x="1602936" y="2753282"/>
              <a:ext cx="6088763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>
                <a:defRPr/>
              </a:pPr>
              <a:r>
                <a:rPr lang="zh-CN" altLang="en-US" sz="3000" b="1" kern="100" dirty="0">
                  <a:cs typeface="+mn-ea"/>
                  <a:sym typeface="+mn-lt"/>
                </a:rPr>
                <a:t>感谢您的仔细观看</a:t>
              </a:r>
            </a:p>
          </p:txBody>
        </p:sp>
        <p:sp>
          <p:nvSpPr>
            <p:cNvPr id="27" name="矩形 26"/>
            <p:cNvSpPr/>
            <p:nvPr/>
          </p:nvSpPr>
          <p:spPr>
            <a:xfrm>
              <a:off x="1571361" y="3637838"/>
              <a:ext cx="3472716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/>
              <a:endParaRPr lang="zh-CN" altLang="en-US" sz="2100" dirty="0">
                <a:cs typeface="+mn-ea"/>
                <a:sym typeface="+mn-lt"/>
              </a:endParaRPr>
            </a:p>
          </p:txBody>
        </p:sp>
        <p:cxnSp>
          <p:nvCxnSpPr>
            <p:cNvPr id="28" name="直接连接符 27"/>
            <p:cNvCxnSpPr/>
            <p:nvPr/>
          </p:nvCxnSpPr>
          <p:spPr>
            <a:xfrm>
              <a:off x="1634862" y="3563329"/>
              <a:ext cx="591169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0" name="文本框 29"/>
          <p:cNvSpPr txBox="1"/>
          <p:nvPr/>
        </p:nvSpPr>
        <p:spPr>
          <a:xfrm>
            <a:off x="406291" y="3226497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406291" y="2903192"/>
            <a:ext cx="3118650" cy="28469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 defTabSz="342900"/>
            <a:r>
              <a:rPr lang="zh-CN" altLang="en-US" dirty="0">
                <a:cs typeface="+mn-ea"/>
                <a:sym typeface="+mn-lt"/>
              </a:rPr>
              <a:t>（线段长短的比较）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0463" y="189138"/>
            <a:ext cx="2601686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b="1" dirty="0">
                <a:solidFill>
                  <a:srgbClr val="4A66AC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21289" y="1037443"/>
            <a:ext cx="3497911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4A66AC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921289" y="1809349"/>
            <a:ext cx="7761388" cy="823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1</a:t>
            </a:r>
            <a:r>
              <a:rPr lang="zh-CN" altLang="en-US" dirty="0">
                <a:cs typeface="+mn-ea"/>
                <a:sym typeface="+mn-lt"/>
              </a:rPr>
              <a:t>、会用尺规画一条线段等于已知线段。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2</a:t>
            </a:r>
            <a:r>
              <a:rPr lang="zh-CN" altLang="en-US" dirty="0">
                <a:cs typeface="+mn-ea"/>
                <a:sym typeface="+mn-lt"/>
              </a:rPr>
              <a:t>、理解线段等分点的意义。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921289" y="2902017"/>
            <a:ext cx="3497911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4A66AC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921289" y="3673922"/>
            <a:ext cx="7533962" cy="761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重点：</a:t>
            </a:r>
            <a:r>
              <a:rPr lang="zh-CN" altLang="en-US" sz="1500" dirty="0">
                <a:cs typeface="+mn-ea"/>
                <a:sym typeface="+mn-lt"/>
              </a:rPr>
              <a:t>会比较两条线段的长短。</a:t>
            </a:r>
            <a:endParaRPr lang="en-US" altLang="zh-CN" sz="1500" dirty="0">
              <a:cs typeface="+mn-ea"/>
              <a:sym typeface="+mn-lt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难点：</a:t>
            </a:r>
            <a:r>
              <a:rPr lang="zh-CN" altLang="en-US" sz="1500" dirty="0">
                <a:cs typeface="+mn-ea"/>
                <a:sym typeface="+mn-lt"/>
              </a:rPr>
              <a:t>运用线段的和、差、倍、分关系求线段的长度。</a:t>
            </a:r>
            <a:endParaRPr lang="en-US" altLang="zh-CN" sz="1500" dirty="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81253" y="865700"/>
            <a:ext cx="7986282" cy="41549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125000"/>
              </a:lnSpc>
            </a:pPr>
            <a:r>
              <a:rPr lang="zh-CN" altLang="en-US" sz="1800" dirty="0">
                <a:cs typeface="+mn-ea"/>
                <a:sym typeface="+mn-lt"/>
              </a:rPr>
              <a:t>已知：线段 </a:t>
            </a:r>
            <a:r>
              <a:rPr lang="en-US" altLang="zh-CN" sz="1800" dirty="0">
                <a:cs typeface="+mn-ea"/>
                <a:sym typeface="+mn-lt"/>
              </a:rPr>
              <a:t>a</a:t>
            </a:r>
            <a:r>
              <a:rPr lang="zh-CN" altLang="en-US" sz="1800" dirty="0">
                <a:cs typeface="+mn-ea"/>
                <a:sym typeface="+mn-lt"/>
              </a:rPr>
              <a:t>，作一条线段 </a:t>
            </a:r>
            <a:r>
              <a:rPr lang="en-US" altLang="zh-CN" sz="1800" dirty="0">
                <a:cs typeface="+mn-ea"/>
                <a:sym typeface="+mn-lt"/>
              </a:rPr>
              <a:t>AB</a:t>
            </a:r>
            <a:r>
              <a:rPr lang="zh-CN" altLang="en-US" sz="1800" dirty="0">
                <a:cs typeface="+mn-ea"/>
                <a:sym typeface="+mn-lt"/>
              </a:rPr>
              <a:t>，使 </a:t>
            </a:r>
            <a:r>
              <a:rPr lang="en-US" altLang="zh-CN" sz="1800" dirty="0">
                <a:cs typeface="+mn-ea"/>
                <a:sym typeface="+mn-lt"/>
              </a:rPr>
              <a:t>AB=a</a:t>
            </a:r>
            <a:r>
              <a:rPr lang="zh-CN" altLang="en-US" sz="1800" b="1" dirty="0">
                <a:cs typeface="+mn-ea"/>
                <a:sym typeface="+mn-lt"/>
              </a:rPr>
              <a:t>？</a:t>
            </a:r>
            <a:endParaRPr lang="en-US" altLang="zh-CN" sz="1800" b="1" dirty="0">
              <a:cs typeface="+mn-ea"/>
              <a:sym typeface="+mn-lt"/>
            </a:endParaRPr>
          </a:p>
        </p:txBody>
      </p:sp>
      <p:sp>
        <p:nvSpPr>
          <p:cNvPr id="6" name="Line 18"/>
          <p:cNvSpPr>
            <a:spLocks noChangeShapeType="1"/>
          </p:cNvSpPr>
          <p:nvPr/>
        </p:nvSpPr>
        <p:spPr bwMode="auto">
          <a:xfrm>
            <a:off x="1061244" y="1808163"/>
            <a:ext cx="1698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8580" tIns="34290" rIns="68580" bIns="34290"/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685800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1766166" y="1419226"/>
            <a:ext cx="288782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defTabSz="685800"/>
            <a:r>
              <a:rPr lang="en-US" altLang="zh-CN" sz="2100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840583" y="2059246"/>
            <a:ext cx="3930128" cy="7617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1500" b="1" dirty="0">
                <a:solidFill>
                  <a:srgbClr val="FF0000"/>
                </a:solidFill>
                <a:cs typeface="+mn-ea"/>
                <a:sym typeface="+mn-lt"/>
              </a:rPr>
              <a:t>作法：</a:t>
            </a:r>
            <a:endParaRPr lang="en-US" altLang="zh-CN" sz="1500" b="1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用直尺画射线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AC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endParaRPr lang="zh-CN" altLang="en-US" sz="15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Line 18"/>
          <p:cNvSpPr>
            <a:spLocks noChangeShapeType="1"/>
          </p:cNvSpPr>
          <p:nvPr/>
        </p:nvSpPr>
        <p:spPr bwMode="auto">
          <a:xfrm>
            <a:off x="4109028" y="2660852"/>
            <a:ext cx="349805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8580" tIns="34290" rIns="68580" bIns="34290"/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685800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3966611" y="2145918"/>
            <a:ext cx="30037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defTabSz="685800"/>
            <a:r>
              <a:rPr lang="en-US" altLang="zh-CN" sz="21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7456898" y="2145918"/>
            <a:ext cx="30037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defTabSz="685800"/>
            <a:r>
              <a:rPr lang="en-US" altLang="zh-CN" sz="21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C</a:t>
            </a:r>
          </a:p>
        </p:txBody>
      </p:sp>
      <p:cxnSp>
        <p:nvCxnSpPr>
          <p:cNvPr id="13" name="直接连接符 12"/>
          <p:cNvCxnSpPr/>
          <p:nvPr/>
        </p:nvCxnSpPr>
        <p:spPr>
          <a:xfrm>
            <a:off x="4109028" y="2663453"/>
            <a:ext cx="455850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840582" y="3103537"/>
            <a:ext cx="5579268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）用圆规在射线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AC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上截取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AB=a.</a:t>
            </a:r>
            <a:endParaRPr lang="zh-CN" altLang="en-US" sz="15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4109028" y="2660852"/>
            <a:ext cx="1698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8580" tIns="34290" rIns="68580" bIns="34290"/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685800"/>
            <a:endParaRPr lang="zh-CN" altLang="en-US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" name="弧形 17"/>
          <p:cNvSpPr/>
          <p:nvPr/>
        </p:nvSpPr>
        <p:spPr>
          <a:xfrm rot="2869127">
            <a:off x="5174459" y="2346607"/>
            <a:ext cx="673100" cy="628492"/>
          </a:xfrm>
          <a:prstGeom prst="arc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5657466" y="2145918"/>
            <a:ext cx="30037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defTabSz="685800"/>
            <a:r>
              <a:rPr lang="en-US" altLang="zh-CN" sz="21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840582" y="3723530"/>
            <a:ext cx="3314700" cy="30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685800"/>
            <a:r>
              <a:rPr lang="zh-CN" altLang="en-US" sz="15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∴ 线段</a:t>
            </a:r>
            <a:r>
              <a:rPr lang="en-US" altLang="zh-CN" sz="15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AB</a:t>
            </a:r>
            <a:r>
              <a:rPr lang="zh-CN" altLang="en-US" sz="15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为所求</a:t>
            </a:r>
            <a:r>
              <a:rPr lang="en-US" altLang="zh-CN" sz="15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</a:p>
        </p:txBody>
      </p:sp>
      <p:sp>
        <p:nvSpPr>
          <p:cNvPr id="21" name="文本框 2"/>
          <p:cNvSpPr txBox="1">
            <a:spLocks noChangeArrowheads="1"/>
          </p:cNvSpPr>
          <p:nvPr/>
        </p:nvSpPr>
        <p:spPr bwMode="auto">
          <a:xfrm>
            <a:off x="840582" y="4343523"/>
            <a:ext cx="7921194" cy="453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685800">
              <a:lnSpc>
                <a:spcPts val="3000"/>
              </a:lnSpc>
            </a:pPr>
            <a:r>
              <a:rPr lang="zh-CN" altLang="en-US" sz="15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在数学中，我们常限定用无刻度的直尺和圆规作图，这就是</a:t>
            </a:r>
            <a:r>
              <a:rPr lang="zh-CN" altLang="en-US" sz="15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尺规作图</a:t>
            </a:r>
            <a:r>
              <a:rPr lang="en-US" altLang="zh-CN" sz="15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570462" y="189138"/>
            <a:ext cx="5849388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b="1" dirty="0">
                <a:solidFill>
                  <a:srgbClr val="4A66AC"/>
                </a:solidFill>
                <a:cs typeface="+mn-ea"/>
                <a:sym typeface="+mn-lt"/>
              </a:rPr>
              <a:t>怎样作一条线段等于已知线段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  <p:bldP spid="11" grpId="0"/>
      <p:bldP spid="16" grpId="0"/>
      <p:bldP spid="17" grpId="0" animBg="1"/>
      <p:bldP spid="18" grpId="0" animBg="1"/>
      <p:bldP spid="19" grpId="0"/>
      <p:bldP spid="20" grpId="0"/>
      <p:bldP spid="21" grpId="0"/>
      <p:bldP spid="2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60871" y="979887"/>
            <a:ext cx="7986282" cy="41549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125000"/>
              </a:lnSpc>
            </a:pPr>
            <a:r>
              <a:rPr lang="zh-CN" altLang="en-US" sz="1800" b="1" dirty="0">
                <a:cs typeface="+mn-ea"/>
                <a:sym typeface="+mn-lt"/>
              </a:rPr>
              <a:t>如何比较下面两人的身高？尽可能的用多种方法比较两人身高</a:t>
            </a:r>
            <a:r>
              <a:rPr lang="zh-CN" altLang="en-US" sz="1800" dirty="0">
                <a:cs typeface="+mn-ea"/>
                <a:sym typeface="+mn-lt"/>
              </a:rPr>
              <a:t>？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24604" y="1593061"/>
            <a:ext cx="2570552" cy="25705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3888639" y="2118386"/>
            <a:ext cx="2910680" cy="37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685800"/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方法一：目测法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3888639" y="2758492"/>
            <a:ext cx="4491830" cy="37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685800"/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方法二：度量法（实测身高对比）</a:t>
            </a:r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3888638" y="3398596"/>
            <a:ext cx="4866480" cy="37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685800"/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方法三：叠合对比法（两人站在一起对比）</a:t>
            </a:r>
            <a:endParaRPr lang="en-US" altLang="zh-CN" sz="2000" b="1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70462" y="189138"/>
            <a:ext cx="5849388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b="1" dirty="0">
                <a:solidFill>
                  <a:srgbClr val="4A66AC"/>
                </a:solidFill>
                <a:cs typeface="+mn-ea"/>
                <a:sym typeface="+mn-lt"/>
              </a:rPr>
              <a:t>思 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00623" y="876607"/>
            <a:ext cx="291068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685800"/>
            <a:r>
              <a:rPr lang="zh-CN" altLang="en-US" sz="1800" b="1" dirty="0">
                <a:latin typeface="+mn-lt"/>
                <a:ea typeface="+mn-ea"/>
                <a:cs typeface="+mn-ea"/>
                <a:sym typeface="+mn-lt"/>
              </a:rPr>
              <a:t>方法一：目测法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888778" y="2196273"/>
            <a:ext cx="449183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685800"/>
            <a:r>
              <a:rPr lang="zh-CN" altLang="en-US" sz="1800" b="1" dirty="0">
                <a:latin typeface="+mn-lt"/>
                <a:ea typeface="+mn-ea"/>
                <a:cs typeface="+mn-ea"/>
                <a:sym typeface="+mn-lt"/>
              </a:rPr>
              <a:t>方法二：度量法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942182" y="3515939"/>
            <a:ext cx="486648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685800"/>
            <a:r>
              <a:rPr lang="zh-CN" altLang="en-US" sz="1800" b="1" dirty="0">
                <a:latin typeface="+mn-lt"/>
                <a:ea typeface="+mn-ea"/>
                <a:cs typeface="+mn-ea"/>
                <a:sym typeface="+mn-lt"/>
              </a:rPr>
              <a:t>方法三：叠合法</a:t>
            </a:r>
            <a:endParaRPr lang="en-US" altLang="zh-CN" sz="1800" b="1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626969" y="1347373"/>
            <a:ext cx="5735364" cy="761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685800">
              <a:lnSpc>
                <a:spcPct val="150000"/>
              </a:lnSpc>
            </a:pPr>
            <a:r>
              <a:rPr lang="zh-CN" altLang="en-US" sz="1500" b="1" dirty="0">
                <a:latin typeface="+mn-lt"/>
                <a:ea typeface="+mn-ea"/>
                <a:cs typeface="+mn-ea"/>
                <a:sym typeface="+mn-lt"/>
              </a:rPr>
              <a:t>直接观察，适用于有明显差异的对比对象。</a:t>
            </a:r>
            <a:endParaRPr lang="en-US" altLang="zh-CN" sz="1500" b="1" dirty="0">
              <a:latin typeface="+mn-lt"/>
              <a:ea typeface="+mn-ea"/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1500" b="1" dirty="0">
                <a:latin typeface="+mn-lt"/>
                <a:ea typeface="+mn-ea"/>
                <a:cs typeface="+mn-ea"/>
                <a:sym typeface="+mn-lt"/>
              </a:rPr>
              <a:t>若对比数值接近，使用该方法得到结果不准确。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693059" y="2667040"/>
            <a:ext cx="3600986" cy="761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685800">
              <a:lnSpc>
                <a:spcPct val="150000"/>
              </a:lnSpc>
            </a:pPr>
            <a:r>
              <a:rPr lang="zh-CN" altLang="en-US" sz="1500" b="1" dirty="0">
                <a:latin typeface="+mn-lt"/>
                <a:ea typeface="+mn-ea"/>
                <a:cs typeface="+mn-ea"/>
                <a:sym typeface="+mn-lt"/>
              </a:rPr>
              <a:t>用刻度尺测量对比对象，</a:t>
            </a:r>
            <a:endParaRPr lang="en-US" altLang="zh-CN" sz="1500" b="1" dirty="0">
              <a:latin typeface="+mn-lt"/>
              <a:ea typeface="+mn-ea"/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1500" b="1" dirty="0">
                <a:latin typeface="+mn-lt"/>
                <a:ea typeface="+mn-ea"/>
                <a:cs typeface="+mn-ea"/>
                <a:sym typeface="+mn-lt"/>
              </a:rPr>
              <a:t>测量结果可能是预计值，得到结果不准确</a:t>
            </a:r>
          </a:p>
        </p:txBody>
      </p:sp>
      <p:sp>
        <p:nvSpPr>
          <p:cNvPr id="11" name="矩形 10"/>
          <p:cNvSpPr/>
          <p:nvPr/>
        </p:nvSpPr>
        <p:spPr>
          <a:xfrm>
            <a:off x="1693059" y="3986705"/>
            <a:ext cx="4572000" cy="76174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1500" b="1" dirty="0">
                <a:cs typeface="+mn-ea"/>
                <a:sym typeface="+mn-lt"/>
              </a:rPr>
              <a:t>另对比对象的一个端点重合，</a:t>
            </a:r>
            <a:endParaRPr lang="en-US" altLang="zh-CN" sz="1500" b="1" dirty="0"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1500" b="1" dirty="0">
                <a:cs typeface="+mn-ea"/>
                <a:sym typeface="+mn-lt"/>
              </a:rPr>
              <a:t>观察另一个端点的位置关系，得到结果准确。</a:t>
            </a:r>
            <a:endParaRPr lang="zh-CN" altLang="en-US" sz="1500" dirty="0"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70462" y="189138"/>
            <a:ext cx="5849388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b="1" dirty="0">
                <a:solidFill>
                  <a:srgbClr val="4A66AC"/>
                </a:solidFill>
                <a:cs typeface="+mn-ea"/>
                <a:sym typeface="+mn-lt"/>
              </a:rPr>
              <a:t>三种方法的适用范围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30986" y="763149"/>
            <a:ext cx="7986282" cy="31470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125000"/>
              </a:lnSpc>
            </a:pPr>
            <a:r>
              <a:rPr lang="zh-CN" altLang="en-US" sz="2000" b="1" dirty="0">
                <a:cs typeface="+mn-ea"/>
                <a:sym typeface="+mn-lt"/>
              </a:rPr>
              <a:t>结合前面所学，想一想如何比较下面三组线段的长短？</a:t>
            </a:r>
            <a:endParaRPr lang="en-US" altLang="zh-CN" sz="2000" b="1" dirty="0">
              <a:cs typeface="+mn-ea"/>
              <a:sym typeface="+mn-lt"/>
            </a:endParaRPr>
          </a:p>
          <a:p>
            <a:pPr defTabSz="685800" fontAlgn="base">
              <a:lnSpc>
                <a:spcPct val="125000"/>
              </a:lnSpc>
            </a:pPr>
            <a:r>
              <a:rPr lang="en-US" altLang="zh-CN" sz="2000" b="1" dirty="0">
                <a:cs typeface="+mn-ea"/>
                <a:sym typeface="+mn-lt"/>
              </a:rPr>
              <a:t>1.</a:t>
            </a:r>
          </a:p>
          <a:p>
            <a:pPr defTabSz="685800" fontAlgn="base">
              <a:lnSpc>
                <a:spcPct val="125000"/>
              </a:lnSpc>
            </a:pPr>
            <a:endParaRPr lang="en-US" altLang="zh-CN" sz="2000" b="1" dirty="0">
              <a:cs typeface="+mn-ea"/>
              <a:sym typeface="+mn-lt"/>
            </a:endParaRPr>
          </a:p>
          <a:p>
            <a:pPr defTabSz="685800" fontAlgn="base">
              <a:lnSpc>
                <a:spcPct val="125000"/>
              </a:lnSpc>
            </a:pPr>
            <a:endParaRPr lang="en-US" altLang="zh-CN" sz="2000" b="1" dirty="0">
              <a:cs typeface="+mn-ea"/>
              <a:sym typeface="+mn-lt"/>
            </a:endParaRPr>
          </a:p>
          <a:p>
            <a:pPr defTabSz="685800" fontAlgn="base">
              <a:lnSpc>
                <a:spcPct val="125000"/>
              </a:lnSpc>
            </a:pPr>
            <a:r>
              <a:rPr lang="en-US" altLang="zh-CN" sz="2000" b="1" dirty="0">
                <a:cs typeface="+mn-ea"/>
                <a:sym typeface="+mn-lt"/>
              </a:rPr>
              <a:t>2.</a:t>
            </a:r>
          </a:p>
          <a:p>
            <a:pPr defTabSz="685800" fontAlgn="base">
              <a:lnSpc>
                <a:spcPct val="125000"/>
              </a:lnSpc>
            </a:pPr>
            <a:endParaRPr lang="en-US" altLang="zh-CN" sz="2000" b="1" dirty="0">
              <a:cs typeface="+mn-ea"/>
              <a:sym typeface="+mn-lt"/>
            </a:endParaRPr>
          </a:p>
          <a:p>
            <a:pPr defTabSz="685800" fontAlgn="base">
              <a:lnSpc>
                <a:spcPct val="125000"/>
              </a:lnSpc>
            </a:pPr>
            <a:endParaRPr lang="en-US" altLang="zh-CN" sz="2000" b="1" dirty="0">
              <a:cs typeface="+mn-ea"/>
              <a:sym typeface="+mn-lt"/>
            </a:endParaRPr>
          </a:p>
          <a:p>
            <a:pPr defTabSz="685800" fontAlgn="base">
              <a:lnSpc>
                <a:spcPct val="125000"/>
              </a:lnSpc>
            </a:pPr>
            <a:r>
              <a:rPr lang="en-US" altLang="zh-CN" sz="2000" b="1" dirty="0">
                <a:cs typeface="+mn-ea"/>
                <a:sym typeface="+mn-lt"/>
              </a:rPr>
              <a:t>3.</a:t>
            </a:r>
          </a:p>
        </p:txBody>
      </p:sp>
      <p:cxnSp>
        <p:nvCxnSpPr>
          <p:cNvPr id="9" name="直接连接符 8"/>
          <p:cNvCxnSpPr/>
          <p:nvPr/>
        </p:nvCxnSpPr>
        <p:spPr>
          <a:xfrm>
            <a:off x="1716315" y="1675797"/>
            <a:ext cx="117475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1716315" y="2082197"/>
            <a:ext cx="1174750" cy="0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16" name="组合 15"/>
          <p:cNvGrpSpPr/>
          <p:nvPr/>
        </p:nvGrpSpPr>
        <p:grpSpPr>
          <a:xfrm>
            <a:off x="1640114" y="1609122"/>
            <a:ext cx="74820" cy="133350"/>
            <a:chOff x="4572000" y="2330450"/>
            <a:chExt cx="74820" cy="133350"/>
          </a:xfrm>
        </p:grpSpPr>
        <p:cxnSp>
          <p:nvCxnSpPr>
            <p:cNvPr id="11" name="直接连接符 10"/>
            <p:cNvCxnSpPr/>
            <p:nvPr/>
          </p:nvCxnSpPr>
          <p:spPr>
            <a:xfrm>
              <a:off x="4572000" y="2330450"/>
              <a:ext cx="68469" cy="59737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V="1">
              <a:off x="4572000" y="2383947"/>
              <a:ext cx="74820" cy="79853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7" name="组合 16"/>
          <p:cNvGrpSpPr/>
          <p:nvPr/>
        </p:nvGrpSpPr>
        <p:grpSpPr>
          <a:xfrm rot="10800000">
            <a:off x="2891065" y="1595944"/>
            <a:ext cx="74820" cy="133350"/>
            <a:chOff x="4572000" y="2330450"/>
            <a:chExt cx="74820" cy="133350"/>
          </a:xfrm>
        </p:grpSpPr>
        <p:cxnSp>
          <p:nvCxnSpPr>
            <p:cNvPr id="18" name="直接连接符 17"/>
            <p:cNvCxnSpPr/>
            <p:nvPr/>
          </p:nvCxnSpPr>
          <p:spPr>
            <a:xfrm>
              <a:off x="4572000" y="2330450"/>
              <a:ext cx="68469" cy="59737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V="1">
              <a:off x="4572000" y="2383947"/>
              <a:ext cx="74820" cy="79853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0" name="矩形 19"/>
          <p:cNvSpPr/>
          <p:nvPr/>
        </p:nvSpPr>
        <p:spPr>
          <a:xfrm>
            <a:off x="1557565" y="2569334"/>
            <a:ext cx="787400" cy="7746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1" name="等腰三角形 20"/>
          <p:cNvSpPr/>
          <p:nvPr/>
        </p:nvSpPr>
        <p:spPr>
          <a:xfrm>
            <a:off x="3214915" y="2493134"/>
            <a:ext cx="923132" cy="774690"/>
          </a:xfrm>
          <a:prstGeom prst="triangle">
            <a:avLst>
              <a:gd name="adj" fmla="val 4935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22" name="直接连接符 21"/>
          <p:cNvCxnSpPr/>
          <p:nvPr/>
        </p:nvCxnSpPr>
        <p:spPr>
          <a:xfrm>
            <a:off x="1557565" y="2569334"/>
            <a:ext cx="787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4" name="直接连接符 23"/>
          <p:cNvCxnSpPr>
            <a:stCxn id="21" idx="2"/>
            <a:endCxn id="21" idx="0"/>
          </p:cNvCxnSpPr>
          <p:nvPr/>
        </p:nvCxnSpPr>
        <p:spPr>
          <a:xfrm flipV="1">
            <a:off x="3214915" y="2493134"/>
            <a:ext cx="455612" cy="7746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2351316" y="4132340"/>
            <a:ext cx="787400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flipV="1">
            <a:off x="2428045" y="3782752"/>
            <a:ext cx="316971" cy="78773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2" name="文本框 31"/>
          <p:cNvSpPr txBox="1"/>
          <p:nvPr/>
        </p:nvSpPr>
        <p:spPr>
          <a:xfrm>
            <a:off x="3055643" y="1324303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m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3043465" y="1817280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n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1773464" y="2125777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m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3160217" y="2524447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n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3112591" y="3843714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n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2594057" y="3366946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m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cxnSp>
        <p:nvCxnSpPr>
          <p:cNvPr id="40" name="直接连接符 39"/>
          <p:cNvCxnSpPr/>
          <p:nvPr/>
        </p:nvCxnSpPr>
        <p:spPr>
          <a:xfrm>
            <a:off x="5907315" y="1669557"/>
            <a:ext cx="117475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>
            <a:off x="5907315" y="1895876"/>
            <a:ext cx="117475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>
            <a:off x="5832348" y="2842703"/>
            <a:ext cx="787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>
            <a:off x="5832348" y="3128557"/>
            <a:ext cx="838201" cy="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>
            <a:off x="5862529" y="3907357"/>
            <a:ext cx="832187" cy="6431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>
            <a:off x="5862596" y="4132340"/>
            <a:ext cx="787400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7" name="文本框 46"/>
          <p:cNvSpPr txBox="1"/>
          <p:nvPr/>
        </p:nvSpPr>
        <p:spPr>
          <a:xfrm>
            <a:off x="5552237" y="1260994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m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5550013" y="1610555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n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5508500" y="2474593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m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5496322" y="2967571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n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5484188" y="3512348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m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5514497" y="3889230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n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927537" y="4609400"/>
            <a:ext cx="7029920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800" b="1" dirty="0">
                <a:cs typeface="+mn-ea"/>
                <a:sym typeface="+mn-lt"/>
              </a:rPr>
              <a:t>下面我们研究如何利用</a:t>
            </a: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度量法</a:t>
            </a:r>
            <a:r>
              <a:rPr lang="zh-CN" altLang="en-US" sz="1800" b="1" dirty="0">
                <a:cs typeface="+mn-ea"/>
                <a:sym typeface="+mn-lt"/>
              </a:rPr>
              <a:t>和</a:t>
            </a: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叠合法</a:t>
            </a:r>
            <a:r>
              <a:rPr lang="zh-CN" altLang="en-US" sz="1800" b="1" dirty="0">
                <a:cs typeface="+mn-ea"/>
                <a:sym typeface="+mn-lt"/>
              </a:rPr>
              <a:t>比较线段的长短</a:t>
            </a:r>
          </a:p>
        </p:txBody>
      </p:sp>
      <p:sp>
        <p:nvSpPr>
          <p:cNvPr id="6" name="箭头: 右 5"/>
          <p:cNvSpPr/>
          <p:nvPr/>
        </p:nvSpPr>
        <p:spPr>
          <a:xfrm>
            <a:off x="4192745" y="2799927"/>
            <a:ext cx="1243513" cy="461665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提取线段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570462" y="189138"/>
            <a:ext cx="5849388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b="1" dirty="0">
                <a:solidFill>
                  <a:srgbClr val="4A66AC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0" grpId="0"/>
      <p:bldP spid="51" grpId="0"/>
      <p:bldP spid="52" grpId="0"/>
      <p:bldP spid="59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02244" y="801404"/>
            <a:ext cx="7986282" cy="45397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125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试比较线段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AB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CD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的长短</a:t>
            </a:r>
            <a:r>
              <a:rPr lang="zh-CN" altLang="en-US" sz="20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？</a:t>
            </a:r>
            <a:endParaRPr lang="en-US" altLang="zh-CN" sz="2000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</p:txBody>
      </p:sp>
      <p:grpSp>
        <p:nvGrpSpPr>
          <p:cNvPr id="7" name="组合 6"/>
          <p:cNvGrpSpPr/>
          <p:nvPr/>
        </p:nvGrpSpPr>
        <p:grpSpPr bwMode="auto">
          <a:xfrm>
            <a:off x="3841527" y="1550843"/>
            <a:ext cx="3471862" cy="415828"/>
            <a:chOff x="8331" y="2792"/>
            <a:chExt cx="5470" cy="871"/>
          </a:xfrm>
        </p:grpSpPr>
        <p:sp>
          <p:nvSpPr>
            <p:cNvPr id="8" name="Rectangle 33"/>
            <p:cNvSpPr>
              <a:spLocks noChangeArrowheads="1"/>
            </p:cNvSpPr>
            <p:nvPr/>
          </p:nvSpPr>
          <p:spPr bwMode="auto">
            <a:xfrm>
              <a:off x="8331" y="2793"/>
              <a:ext cx="5470" cy="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685800"/>
              <a:r>
                <a:rPr lang="en-US" altLang="zh-CN" sz="2100" i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                                 D</a:t>
              </a:r>
            </a:p>
          </p:txBody>
        </p:sp>
        <p:sp>
          <p:nvSpPr>
            <p:cNvPr id="9" name="Line 31"/>
            <p:cNvSpPr>
              <a:spLocks noChangeShapeType="1"/>
            </p:cNvSpPr>
            <p:nvPr/>
          </p:nvSpPr>
          <p:spPr bwMode="auto">
            <a:xfrm>
              <a:off x="8620" y="2792"/>
              <a:ext cx="36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1440" tIns="45720" rIns="91440" bIns="45720"/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6858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0" name="组合 9"/>
          <p:cNvGrpSpPr/>
          <p:nvPr/>
        </p:nvGrpSpPr>
        <p:grpSpPr bwMode="auto">
          <a:xfrm>
            <a:off x="938307" y="1563381"/>
            <a:ext cx="2952750" cy="415597"/>
            <a:chOff x="2040" y="2768"/>
            <a:chExt cx="4650" cy="873"/>
          </a:xfrm>
        </p:grpSpPr>
        <p:sp>
          <p:nvSpPr>
            <p:cNvPr id="11" name="Line 30"/>
            <p:cNvSpPr>
              <a:spLocks noChangeShapeType="1"/>
            </p:cNvSpPr>
            <p:nvPr/>
          </p:nvSpPr>
          <p:spPr bwMode="auto">
            <a:xfrm>
              <a:off x="2270" y="2792"/>
              <a:ext cx="2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1440" tIns="45720" rIns="91440" bIns="45720"/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6858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2" name="Rectangle 32"/>
            <p:cNvSpPr>
              <a:spLocks noChangeArrowheads="1"/>
            </p:cNvSpPr>
            <p:nvPr/>
          </p:nvSpPr>
          <p:spPr bwMode="auto">
            <a:xfrm>
              <a:off x="2040" y="2768"/>
              <a:ext cx="4650" cy="8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685800"/>
              <a:r>
                <a:rPr lang="en-US" altLang="zh-CN" sz="2100" i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                         B</a:t>
              </a:r>
            </a:p>
          </p:txBody>
        </p:sp>
      </p:grp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20677" y="2049844"/>
            <a:ext cx="7986281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685800">
              <a:lnSpc>
                <a:spcPct val="150000"/>
              </a:lnSpc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方法一：度量法</a:t>
            </a:r>
            <a:endParaRPr lang="en-US" altLang="zh-CN" sz="2000" b="1" dirty="0">
              <a:latin typeface="+mn-lt"/>
              <a:ea typeface="+mn-ea"/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1500" b="1" dirty="0">
                <a:latin typeface="+mn-lt"/>
                <a:ea typeface="+mn-ea"/>
                <a:cs typeface="+mn-ea"/>
                <a:sym typeface="+mn-lt"/>
              </a:rPr>
              <a:t>（分别用刻度尺测量线段</a:t>
            </a:r>
            <a:r>
              <a:rPr lang="en-US" altLang="zh-CN" sz="1500" b="1" dirty="0">
                <a:latin typeface="+mn-lt"/>
                <a:ea typeface="+mn-ea"/>
                <a:cs typeface="+mn-ea"/>
                <a:sym typeface="+mn-lt"/>
              </a:rPr>
              <a:t>AB</a:t>
            </a:r>
            <a:r>
              <a:rPr lang="zh-CN" altLang="en-US" sz="1500" b="1" dirty="0">
                <a:latin typeface="+mn-lt"/>
                <a:ea typeface="+mn-ea"/>
                <a:cs typeface="+mn-ea"/>
                <a:sym typeface="+mn-lt"/>
              </a:rPr>
              <a:t>、线段</a:t>
            </a:r>
            <a:r>
              <a:rPr lang="en-US" altLang="zh-CN" sz="1500" b="1" dirty="0">
                <a:latin typeface="+mn-lt"/>
                <a:ea typeface="+mn-ea"/>
                <a:cs typeface="+mn-ea"/>
                <a:sym typeface="+mn-lt"/>
              </a:rPr>
              <a:t>CD</a:t>
            </a:r>
            <a:r>
              <a:rPr lang="zh-CN" altLang="en-US" sz="1500" b="1" dirty="0">
                <a:latin typeface="+mn-lt"/>
                <a:ea typeface="+mn-ea"/>
                <a:cs typeface="+mn-ea"/>
                <a:sym typeface="+mn-lt"/>
              </a:rPr>
              <a:t>的长度，再进行比较。）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620677" y="2998558"/>
            <a:ext cx="7986281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685800">
              <a:lnSpc>
                <a:spcPct val="150000"/>
              </a:lnSpc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方法二：叠合法</a:t>
            </a:r>
            <a:endParaRPr lang="en-US" altLang="zh-CN" sz="2000" b="1" dirty="0">
              <a:latin typeface="+mn-lt"/>
              <a:ea typeface="+mn-ea"/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1500" b="1" dirty="0">
                <a:latin typeface="+mn-lt"/>
                <a:ea typeface="+mn-ea"/>
                <a:cs typeface="+mn-ea"/>
                <a:sym typeface="+mn-lt"/>
              </a:rPr>
              <a:t>（点</a:t>
            </a:r>
            <a:r>
              <a:rPr lang="en-US" altLang="zh-CN" sz="1500" b="1" dirty="0"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sz="1500" b="1" dirty="0">
                <a:latin typeface="+mn-lt"/>
                <a:ea typeface="+mn-ea"/>
                <a:cs typeface="+mn-ea"/>
                <a:sym typeface="+mn-lt"/>
              </a:rPr>
              <a:t>与点</a:t>
            </a:r>
            <a:r>
              <a:rPr lang="en-US" altLang="zh-CN" sz="1500" b="1" dirty="0">
                <a:latin typeface="+mn-lt"/>
                <a:ea typeface="+mn-ea"/>
                <a:cs typeface="+mn-ea"/>
                <a:sym typeface="+mn-lt"/>
              </a:rPr>
              <a:t>C</a:t>
            </a:r>
            <a:r>
              <a:rPr lang="zh-CN" altLang="en-US" sz="1500" b="1" dirty="0">
                <a:latin typeface="+mn-lt"/>
                <a:ea typeface="+mn-ea"/>
                <a:cs typeface="+mn-ea"/>
                <a:sym typeface="+mn-lt"/>
              </a:rPr>
              <a:t>重合，观察点</a:t>
            </a:r>
            <a:r>
              <a:rPr lang="en-US" altLang="zh-CN" sz="1500" b="1" dirty="0"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zh-CN" altLang="en-US" sz="1500" b="1" dirty="0">
                <a:latin typeface="+mn-lt"/>
                <a:ea typeface="+mn-ea"/>
                <a:cs typeface="+mn-ea"/>
                <a:sym typeface="+mn-lt"/>
              </a:rPr>
              <a:t>与点</a:t>
            </a:r>
            <a:r>
              <a:rPr lang="en-US" altLang="zh-CN" sz="1500" b="1" dirty="0">
                <a:latin typeface="+mn-lt"/>
                <a:ea typeface="+mn-ea"/>
                <a:cs typeface="+mn-ea"/>
                <a:sym typeface="+mn-lt"/>
              </a:rPr>
              <a:t>C</a:t>
            </a:r>
            <a:r>
              <a:rPr lang="zh-CN" altLang="en-US" sz="1500" b="1" dirty="0">
                <a:latin typeface="+mn-lt"/>
                <a:ea typeface="+mn-ea"/>
                <a:cs typeface="+mn-ea"/>
                <a:sym typeface="+mn-lt"/>
              </a:rPr>
              <a:t>、</a:t>
            </a:r>
            <a:r>
              <a:rPr lang="en-US" altLang="zh-CN" sz="1500" b="1" dirty="0">
                <a:latin typeface="+mn-lt"/>
                <a:ea typeface="+mn-ea"/>
                <a:cs typeface="+mn-ea"/>
                <a:sym typeface="+mn-lt"/>
              </a:rPr>
              <a:t>D</a:t>
            </a:r>
            <a:r>
              <a:rPr lang="zh-CN" altLang="en-US" sz="1500" b="1" dirty="0">
                <a:latin typeface="+mn-lt"/>
                <a:ea typeface="+mn-ea"/>
                <a:cs typeface="+mn-ea"/>
                <a:sym typeface="+mn-lt"/>
              </a:rPr>
              <a:t>之间的位置）</a:t>
            </a:r>
          </a:p>
        </p:txBody>
      </p:sp>
      <p:grpSp>
        <p:nvGrpSpPr>
          <p:cNvPr id="15" name="组合 14"/>
          <p:cNvGrpSpPr/>
          <p:nvPr/>
        </p:nvGrpSpPr>
        <p:grpSpPr bwMode="auto">
          <a:xfrm>
            <a:off x="908406" y="4367238"/>
            <a:ext cx="3471862" cy="415828"/>
            <a:chOff x="8331" y="2792"/>
            <a:chExt cx="5470" cy="871"/>
          </a:xfrm>
        </p:grpSpPr>
        <p:sp>
          <p:nvSpPr>
            <p:cNvPr id="16" name="Rectangle 33"/>
            <p:cNvSpPr>
              <a:spLocks noChangeArrowheads="1"/>
            </p:cNvSpPr>
            <p:nvPr/>
          </p:nvSpPr>
          <p:spPr bwMode="auto">
            <a:xfrm>
              <a:off x="8331" y="2793"/>
              <a:ext cx="5470" cy="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685800"/>
              <a:r>
                <a:rPr lang="en-US" altLang="zh-CN" sz="2100" i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                                 D</a:t>
              </a:r>
            </a:p>
          </p:txBody>
        </p:sp>
        <p:sp>
          <p:nvSpPr>
            <p:cNvPr id="17" name="Line 31"/>
            <p:cNvSpPr>
              <a:spLocks noChangeShapeType="1"/>
            </p:cNvSpPr>
            <p:nvPr/>
          </p:nvSpPr>
          <p:spPr bwMode="auto">
            <a:xfrm>
              <a:off x="8620" y="2792"/>
              <a:ext cx="36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1440" tIns="45720" rIns="91440" bIns="45720"/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6858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1" name="组合 20"/>
          <p:cNvGrpSpPr/>
          <p:nvPr/>
        </p:nvGrpSpPr>
        <p:grpSpPr bwMode="auto">
          <a:xfrm>
            <a:off x="957553" y="3898324"/>
            <a:ext cx="2952750" cy="468915"/>
            <a:chOff x="2046" y="1807"/>
            <a:chExt cx="4650" cy="985"/>
          </a:xfrm>
        </p:grpSpPr>
        <p:sp>
          <p:nvSpPr>
            <p:cNvPr id="22" name="Line 30"/>
            <p:cNvSpPr>
              <a:spLocks noChangeShapeType="1"/>
            </p:cNvSpPr>
            <p:nvPr/>
          </p:nvSpPr>
          <p:spPr bwMode="auto">
            <a:xfrm>
              <a:off x="2270" y="2792"/>
              <a:ext cx="2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1440" tIns="45720" rIns="91440" bIns="45720"/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6858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3" name="Rectangle 32"/>
            <p:cNvSpPr>
              <a:spLocks noChangeArrowheads="1"/>
            </p:cNvSpPr>
            <p:nvPr/>
          </p:nvSpPr>
          <p:spPr bwMode="auto">
            <a:xfrm>
              <a:off x="2046" y="1807"/>
              <a:ext cx="4650" cy="8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685800"/>
              <a:r>
                <a:rPr lang="en-US" altLang="zh-CN" sz="2100" i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                         B</a:t>
              </a:r>
            </a:p>
          </p:txBody>
        </p:sp>
      </p:grpSp>
      <p:grpSp>
        <p:nvGrpSpPr>
          <p:cNvPr id="24" name="组合 23"/>
          <p:cNvGrpSpPr/>
          <p:nvPr/>
        </p:nvGrpSpPr>
        <p:grpSpPr bwMode="auto">
          <a:xfrm>
            <a:off x="4563699" y="4382866"/>
            <a:ext cx="3471862" cy="415828"/>
            <a:chOff x="8331" y="2792"/>
            <a:chExt cx="5470" cy="871"/>
          </a:xfrm>
        </p:grpSpPr>
        <p:sp>
          <p:nvSpPr>
            <p:cNvPr id="25" name="Rectangle 33"/>
            <p:cNvSpPr>
              <a:spLocks noChangeArrowheads="1"/>
            </p:cNvSpPr>
            <p:nvPr/>
          </p:nvSpPr>
          <p:spPr bwMode="auto">
            <a:xfrm>
              <a:off x="8331" y="2793"/>
              <a:ext cx="5470" cy="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685800"/>
              <a:r>
                <a:rPr lang="en-US" altLang="zh-CN" sz="2100" i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                                 D</a:t>
              </a:r>
            </a:p>
          </p:txBody>
        </p:sp>
        <p:sp>
          <p:nvSpPr>
            <p:cNvPr id="26" name="Line 31"/>
            <p:cNvSpPr>
              <a:spLocks noChangeShapeType="1"/>
            </p:cNvSpPr>
            <p:nvPr/>
          </p:nvSpPr>
          <p:spPr bwMode="auto">
            <a:xfrm>
              <a:off x="8620" y="2792"/>
              <a:ext cx="36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1440" tIns="45720" rIns="91440" bIns="45720"/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6858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7" name="组合 26"/>
          <p:cNvGrpSpPr/>
          <p:nvPr/>
        </p:nvGrpSpPr>
        <p:grpSpPr bwMode="auto">
          <a:xfrm>
            <a:off x="4511246" y="3913714"/>
            <a:ext cx="4803978" cy="468915"/>
            <a:chOff x="2046" y="1807"/>
            <a:chExt cx="4675" cy="985"/>
          </a:xfrm>
        </p:grpSpPr>
        <p:sp>
          <p:nvSpPr>
            <p:cNvPr id="28" name="Line 30"/>
            <p:cNvSpPr>
              <a:spLocks noChangeShapeType="1"/>
            </p:cNvSpPr>
            <p:nvPr/>
          </p:nvSpPr>
          <p:spPr bwMode="auto">
            <a:xfrm>
              <a:off x="2270" y="2792"/>
              <a:ext cx="2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1440" tIns="45720" rIns="91440" bIns="45720"/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6858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9" name="Rectangle 32"/>
            <p:cNvSpPr>
              <a:spLocks noChangeArrowheads="1"/>
            </p:cNvSpPr>
            <p:nvPr/>
          </p:nvSpPr>
          <p:spPr bwMode="auto">
            <a:xfrm>
              <a:off x="2046" y="1807"/>
              <a:ext cx="4675" cy="8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685800"/>
              <a:r>
                <a:rPr lang="en-US" altLang="zh-CN" sz="2100" i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                                        B</a:t>
              </a:r>
            </a:p>
          </p:txBody>
        </p:sp>
      </p:grpSp>
      <p:sp>
        <p:nvSpPr>
          <p:cNvPr id="30" name="文本框 29"/>
          <p:cNvSpPr txBox="1"/>
          <p:nvPr/>
        </p:nvSpPr>
        <p:spPr>
          <a:xfrm>
            <a:off x="908406" y="4477853"/>
            <a:ext cx="2578165" cy="3154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线段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AB____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线段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CD     </a:t>
            </a:r>
            <a:endParaRPr lang="zh-CN" altLang="en-US" sz="16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4609093" y="4459289"/>
            <a:ext cx="2578165" cy="3154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线段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AB____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线段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CD     </a:t>
            </a:r>
            <a:endParaRPr lang="zh-CN" altLang="en-US" sz="16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5752124" y="4372493"/>
            <a:ext cx="2921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&gt;</a:t>
            </a:r>
            <a:endParaRPr lang="zh-CN" altLang="en-US" sz="24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3" name="文本框 32"/>
          <p:cNvSpPr txBox="1"/>
          <p:nvPr/>
        </p:nvSpPr>
        <p:spPr>
          <a:xfrm rot="10800000">
            <a:off x="2051437" y="4415037"/>
            <a:ext cx="2921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&gt;</a:t>
            </a:r>
            <a:endParaRPr lang="zh-CN" altLang="en-US" sz="24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grpSp>
        <p:nvGrpSpPr>
          <p:cNvPr id="42" name="组合 41"/>
          <p:cNvGrpSpPr/>
          <p:nvPr/>
        </p:nvGrpSpPr>
        <p:grpSpPr bwMode="auto">
          <a:xfrm>
            <a:off x="6333155" y="2543921"/>
            <a:ext cx="2630390" cy="415828"/>
            <a:chOff x="8331" y="2792"/>
            <a:chExt cx="5470" cy="871"/>
          </a:xfrm>
        </p:grpSpPr>
        <p:sp>
          <p:nvSpPr>
            <p:cNvPr id="43" name="Rectangle 33"/>
            <p:cNvSpPr>
              <a:spLocks noChangeArrowheads="1"/>
            </p:cNvSpPr>
            <p:nvPr/>
          </p:nvSpPr>
          <p:spPr bwMode="auto">
            <a:xfrm>
              <a:off x="8331" y="2793"/>
              <a:ext cx="5470" cy="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685800"/>
              <a:r>
                <a:rPr lang="en-US" altLang="zh-CN" sz="2100" i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                        D</a:t>
              </a:r>
            </a:p>
          </p:txBody>
        </p:sp>
        <p:sp>
          <p:nvSpPr>
            <p:cNvPr id="44" name="Line 31"/>
            <p:cNvSpPr>
              <a:spLocks noChangeShapeType="1"/>
            </p:cNvSpPr>
            <p:nvPr/>
          </p:nvSpPr>
          <p:spPr bwMode="auto">
            <a:xfrm>
              <a:off x="8620" y="2792"/>
              <a:ext cx="36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1440" tIns="45720" rIns="91440" bIns="45720"/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6858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45" name="组合 44"/>
          <p:cNvGrpSpPr/>
          <p:nvPr/>
        </p:nvGrpSpPr>
        <p:grpSpPr bwMode="auto">
          <a:xfrm>
            <a:off x="6329816" y="2075007"/>
            <a:ext cx="2952750" cy="468915"/>
            <a:chOff x="2046" y="1807"/>
            <a:chExt cx="4650" cy="985"/>
          </a:xfrm>
        </p:grpSpPr>
        <p:sp>
          <p:nvSpPr>
            <p:cNvPr id="46" name="Line 30"/>
            <p:cNvSpPr>
              <a:spLocks noChangeShapeType="1"/>
            </p:cNvSpPr>
            <p:nvPr/>
          </p:nvSpPr>
          <p:spPr bwMode="auto">
            <a:xfrm>
              <a:off x="2270" y="2792"/>
              <a:ext cx="2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1440" tIns="45720" rIns="91440" bIns="45720"/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6858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7" name="Rectangle 32"/>
            <p:cNvSpPr>
              <a:spLocks noChangeArrowheads="1"/>
            </p:cNvSpPr>
            <p:nvPr/>
          </p:nvSpPr>
          <p:spPr bwMode="auto">
            <a:xfrm>
              <a:off x="2046" y="1807"/>
              <a:ext cx="4650" cy="8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685800"/>
              <a:r>
                <a:rPr lang="en-US" altLang="zh-CN" sz="2100" i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                         B</a:t>
              </a:r>
            </a:p>
          </p:txBody>
        </p:sp>
      </p:grpSp>
      <p:sp>
        <p:nvSpPr>
          <p:cNvPr id="48" name="文本框 47"/>
          <p:cNvSpPr txBox="1"/>
          <p:nvPr/>
        </p:nvSpPr>
        <p:spPr>
          <a:xfrm>
            <a:off x="6141132" y="2841562"/>
            <a:ext cx="2578165" cy="28474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线段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AB____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线段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CD     </a:t>
            </a:r>
            <a:endParaRPr lang="zh-CN" altLang="en-US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7284164" y="2725123"/>
            <a:ext cx="2921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endParaRPr lang="zh-CN" altLang="en-US" sz="24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570462" y="189138"/>
            <a:ext cx="5849388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b="1" dirty="0">
                <a:solidFill>
                  <a:srgbClr val="4A66AC"/>
                </a:solidFill>
                <a:cs typeface="+mn-ea"/>
                <a:sym typeface="+mn-lt"/>
              </a:rPr>
              <a:t>用测量法和叠加法对比线段长短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30" grpId="0"/>
      <p:bldP spid="31" grpId="0"/>
      <p:bldP spid="32" grpId="0"/>
      <p:bldP spid="33" grpId="0"/>
      <p:bldP spid="48" grpId="0"/>
      <p:bldP spid="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78859" y="897576"/>
            <a:ext cx="7986282" cy="145424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已知：线段</a:t>
            </a:r>
            <a:r>
              <a:rPr lang="en-US" altLang="zh-CN" sz="2000" b="1" dirty="0">
                <a:cs typeface="+mn-ea"/>
                <a:sym typeface="+mn-lt"/>
              </a:rPr>
              <a:t>a</a:t>
            </a:r>
            <a:r>
              <a:rPr lang="zh-CN" altLang="en-US" sz="2000" b="1" dirty="0">
                <a:cs typeface="+mn-ea"/>
                <a:sym typeface="+mn-lt"/>
              </a:rPr>
              <a:t>、</a:t>
            </a:r>
            <a:r>
              <a:rPr lang="en-US" altLang="zh-CN" sz="2000" b="1" dirty="0">
                <a:cs typeface="+mn-ea"/>
                <a:sym typeface="+mn-lt"/>
              </a:rPr>
              <a:t>b</a:t>
            </a:r>
            <a:r>
              <a:rPr lang="zh-CN" altLang="en-US" sz="2000" b="1" dirty="0">
                <a:cs typeface="+mn-ea"/>
                <a:sym typeface="+mn-lt"/>
              </a:rPr>
              <a:t>。</a:t>
            </a:r>
            <a:endParaRPr lang="en-US" altLang="zh-CN" sz="2000" b="1" dirty="0">
              <a:cs typeface="+mn-ea"/>
              <a:sym typeface="+mn-lt"/>
            </a:endParaRPr>
          </a:p>
          <a:p>
            <a:pPr defTabSz="685800" fontAlgn="base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求作</a:t>
            </a:r>
            <a:r>
              <a:rPr lang="en-US" altLang="zh-CN" sz="2000" b="1" dirty="0">
                <a:cs typeface="+mn-ea"/>
                <a:sym typeface="+mn-lt"/>
              </a:rPr>
              <a:t>1)</a:t>
            </a:r>
            <a:r>
              <a:rPr lang="zh-CN" altLang="en-US" sz="2000" b="1" dirty="0">
                <a:cs typeface="+mn-ea"/>
                <a:sym typeface="+mn-lt"/>
              </a:rPr>
              <a:t>线段</a:t>
            </a:r>
            <a:r>
              <a:rPr lang="en-US" altLang="zh-CN" sz="2000" b="1" dirty="0">
                <a:cs typeface="+mn-ea"/>
                <a:sym typeface="+mn-lt"/>
              </a:rPr>
              <a:t>AC</a:t>
            </a:r>
            <a:r>
              <a:rPr lang="zh-CN" altLang="en-US" sz="2000" b="1" dirty="0">
                <a:cs typeface="+mn-ea"/>
                <a:sym typeface="+mn-lt"/>
              </a:rPr>
              <a:t>，使</a:t>
            </a:r>
            <a:r>
              <a:rPr lang="en-US" altLang="zh-CN" sz="2000" b="1" dirty="0">
                <a:cs typeface="+mn-ea"/>
                <a:sym typeface="+mn-lt"/>
              </a:rPr>
              <a:t>AC=</a:t>
            </a:r>
            <a:r>
              <a:rPr lang="en-US" altLang="zh-CN" sz="2000" b="1" dirty="0" err="1">
                <a:cs typeface="+mn-ea"/>
                <a:sym typeface="+mn-lt"/>
              </a:rPr>
              <a:t>a+b</a:t>
            </a:r>
            <a:r>
              <a:rPr lang="en-US" altLang="zh-CN" sz="2000" b="1" dirty="0">
                <a:cs typeface="+mn-ea"/>
                <a:sym typeface="+mn-lt"/>
              </a:rPr>
              <a:t>,</a:t>
            </a:r>
          </a:p>
          <a:p>
            <a:pPr defTabSz="685800" fontAlgn="base">
              <a:lnSpc>
                <a:spcPct val="150000"/>
              </a:lnSpc>
            </a:pPr>
            <a:r>
              <a:rPr lang="en-US" altLang="zh-CN" sz="2000" b="1" dirty="0">
                <a:cs typeface="+mn-ea"/>
                <a:sym typeface="+mn-lt"/>
              </a:rPr>
              <a:t>    2)</a:t>
            </a:r>
            <a:r>
              <a:rPr lang="zh-CN" altLang="en-US" sz="2000" b="1" dirty="0">
                <a:cs typeface="+mn-ea"/>
                <a:sym typeface="+mn-lt"/>
              </a:rPr>
              <a:t>线段</a:t>
            </a:r>
            <a:r>
              <a:rPr lang="en-US" altLang="zh-CN" sz="2000" b="1" dirty="0">
                <a:cs typeface="+mn-ea"/>
                <a:sym typeface="+mn-lt"/>
              </a:rPr>
              <a:t>AD</a:t>
            </a:r>
            <a:r>
              <a:rPr lang="zh-CN" altLang="en-US" sz="2000" b="1" dirty="0">
                <a:cs typeface="+mn-ea"/>
                <a:sym typeface="+mn-lt"/>
              </a:rPr>
              <a:t>，使</a:t>
            </a:r>
            <a:r>
              <a:rPr lang="en-US" altLang="zh-CN" sz="2000" b="1" dirty="0">
                <a:cs typeface="+mn-ea"/>
                <a:sym typeface="+mn-lt"/>
              </a:rPr>
              <a:t>AD=a-b.</a:t>
            </a:r>
          </a:p>
        </p:txBody>
      </p:sp>
      <p:sp>
        <p:nvSpPr>
          <p:cNvPr id="12" name="Line 31"/>
          <p:cNvSpPr>
            <a:spLocks noChangeShapeType="1"/>
          </p:cNvSpPr>
          <p:nvPr/>
        </p:nvSpPr>
        <p:spPr bwMode="auto">
          <a:xfrm flipV="1">
            <a:off x="5130243" y="2260584"/>
            <a:ext cx="1197425" cy="1210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8580" tIns="34290" rIns="68580" bIns="34290"/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685800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Line 30"/>
          <p:cNvSpPr>
            <a:spLocks noChangeShapeType="1"/>
          </p:cNvSpPr>
          <p:nvPr/>
        </p:nvSpPr>
        <p:spPr bwMode="auto">
          <a:xfrm>
            <a:off x="5130242" y="1604984"/>
            <a:ext cx="172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8580" tIns="34290" rIns="68580" bIns="34290"/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685800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810938" y="1009521"/>
            <a:ext cx="350096" cy="500090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28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a</a:t>
            </a:r>
            <a:endParaRPr lang="zh-CN" altLang="en-US" sz="2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576791" y="1701242"/>
            <a:ext cx="370535" cy="500090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28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b</a:t>
            </a:r>
            <a:endParaRPr lang="zh-CN" altLang="en-US" sz="2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cxnSp>
        <p:nvCxnSpPr>
          <p:cNvPr id="20" name="直接连接符 19"/>
          <p:cNvCxnSpPr/>
          <p:nvPr/>
        </p:nvCxnSpPr>
        <p:spPr>
          <a:xfrm>
            <a:off x="1244805" y="3089399"/>
            <a:ext cx="5473521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Line 30"/>
          <p:cNvSpPr>
            <a:spLocks noChangeShapeType="1"/>
          </p:cNvSpPr>
          <p:nvPr/>
        </p:nvSpPr>
        <p:spPr bwMode="auto">
          <a:xfrm>
            <a:off x="1771002" y="3089399"/>
            <a:ext cx="172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8580" tIns="34290" rIns="68580" bIns="34290"/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685800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451699" y="2493937"/>
            <a:ext cx="350096" cy="500090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28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a</a:t>
            </a:r>
            <a:endParaRPr lang="zh-CN" altLang="en-US" sz="2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3" name="Line 31"/>
          <p:cNvSpPr>
            <a:spLocks noChangeShapeType="1"/>
          </p:cNvSpPr>
          <p:nvPr/>
        </p:nvSpPr>
        <p:spPr bwMode="auto">
          <a:xfrm flipV="1">
            <a:off x="3498202" y="3089399"/>
            <a:ext cx="1211020" cy="566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8580" tIns="34290" rIns="68580" bIns="34290"/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685800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944751" y="2530057"/>
            <a:ext cx="370535" cy="500090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28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b</a:t>
            </a:r>
            <a:endParaRPr lang="zh-CN" altLang="en-US" sz="2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616455" y="2665410"/>
            <a:ext cx="309093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2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3343655" y="2665410"/>
            <a:ext cx="309093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endParaRPr lang="zh-CN" altLang="en-US" sz="2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4561115" y="2665410"/>
            <a:ext cx="309093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C</a:t>
            </a:r>
            <a:endParaRPr lang="zh-CN" altLang="en-US" sz="2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6718326" y="2853223"/>
            <a:ext cx="309093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m</a:t>
            </a:r>
            <a:endParaRPr lang="zh-CN" altLang="en-US" sz="2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1" name="右大括号 30"/>
          <p:cNvSpPr/>
          <p:nvPr/>
        </p:nvSpPr>
        <p:spPr>
          <a:xfrm rot="5400000">
            <a:off x="3168332" y="1796361"/>
            <a:ext cx="123990" cy="295779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2972749" y="3301696"/>
            <a:ext cx="868971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000" dirty="0" err="1">
                <a:solidFill>
                  <a:srgbClr val="FF0000"/>
                </a:solidFill>
                <a:cs typeface="+mn-ea"/>
                <a:sym typeface="+mn-lt"/>
              </a:rPr>
              <a:t>a+b</a:t>
            </a:r>
            <a:endParaRPr lang="zh-CN" altLang="en-US" sz="2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cxnSp>
        <p:nvCxnSpPr>
          <p:cNvPr id="33" name="直接连接符 32"/>
          <p:cNvCxnSpPr/>
          <p:nvPr/>
        </p:nvCxnSpPr>
        <p:spPr>
          <a:xfrm>
            <a:off x="1244805" y="4320166"/>
            <a:ext cx="5473521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4" name="Line 30"/>
          <p:cNvSpPr>
            <a:spLocks noChangeShapeType="1"/>
          </p:cNvSpPr>
          <p:nvPr/>
        </p:nvSpPr>
        <p:spPr bwMode="auto">
          <a:xfrm>
            <a:off x="1771002" y="4320166"/>
            <a:ext cx="172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8580" tIns="34290" rIns="68580" bIns="34290"/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685800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2494594" y="4454272"/>
            <a:ext cx="350096" cy="500090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28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a</a:t>
            </a:r>
            <a:endParaRPr lang="zh-CN" altLang="en-US" sz="2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1616455" y="3896178"/>
            <a:ext cx="309093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2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3343655" y="3896178"/>
            <a:ext cx="309093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endParaRPr lang="zh-CN" altLang="en-US" sz="2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6718326" y="4083990"/>
            <a:ext cx="309093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m</a:t>
            </a:r>
            <a:endParaRPr lang="zh-CN" altLang="en-US" sz="2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9" name="Line 31"/>
          <p:cNvSpPr>
            <a:spLocks noChangeShapeType="1"/>
          </p:cNvSpPr>
          <p:nvPr/>
        </p:nvSpPr>
        <p:spPr bwMode="auto">
          <a:xfrm flipV="1">
            <a:off x="2300778" y="4306164"/>
            <a:ext cx="1197425" cy="1210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8580" tIns="34290" rIns="68580" bIns="34290"/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685800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2747326" y="3746823"/>
            <a:ext cx="370535" cy="500090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28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b</a:t>
            </a:r>
            <a:endParaRPr lang="zh-CN" altLang="en-US" sz="2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2167519" y="3900244"/>
            <a:ext cx="309093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D</a:t>
            </a:r>
            <a:endParaRPr lang="zh-CN" altLang="en-US" sz="2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42" name="右大括号 41"/>
          <p:cNvSpPr/>
          <p:nvPr/>
        </p:nvSpPr>
        <p:spPr>
          <a:xfrm rot="5400000">
            <a:off x="2563045" y="3596500"/>
            <a:ext cx="143112" cy="1727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3" name="右大括号 42"/>
          <p:cNvSpPr/>
          <p:nvPr/>
        </p:nvSpPr>
        <p:spPr>
          <a:xfrm rot="16200000">
            <a:off x="2830016" y="3614497"/>
            <a:ext cx="166154" cy="119742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4" name="右大括号 43"/>
          <p:cNvSpPr/>
          <p:nvPr/>
        </p:nvSpPr>
        <p:spPr>
          <a:xfrm rot="16200000">
            <a:off x="1944986" y="3950370"/>
            <a:ext cx="184129" cy="527458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1782444" y="3672756"/>
            <a:ext cx="868971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a-b</a:t>
            </a:r>
            <a:endParaRPr lang="zh-CN" altLang="en-US" sz="2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570462" y="189138"/>
            <a:ext cx="5849388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b="1" dirty="0">
                <a:solidFill>
                  <a:srgbClr val="4A66AC"/>
                </a:solidFill>
                <a:cs typeface="+mn-ea"/>
                <a:sym typeface="+mn-lt"/>
              </a:rPr>
              <a:t>画图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23" grpId="0" animBg="1"/>
      <p:bldP spid="24" grpId="0"/>
      <p:bldP spid="27" grpId="0"/>
      <p:bldP spid="28" grpId="0"/>
      <p:bldP spid="29" grpId="0"/>
      <p:bldP spid="30" grpId="0"/>
      <p:bldP spid="31" grpId="0" animBg="1"/>
      <p:bldP spid="34" grpId="0" animBg="1"/>
      <p:bldP spid="35" grpId="0"/>
      <p:bldP spid="36" grpId="0"/>
      <p:bldP spid="37" grpId="0"/>
      <p:bldP spid="38" grpId="0"/>
      <p:bldP spid="39" grpId="0" animBg="1"/>
      <p:bldP spid="40" grpId="0"/>
      <p:bldP spid="41" grpId="0"/>
      <p:bldP spid="42" grpId="0" animBg="1"/>
      <p:bldP spid="43" grpId="0" animBg="1"/>
      <p:bldP spid="44" grpId="0" animBg="1"/>
      <p:bldP spid="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25509" y="973966"/>
            <a:ext cx="7986282" cy="99257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150000"/>
              </a:lnSpc>
            </a:pPr>
            <a:r>
              <a:rPr lang="en-US" altLang="zh-CN" sz="2000" dirty="0">
                <a:cs typeface="+mn-ea"/>
                <a:sym typeface="+mn-lt"/>
              </a:rPr>
              <a:t>       </a:t>
            </a:r>
            <a:r>
              <a:rPr lang="zh-CN" altLang="en-US" sz="2000" b="1" dirty="0">
                <a:cs typeface="+mn-ea"/>
                <a:sym typeface="+mn-lt"/>
              </a:rPr>
              <a:t>在一张纸上画一条线段，折叠纸片，使线段的端点重合，折痕与线段的交点处于线段的什么位置？</a:t>
            </a:r>
            <a:endParaRPr lang="en-US" altLang="zh-CN" sz="2000" b="1" dirty="0"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026992" y="2359717"/>
            <a:ext cx="2434432" cy="10160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461423" y="2359717"/>
            <a:ext cx="2434432" cy="10160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Line 30"/>
          <p:cNvSpPr>
            <a:spLocks noChangeShapeType="1"/>
          </p:cNvSpPr>
          <p:nvPr/>
        </p:nvSpPr>
        <p:spPr bwMode="auto">
          <a:xfrm>
            <a:off x="3013831" y="2950350"/>
            <a:ext cx="2895185" cy="1195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8580" tIns="34290" rIns="68580" bIns="34290"/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685800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椭圆 8"/>
          <p:cNvSpPr/>
          <p:nvPr/>
        </p:nvSpPr>
        <p:spPr>
          <a:xfrm flipV="1">
            <a:off x="4451145" y="2911259"/>
            <a:ext cx="105841" cy="1021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718650" y="3001400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O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4517572" y="2359717"/>
            <a:ext cx="0" cy="1016000"/>
          </a:xfrm>
          <a:prstGeom prst="line">
            <a:avLst/>
          </a:prstGeom>
          <a:ln w="2857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2842380" y="2986692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780208" y="2986692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717514" y="3957432"/>
            <a:ext cx="5573100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2000" b="1" dirty="0">
                <a:cs typeface="+mn-ea"/>
                <a:sym typeface="+mn-lt"/>
              </a:rPr>
              <a:t>线段</a:t>
            </a:r>
            <a:r>
              <a:rPr lang="en-US" altLang="zh-CN" sz="2000" b="1" dirty="0">
                <a:cs typeface="+mn-ea"/>
                <a:sym typeface="+mn-lt"/>
              </a:rPr>
              <a:t>AO=</a:t>
            </a:r>
            <a:r>
              <a:rPr lang="zh-CN" altLang="en-US" sz="2000" b="1" dirty="0">
                <a:cs typeface="+mn-ea"/>
                <a:sym typeface="+mn-lt"/>
              </a:rPr>
              <a:t>线段</a:t>
            </a:r>
            <a:r>
              <a:rPr lang="en-US" altLang="zh-CN" sz="2000" b="1" dirty="0">
                <a:cs typeface="+mn-ea"/>
                <a:sym typeface="+mn-lt"/>
              </a:rPr>
              <a:t>BO</a:t>
            </a:r>
            <a:r>
              <a:rPr lang="zh-CN" altLang="en-US" sz="2000" b="1" dirty="0">
                <a:cs typeface="+mn-ea"/>
                <a:sym typeface="+mn-lt"/>
              </a:rPr>
              <a:t>，则</a:t>
            </a:r>
            <a:r>
              <a:rPr lang="en-US" altLang="zh-CN" sz="2000" b="1" dirty="0">
                <a:cs typeface="+mn-ea"/>
                <a:sym typeface="+mn-lt"/>
              </a:rPr>
              <a:t>O</a:t>
            </a:r>
            <a:r>
              <a:rPr lang="zh-CN" altLang="en-US" sz="2000" b="1" dirty="0">
                <a:cs typeface="+mn-ea"/>
                <a:sym typeface="+mn-lt"/>
              </a:rPr>
              <a:t>点是线段</a:t>
            </a:r>
            <a:r>
              <a:rPr lang="en-US" altLang="zh-CN" sz="2000" b="1" dirty="0">
                <a:cs typeface="+mn-ea"/>
                <a:sym typeface="+mn-lt"/>
              </a:rPr>
              <a:t>AB</a:t>
            </a:r>
            <a:r>
              <a:rPr lang="zh-CN" altLang="en-US" sz="2000" b="1" dirty="0">
                <a:cs typeface="+mn-ea"/>
                <a:sym typeface="+mn-lt"/>
              </a:rPr>
              <a:t>的中点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570462" y="189138"/>
            <a:ext cx="5849388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b="1" dirty="0">
                <a:solidFill>
                  <a:srgbClr val="4A66AC"/>
                </a:solidFill>
                <a:cs typeface="+mn-ea"/>
                <a:sym typeface="+mn-lt"/>
              </a:rPr>
              <a:t>线段的中点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5" grpId="0"/>
    </p:bldLst>
  </p:timing>
</p:sld>
</file>

<file path=ppt/theme/theme1.xml><?xml version="1.0" encoding="utf-8"?>
<a:theme xmlns:a="http://schemas.openxmlformats.org/drawingml/2006/main" name="WWW.2PPT.COM&#10;">
  <a:themeElements>
    <a:clrScheme name="蓝色暖调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ntw3ia5n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939</Words>
  <Application>Microsoft Office PowerPoint</Application>
  <PresentationFormat>全屏显示(16:9)</PresentationFormat>
  <Paragraphs>166</Paragraphs>
  <Slides>15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1" baseType="lpstr">
      <vt:lpstr>阿里巴巴普惠体 R</vt:lpstr>
      <vt:lpstr>思源黑体 CN Regular</vt:lpstr>
      <vt:lpstr>微软雅黑</vt:lpstr>
      <vt:lpstr>Arial</vt:lpstr>
      <vt:lpstr>Cambria Math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2020-04-05T01:17:00Z</dcterms:created>
  <dcterms:modified xsi:type="dcterms:W3CDTF">2023-01-16T15:25:36Z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BBB966A5076E49899FB04BAD3E0DCB47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