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openxmlformats.org/officeDocument/2006/relationships/tags" Target="../tags/tag9.xml"/><Relationship Id="rId7" Type="http://schemas.microsoft.com/office/2007/relationships/media" Target="../media/media1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.png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9525" y="15240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200" dirty="0">
                <a:cs typeface="Times New Roman" panose="02020603050405020304" pitchFamily="18" charset="0"/>
              </a:rPr>
              <a:t>Unit 8 </a:t>
            </a:r>
            <a:r>
              <a:rPr lang="en-US" altLang="zh-CN" sz="3200" dirty="0"/>
              <a:t>Countries around the World</a:t>
            </a:r>
            <a:endParaRPr lang="en-US" altLang="zh-CN" sz="3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400" dirty="0" smtClean="0">
                <a:cs typeface="Times New Roman" panose="02020603050405020304" pitchFamily="18" charset="0"/>
              </a:rPr>
              <a:t>English-Speaking </a:t>
            </a:r>
            <a:r>
              <a:rPr lang="en-US" altLang="zh-CN" sz="4400" dirty="0">
                <a:cs typeface="Times New Roman" panose="02020603050405020304" pitchFamily="18" charset="0"/>
              </a:rPr>
              <a:t>Countries</a:t>
            </a:r>
            <a:endParaRPr lang="zh-CN" altLang="en-US" sz="44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19675" y="1871283"/>
            <a:ext cx="320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非洲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新加坡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南非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各个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每个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说英语的国家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76401" y="2123016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Africa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76400" y="2631016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Singapore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76400" y="37486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each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76400" y="324061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South Africa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76400" y="4343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English-Speaking countries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1" y="1524000"/>
            <a:ext cx="3971429" cy="5168187"/>
          </a:xfrm>
          <a:prstGeom prst="rect">
            <a:avLst/>
          </a:prstGeom>
        </p:spPr>
      </p:pic>
      <p:pic>
        <p:nvPicPr>
          <p:cNvPr id="3" name="七年级上册Unit 8-Lesson 48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298" y="1946954"/>
            <a:ext cx="887730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1........</a:t>
            </a:r>
            <a:r>
              <a:rPr kumimoji="0" lang="zh-CN" altLang="en-US" sz="2000" b="0" dirty="0"/>
              <a:t>遍布全世界</a:t>
            </a:r>
            <a:r>
              <a:rPr kumimoji="0" lang="en-US" altLang="zh-CN" sz="2000" b="0" dirty="0"/>
              <a:t>__________________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_________________</a:t>
            </a:r>
            <a:endParaRPr kumimoji="0" lang="en-US" altLang="zh-CN" sz="2000" b="0" dirty="0"/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2.......</a:t>
            </a:r>
            <a:r>
              <a:rPr kumimoji="0" lang="zh-CN" altLang="en-US" sz="2000" b="0" dirty="0"/>
              <a:t>把英语作为他们的第一语言</a:t>
            </a:r>
            <a:r>
              <a:rPr kumimoji="0" lang="en-US" altLang="zh-CN" sz="2000" b="0" dirty="0"/>
              <a:t>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有一些在</a:t>
            </a:r>
            <a:r>
              <a:rPr kumimoji="0" lang="en-US" altLang="zh-CN" sz="2000" b="0" dirty="0"/>
              <a:t>....</a:t>
            </a:r>
            <a:r>
              <a:rPr kumimoji="0" lang="zh-CN" altLang="en-US" sz="2000" b="0" dirty="0"/>
              <a:t>西边</a:t>
            </a:r>
            <a:r>
              <a:rPr kumimoji="0" lang="en-US" altLang="zh-CN" sz="2000" b="0" dirty="0"/>
              <a:t>____________________________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 什么方位</a:t>
            </a:r>
            <a:r>
              <a:rPr kumimoji="0" lang="en-US" altLang="zh-CN" sz="2000" b="0" dirty="0"/>
              <a:t>........_______________________________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5........</a:t>
            </a:r>
            <a:r>
              <a:rPr kumimoji="0" lang="zh-CN" altLang="en-US" sz="2000" b="0" dirty="0"/>
              <a:t>作为 官方语言</a:t>
            </a:r>
            <a:r>
              <a:rPr kumimoji="0" lang="en-US" altLang="zh-CN" sz="2000" b="0" dirty="0"/>
              <a:t>___________________________________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81225" y="2362284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.........around the world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90800" y="4241800"/>
            <a:ext cx="4800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........as an offical language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133600" y="3716951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What direction .....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619375" y="3254037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Some are west of ....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05250" y="2743200"/>
            <a:ext cx="4648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People speak English as their first language......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0200" y="3937001"/>
            <a:ext cx="6248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 works in the school as a English teacher.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他在学校里当一名英语老师。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5401" y="1397001"/>
            <a:ext cx="2044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as prep. </a:t>
            </a:r>
            <a:r>
              <a:rPr lang="zh-CN" altLang="zh-CN" b="1" kern="100" dirty="0">
                <a:latin typeface="Times New Roman" panose="02020603050405020304" pitchFamily="18" charset="0"/>
              </a:rPr>
              <a:t>作为</a:t>
            </a:r>
          </a:p>
        </p:txBody>
      </p:sp>
      <p:sp>
        <p:nvSpPr>
          <p:cNvPr id="4" name="矩形 3"/>
          <p:cNvSpPr/>
          <p:nvPr/>
        </p:nvSpPr>
        <p:spPr>
          <a:xfrm>
            <a:off x="1600200" y="2108201"/>
            <a:ext cx="6096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as </a:t>
            </a:r>
            <a:r>
              <a:rPr lang="zh-CN" altLang="zh-CN" kern="100" dirty="0">
                <a:latin typeface="Times New Roman" panose="02020603050405020304" pitchFamily="18" charset="0"/>
              </a:rPr>
              <a:t>作介词，意为“作为”，强调作为什么</a:t>
            </a:r>
            <a:r>
              <a:rPr lang="en-US" altLang="zh-CN" kern="100" dirty="0">
                <a:latin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</a:rPr>
              <a:t>身份或职业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600200" y="2717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My brother works in a restaurant as a waiter.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我弟弟在一家饭店里当服务员。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0" y="4445001"/>
            <a:ext cx="6248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【注意】</a:t>
            </a:r>
            <a:r>
              <a:rPr lang="en-US" altLang="zh-CN" kern="100" dirty="0">
                <a:latin typeface="Times New Roman" panose="02020603050405020304" pitchFamily="18" charset="0"/>
              </a:rPr>
              <a:t>spoken English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意为“英语口语”。</a:t>
            </a:r>
          </a:p>
        </p:txBody>
      </p:sp>
      <p:sp>
        <p:nvSpPr>
          <p:cNvPr id="3" name="矩形 2"/>
          <p:cNvSpPr/>
          <p:nvPr/>
        </p:nvSpPr>
        <p:spPr>
          <a:xfrm>
            <a:off x="1295400" y="1397001"/>
            <a:ext cx="38603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English-speaking adj. </a:t>
            </a:r>
            <a:r>
              <a:rPr lang="zh-CN" altLang="zh-CN" b="1" kern="100" dirty="0">
                <a:latin typeface="Times New Roman" panose="02020603050405020304" pitchFamily="18" charset="0"/>
              </a:rPr>
              <a:t>说英语的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200660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English-speaking </a:t>
            </a:r>
            <a:r>
              <a:rPr lang="zh-CN" altLang="zh-CN" kern="100" dirty="0">
                <a:latin typeface="Times New Roman" panose="02020603050405020304" pitchFamily="18" charset="0"/>
              </a:rPr>
              <a:t>是由“名词</a:t>
            </a:r>
            <a:r>
              <a:rPr lang="en-US" altLang="zh-CN" kern="100" dirty="0">
                <a:latin typeface="Times New Roman" panose="02020603050405020304" pitchFamily="18" charset="0"/>
              </a:rPr>
              <a:t>+</a:t>
            </a:r>
            <a:r>
              <a:rPr lang="zh-CN" altLang="zh-CN" kern="100" dirty="0">
                <a:latin typeface="Times New Roman" panose="02020603050405020304" pitchFamily="18" charset="0"/>
              </a:rPr>
              <a:t>连字符</a:t>
            </a:r>
            <a:r>
              <a:rPr lang="en-US" altLang="zh-CN" kern="100" dirty="0">
                <a:latin typeface="Times New Roman" panose="02020603050405020304" pitchFamily="18" charset="0"/>
              </a:rPr>
              <a:t>+v. 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ing</a:t>
            </a:r>
            <a:r>
              <a:rPr lang="zh-CN" altLang="zh-CN" kern="100" dirty="0">
                <a:latin typeface="Times New Roman" panose="02020603050405020304" pitchFamily="18" charset="0"/>
              </a:rPr>
              <a:t>”构成的合成词，在句中作定语，相当于形容词。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3124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America is an English-speaking country.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美国是一个说英语的国家。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1701800"/>
            <a:ext cx="6248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◆</a:t>
            </a:r>
            <a:r>
              <a:rPr lang="en-US" altLang="zh-CN" kern="100" dirty="0">
                <a:latin typeface="Times New Roman" panose="02020603050405020304" pitchFamily="18" charset="0"/>
              </a:rPr>
              <a:t> a list of...</a:t>
            </a:r>
            <a:r>
              <a:rPr lang="zh-CN" altLang="zh-CN" kern="100" dirty="0">
                <a:latin typeface="Times New Roman" panose="02020603050405020304" pitchFamily="18" charset="0"/>
              </a:rPr>
              <a:t>……的列表／清单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 list of...</a:t>
            </a:r>
            <a:r>
              <a:rPr lang="zh-CN" altLang="zh-CN" kern="100" dirty="0">
                <a:latin typeface="Times New Roman" panose="02020603050405020304" pitchFamily="18" charset="0"/>
              </a:rPr>
              <a:t>是固定短语。其中</a:t>
            </a:r>
            <a:r>
              <a:rPr lang="en-US" altLang="zh-CN" kern="100" dirty="0">
                <a:latin typeface="Times New Roman" panose="02020603050405020304" pitchFamily="18" charset="0"/>
              </a:rPr>
              <a:t>list</a:t>
            </a:r>
            <a:r>
              <a:rPr lang="zh-CN" altLang="zh-CN" kern="100" dirty="0">
                <a:latin typeface="Times New Roman" panose="02020603050405020304" pitchFamily="18" charset="0"/>
              </a:rPr>
              <a:t>为可数名词，意为“清单；名单；目录”。</a:t>
            </a:r>
            <a:r>
              <a:rPr lang="en-US" altLang="zh-CN" kern="100" dirty="0">
                <a:latin typeface="Times New Roman" panose="02020603050405020304" pitchFamily="18" charset="0"/>
              </a:rPr>
              <a:t>on the list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意为“在列表／清单上”。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·</a:t>
            </a:r>
            <a:r>
              <a:rPr lang="en-US" altLang="zh-CN" kern="100" dirty="0">
                <a:latin typeface="Times New Roman" panose="02020603050405020304" pitchFamily="18" charset="0"/>
              </a:rPr>
              <a:t>Here is a list of things you must buy in the supermarket.  </a:t>
            </a:r>
            <a:r>
              <a:rPr lang="zh-CN" altLang="zh-CN" kern="100" dirty="0">
                <a:latin typeface="Times New Roman" panose="02020603050405020304" pitchFamily="18" charset="0"/>
              </a:rPr>
              <a:t>这里有一张你必须在超市买的东西的清单。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·</a:t>
            </a:r>
            <a:r>
              <a:rPr lang="en-US" altLang="zh-CN" kern="100" dirty="0">
                <a:latin typeface="Times New Roman" panose="02020603050405020304" pitchFamily="18" charset="0"/>
              </a:rPr>
              <a:t>He writes down his name on the list. </a:t>
            </a:r>
            <a:r>
              <a:rPr lang="zh-CN" altLang="zh-CN" kern="100" dirty="0">
                <a:latin typeface="Times New Roman" panose="02020603050405020304" pitchFamily="18" charset="0"/>
              </a:rPr>
              <a:t>他把他的名字写在列表上。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19200" y="2286000"/>
            <a:ext cx="7391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业 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你知道哪些国家讲英语吗？介绍一个你做熟悉的讲英语的国家。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357</Words>
  <Application>Microsoft Office PowerPoint</Application>
  <PresentationFormat>全屏显示(4:3)</PresentationFormat>
  <Paragraphs>52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2023-01-16T15:25:48Z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2C82B969B1054A01A28CD4128238351A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