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707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4D143-C664-4BFA-BC8E-09EC16EBEEF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5FF8E-AF3D-4554-8B1C-4447356DCF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5FF8E-AF3D-4554-8B1C-4447356DCF3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2700"/>
            <a:ext cx="9144000" cy="565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10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91263" y="3876675"/>
            <a:ext cx="197326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KSO_CT2"/>
          <p:cNvSpPr>
            <a:spLocks noGrp="1"/>
          </p:cNvSpPr>
          <p:nvPr>
            <p:ph type="subTitle" idx="1"/>
          </p:nvPr>
        </p:nvSpPr>
        <p:spPr>
          <a:xfrm>
            <a:off x="2473236" y="5920862"/>
            <a:ext cx="6214743" cy="435489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 smtClean="0"/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2473236" y="5199014"/>
            <a:ext cx="6214743" cy="695722"/>
          </a:xfrm>
        </p:spPr>
        <p:txBody>
          <a:bodyPr/>
          <a:lstStyle>
            <a:lvl1pPr algn="ctr">
              <a:defRPr sz="3200">
                <a:gradFill flip="none" rotWithShape="1">
                  <a:gsLst>
                    <a:gs pos="0">
                      <a:schemeClr val="accent1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1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Arial Rounded MT Bold" panose="020F0704030504030204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8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4628D-B73D-43B2-963F-7BF44791A28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761F0-5CF8-40A3-8347-BE8FDB77C16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7" y="365125"/>
            <a:ext cx="886883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1" y="365125"/>
            <a:ext cx="5949952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CE5E1-432D-47BA-B60E-30D039DFC8F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6F18F-A927-4231-82B3-E4017120F77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EAABD-3DD2-41C9-9C3A-5D9B4B5AA88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0"/>
            <a:ext cx="381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499" y="1244600"/>
            <a:ext cx="3820587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E7E4B-82D1-49AD-8A1B-FDDE66917A3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6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6" y="2200274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4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4" y="2200274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DEFA9-B2EE-4C57-BE99-D9D67C22C17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96754-07FC-4891-B77C-3A2D528016C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0800E-851A-4C69-9793-5CE04FF08E7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58442" y="533402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15992" y="1063628"/>
            <a:ext cx="462915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58442" y="21336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7F59E-FB8B-4B46-97FB-03A7A6D15F9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0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B1889-2A03-494E-BFEF-76F0C68C82E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6"/>
          <p:cNvPicPr>
            <a:picLocks noChangeAspect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3028950" y="674688"/>
            <a:ext cx="5532438" cy="70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1028" name="KSO_BC1"/>
          <p:cNvSpPr>
            <a:spLocks noGrp="1"/>
          </p:cNvSpPr>
          <p:nvPr>
            <p:ph type="body" idx="1"/>
          </p:nvPr>
        </p:nvSpPr>
        <p:spPr bwMode="auto">
          <a:xfrm>
            <a:off x="496888" y="1549400"/>
            <a:ext cx="820420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919293"/>
                </a:solidFill>
              </a:defRPr>
            </a:lvl1pPr>
          </a:lstStyle>
          <a:p>
            <a:fld id="{D8106630-86E5-46FA-8C7E-D0675FCB344E}" type="slidenum">
              <a:rPr lang="en-US" altLang="zh-CN"/>
              <a:t>‹#›</a:t>
            </a:fld>
            <a:endParaRPr lang="en-US" altLang="zh-CN"/>
          </a:p>
        </p:txBody>
      </p:sp>
      <p:pic>
        <p:nvPicPr>
          <p:cNvPr id="1032" name="图片 7"/>
          <p:cNvPicPr>
            <a:picLocks noChangeAspect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8307388" y="657225"/>
            <a:ext cx="83661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 kern="1200"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357505" indent="-357505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rgbClr val="963B22"/>
        </a:buClr>
        <a:buSzPct val="90000"/>
        <a:buBlip>
          <a:blip r:embed="rId16"/>
        </a:buBlip>
        <a:defRPr sz="2000" kern="1200">
          <a:solidFill>
            <a:srgbClr val="8B8E2E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B1D19B"/>
        </a:buClr>
        <a:buFont typeface="幼圆" panose="02010509060101010101" pitchFamily="49" charset="-122"/>
        <a:buChar char=" "/>
        <a:defRPr sz="1600" kern="12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>
          <a:xfrm>
            <a:off x="2473236" y="6089855"/>
            <a:ext cx="6214743" cy="435489"/>
          </a:xfrm>
        </p:spPr>
        <p:txBody>
          <a:bodyPr/>
          <a:lstStyle/>
          <a:p>
            <a:pPr lvl="0"/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latin typeface="汉仪大黑简" pitchFamily="49" charset="-122"/>
                <a:ea typeface="汉仪大黑简" pitchFamily="49" charset="-122"/>
              </a:rPr>
              <a:t>正比例、反比例的字母表达</a:t>
            </a:r>
            <a:r>
              <a:rPr lang="zh-CN" altLang="en-US" sz="3600" dirty="0" smtClean="0">
                <a:latin typeface="汉仪大黑简" pitchFamily="49" charset="-122"/>
                <a:ea typeface="汉仪大黑简" pitchFamily="49" charset="-122"/>
              </a:rPr>
              <a:t>式</a:t>
            </a:r>
            <a:endParaRPr lang="zh-CN" altLang="en-US" sz="3600" dirty="0">
              <a:latin typeface="汉仪大黑简" pitchFamily="49" charset="-122"/>
              <a:ea typeface="汉仪大黑简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785813" y="857250"/>
            <a:ext cx="78581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一个榨油厂用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台同样的榨油机每天榨油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36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吨。</a:t>
            </a:r>
          </a:p>
        </p:txBody>
      </p:sp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763448" y="2160909"/>
            <a:ext cx="7858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）题中哪两种量是相关联的量？哪种量是一定的？</a:t>
            </a:r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763448" y="3232471"/>
            <a:ext cx="78581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）榨油机的台数和每天榨油的吨数成正比例吗？为什么？</a:t>
            </a:r>
          </a:p>
        </p:txBody>
      </p:sp>
      <p:sp>
        <p:nvSpPr>
          <p:cNvPr id="24581" name="TextBox 6"/>
          <p:cNvSpPr txBox="1">
            <a:spLocks noChangeArrowheads="1"/>
          </p:cNvSpPr>
          <p:nvPr/>
        </p:nvSpPr>
        <p:spPr bwMode="auto">
          <a:xfrm>
            <a:off x="763448" y="4304034"/>
            <a:ext cx="7858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）照这样计算，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台这样的榨油机每天榨油多少吨？</a:t>
            </a:r>
          </a:p>
        </p:txBody>
      </p:sp>
      <p:sp>
        <p:nvSpPr>
          <p:cNvPr id="24582" name="TextBox 7"/>
          <p:cNvSpPr txBox="1">
            <a:spLocks noChangeArrowheads="1"/>
          </p:cNvSpPr>
          <p:nvPr/>
        </p:nvSpPr>
        <p:spPr bwMode="auto">
          <a:xfrm>
            <a:off x="763448" y="5375596"/>
            <a:ext cx="78581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）把榨油机台数和每天榨油的吨数在方格纸上表示出来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？ 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39752" y="764704"/>
            <a:ext cx="4320413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80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教学目标</a:t>
            </a:r>
          </a:p>
        </p:txBody>
      </p:sp>
      <p:sp>
        <p:nvSpPr>
          <p:cNvPr id="16387" name="Rectangle 1"/>
          <p:cNvSpPr>
            <a:spLocks noChangeArrowheads="1"/>
          </p:cNvSpPr>
          <p:nvPr/>
        </p:nvSpPr>
        <p:spPr bwMode="auto">
          <a:xfrm>
            <a:off x="511046" y="2451274"/>
            <a:ext cx="828675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04800"/>
            <a:r>
              <a:rPr lang="en-US" altLang="zh-CN" sz="2800" b="1" dirty="0">
                <a:latin typeface="华文新魏" panose="02010800040101010101" pitchFamily="2" charset="-122"/>
                <a:ea typeface="华文新魏" panose="0201080004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cs typeface="Arial" panose="020B0604020202020204" pitchFamily="34" charset="0"/>
              </a:rPr>
              <a:t>、结合具体事例，经历复习正、反比例的定义，问题讨论及总结数学表达式的过程。</a:t>
            </a:r>
            <a:endParaRPr lang="zh-CN" altLang="en-US" sz="2800" b="1" dirty="0">
              <a:latin typeface="华文新魏" panose="02010800040101010101" pitchFamily="2" charset="-122"/>
              <a:ea typeface="华文新魏" panose="02010800040101010101" pitchFamily="2" charset="-122"/>
              <a:cs typeface="宋体" panose="02010600030101010101" pitchFamily="2" charset="-122"/>
            </a:endParaRPr>
          </a:p>
          <a:p>
            <a:pPr indent="304800" eaLnBrk="0" hangingPunct="0"/>
            <a:r>
              <a:rPr lang="en-US" altLang="zh-CN" sz="2800" b="1" dirty="0">
                <a:latin typeface="华文新魏" panose="02010800040101010101" pitchFamily="2" charset="-122"/>
                <a:ea typeface="华文新魏" panose="0201080004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cs typeface="Arial" panose="020B0604020202020204" pitchFamily="34" charset="0"/>
              </a:rPr>
              <a:t>、能判断常见数量关系三种量在某一种量一定情况下，其他两种量成什么比例关系，理解正、反比例字母表达式的含义。</a:t>
            </a:r>
            <a:endParaRPr lang="zh-CN" altLang="en-US" sz="2800" b="1" dirty="0">
              <a:latin typeface="华文新魏" panose="02010800040101010101" pitchFamily="2" charset="-122"/>
              <a:ea typeface="华文新魏" panose="02010800040101010101" pitchFamily="2" charset="-122"/>
              <a:cs typeface="宋体" panose="02010600030101010101" pitchFamily="2" charset="-122"/>
            </a:endParaRPr>
          </a:p>
          <a:p>
            <a:pPr indent="304800" eaLnBrk="0" hangingPunct="0"/>
            <a:r>
              <a:rPr lang="en-US" altLang="zh-CN" sz="2800" b="1" dirty="0">
                <a:latin typeface="华文新魏" panose="02010800040101010101" pitchFamily="2" charset="-122"/>
                <a:ea typeface="华文新魏" panose="02010800040101010101" pitchFamily="2" charset="-122"/>
                <a:cs typeface="Arial" panose="020B0604020202020204" pitchFamily="34" charset="0"/>
              </a:rPr>
              <a:t>3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cs typeface="Arial" panose="020B0604020202020204" pitchFamily="34" charset="0"/>
              </a:rPr>
              <a:t>、在讨论、判断正、反比例量的过程中，能进行有条理的思考，并对判断结论做出有说服力的说明。</a:t>
            </a:r>
            <a:endParaRPr lang="zh-CN" altLang="en-US" sz="40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285750" y="1071563"/>
            <a:ext cx="8715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观察下卖弄两个购买方便面的表，回答问题。</a:t>
            </a: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500063" y="1714500"/>
            <a:ext cx="928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）</a:t>
            </a:r>
          </a:p>
        </p:txBody>
      </p:sp>
      <p:sp>
        <p:nvSpPr>
          <p:cNvPr id="17412" name="TextBox 6"/>
          <p:cNvSpPr txBox="1">
            <a:spLocks noChangeArrowheads="1"/>
          </p:cNvSpPr>
          <p:nvPr/>
        </p:nvSpPr>
        <p:spPr bwMode="auto">
          <a:xfrm>
            <a:off x="928688" y="4208463"/>
            <a:ext cx="75723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上表中，购买方便面的数量和总价是怎样变化的？它们成什么比例？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1357313" y="2357438"/>
            <a:ext cx="6429375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357313" y="2998788"/>
            <a:ext cx="6429375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1357313" y="3713163"/>
            <a:ext cx="6429375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rot="5400000">
            <a:off x="2534444" y="3036094"/>
            <a:ext cx="13589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rot="5400000">
            <a:off x="4106863" y="3035300"/>
            <a:ext cx="135731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rot="5400000">
            <a:off x="5678488" y="3035300"/>
            <a:ext cx="135731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9" name="TextBox 15"/>
          <p:cNvSpPr txBox="1">
            <a:spLocks noChangeArrowheads="1"/>
          </p:cNvSpPr>
          <p:nvPr/>
        </p:nvSpPr>
        <p:spPr bwMode="auto">
          <a:xfrm>
            <a:off x="1428750" y="2357438"/>
            <a:ext cx="1785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数量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包</a:t>
            </a:r>
          </a:p>
        </p:txBody>
      </p:sp>
      <p:sp>
        <p:nvSpPr>
          <p:cNvPr id="17420" name="TextBox 16"/>
          <p:cNvSpPr txBox="1">
            <a:spLocks noChangeArrowheads="1"/>
          </p:cNvSpPr>
          <p:nvPr/>
        </p:nvSpPr>
        <p:spPr bwMode="auto">
          <a:xfrm>
            <a:off x="1428750" y="3059113"/>
            <a:ext cx="1785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总价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元</a:t>
            </a:r>
          </a:p>
        </p:txBody>
      </p:sp>
      <p:sp>
        <p:nvSpPr>
          <p:cNvPr id="17421" name="TextBox 17"/>
          <p:cNvSpPr txBox="1">
            <a:spLocks noChangeArrowheads="1"/>
          </p:cNvSpPr>
          <p:nvPr/>
        </p:nvSpPr>
        <p:spPr bwMode="auto">
          <a:xfrm>
            <a:off x="3786188" y="2357438"/>
            <a:ext cx="357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5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7422" name="TextBox 18"/>
          <p:cNvSpPr txBox="1">
            <a:spLocks noChangeArrowheads="1"/>
          </p:cNvSpPr>
          <p:nvPr/>
        </p:nvSpPr>
        <p:spPr bwMode="auto">
          <a:xfrm>
            <a:off x="3571875" y="3059113"/>
            <a:ext cx="1000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7.5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7423" name="TextBox 19"/>
          <p:cNvSpPr txBox="1">
            <a:spLocks noChangeArrowheads="1"/>
          </p:cNvSpPr>
          <p:nvPr/>
        </p:nvSpPr>
        <p:spPr bwMode="auto">
          <a:xfrm>
            <a:off x="5214938" y="2357438"/>
            <a:ext cx="642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10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7424" name="TextBox 20"/>
          <p:cNvSpPr txBox="1">
            <a:spLocks noChangeArrowheads="1"/>
          </p:cNvSpPr>
          <p:nvPr/>
        </p:nvSpPr>
        <p:spPr bwMode="auto">
          <a:xfrm>
            <a:off x="5214938" y="3059113"/>
            <a:ext cx="642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15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7425" name="TextBox 21"/>
          <p:cNvSpPr txBox="1">
            <a:spLocks noChangeArrowheads="1"/>
          </p:cNvSpPr>
          <p:nvPr/>
        </p:nvSpPr>
        <p:spPr bwMode="auto">
          <a:xfrm>
            <a:off x="6786563" y="2357438"/>
            <a:ext cx="642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15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7426" name="TextBox 22"/>
          <p:cNvSpPr txBox="1">
            <a:spLocks noChangeArrowheads="1"/>
          </p:cNvSpPr>
          <p:nvPr/>
        </p:nvSpPr>
        <p:spPr bwMode="auto">
          <a:xfrm>
            <a:off x="6500813" y="3059113"/>
            <a:ext cx="1143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22.5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500063" y="1571625"/>
            <a:ext cx="928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）</a:t>
            </a: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928688" y="4065588"/>
            <a:ext cx="75723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上表中，购买方便面的单价和数量是怎样变化的？它们成什么比例？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1357313" y="2214563"/>
            <a:ext cx="6429375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357313" y="2855913"/>
            <a:ext cx="6429375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357313" y="3570288"/>
            <a:ext cx="6429375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rot="5400000">
            <a:off x="2534444" y="2893219"/>
            <a:ext cx="13589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rot="5400000">
            <a:off x="4106863" y="2892425"/>
            <a:ext cx="135731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rot="5400000">
            <a:off x="5678488" y="2892425"/>
            <a:ext cx="135731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2" name="TextBox 11"/>
          <p:cNvSpPr txBox="1">
            <a:spLocks noChangeArrowheads="1"/>
          </p:cNvSpPr>
          <p:nvPr/>
        </p:nvSpPr>
        <p:spPr bwMode="auto">
          <a:xfrm>
            <a:off x="1428750" y="2214563"/>
            <a:ext cx="1785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单价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元</a:t>
            </a:r>
          </a:p>
        </p:txBody>
      </p:sp>
      <p:sp>
        <p:nvSpPr>
          <p:cNvPr id="18443" name="TextBox 12"/>
          <p:cNvSpPr txBox="1">
            <a:spLocks noChangeArrowheads="1"/>
          </p:cNvSpPr>
          <p:nvPr/>
        </p:nvSpPr>
        <p:spPr bwMode="auto">
          <a:xfrm>
            <a:off x="1428750" y="2916238"/>
            <a:ext cx="1785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数量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包</a:t>
            </a:r>
          </a:p>
        </p:txBody>
      </p:sp>
      <p:sp>
        <p:nvSpPr>
          <p:cNvPr id="18444" name="TextBox 13"/>
          <p:cNvSpPr txBox="1">
            <a:spLocks noChangeArrowheads="1"/>
          </p:cNvSpPr>
          <p:nvPr/>
        </p:nvSpPr>
        <p:spPr bwMode="auto">
          <a:xfrm>
            <a:off x="3571875" y="2214563"/>
            <a:ext cx="857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0.7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8445" name="TextBox 14"/>
          <p:cNvSpPr txBox="1">
            <a:spLocks noChangeArrowheads="1"/>
          </p:cNvSpPr>
          <p:nvPr/>
        </p:nvSpPr>
        <p:spPr bwMode="auto">
          <a:xfrm>
            <a:off x="3714750" y="2916238"/>
            <a:ext cx="785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40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8446" name="TextBox 15"/>
          <p:cNvSpPr txBox="1">
            <a:spLocks noChangeArrowheads="1"/>
          </p:cNvSpPr>
          <p:nvPr/>
        </p:nvSpPr>
        <p:spPr bwMode="auto">
          <a:xfrm>
            <a:off x="5143500" y="2214563"/>
            <a:ext cx="928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1.4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8447" name="TextBox 16"/>
          <p:cNvSpPr txBox="1">
            <a:spLocks noChangeArrowheads="1"/>
          </p:cNvSpPr>
          <p:nvPr/>
        </p:nvSpPr>
        <p:spPr bwMode="auto">
          <a:xfrm>
            <a:off x="5214938" y="2916238"/>
            <a:ext cx="642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20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8448" name="TextBox 17"/>
          <p:cNvSpPr txBox="1">
            <a:spLocks noChangeArrowheads="1"/>
          </p:cNvSpPr>
          <p:nvPr/>
        </p:nvSpPr>
        <p:spPr bwMode="auto">
          <a:xfrm>
            <a:off x="6643688" y="2214563"/>
            <a:ext cx="928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2.8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8449" name="TextBox 18"/>
          <p:cNvSpPr txBox="1">
            <a:spLocks noChangeArrowheads="1"/>
          </p:cNvSpPr>
          <p:nvPr/>
        </p:nvSpPr>
        <p:spPr bwMode="auto">
          <a:xfrm>
            <a:off x="6786563" y="2916238"/>
            <a:ext cx="642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10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3" descr="6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8" y="357188"/>
            <a:ext cx="2071687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827584" y="3071813"/>
            <a:ext cx="73197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当总价一定时，单价和数量成什么比例？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27584" y="4208463"/>
            <a:ext cx="73197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当数量一定时，总价和单价成什么比例？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27584" y="5351463"/>
            <a:ext cx="73197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当单价一定时，总价和数量成什么比例？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285750" y="850900"/>
            <a:ext cx="621506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在一次自行车越野赛中，小明行驶的时间与路程如下表。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361950" y="2286000"/>
            <a:ext cx="6429375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361950" y="2927350"/>
            <a:ext cx="6429375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61950" y="3641725"/>
            <a:ext cx="6429375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rot="5400000">
            <a:off x="1539082" y="2964656"/>
            <a:ext cx="13589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rot="5400000">
            <a:off x="2470150" y="2963863"/>
            <a:ext cx="1357313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rot="5400000">
            <a:off x="3397250" y="2963863"/>
            <a:ext cx="1357313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9" name="TextBox 10"/>
          <p:cNvSpPr txBox="1">
            <a:spLocks noChangeArrowheads="1"/>
          </p:cNvSpPr>
          <p:nvPr/>
        </p:nvSpPr>
        <p:spPr bwMode="auto">
          <a:xfrm>
            <a:off x="433388" y="2286000"/>
            <a:ext cx="1785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时间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分</a:t>
            </a:r>
          </a:p>
        </p:txBody>
      </p:sp>
      <p:sp>
        <p:nvSpPr>
          <p:cNvPr id="20490" name="TextBox 11"/>
          <p:cNvSpPr txBox="1">
            <a:spLocks noChangeArrowheads="1"/>
          </p:cNvSpPr>
          <p:nvPr/>
        </p:nvSpPr>
        <p:spPr bwMode="auto">
          <a:xfrm>
            <a:off x="147638" y="2987675"/>
            <a:ext cx="2071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路程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千米</a:t>
            </a:r>
          </a:p>
        </p:txBody>
      </p:sp>
      <p:sp>
        <p:nvSpPr>
          <p:cNvPr id="20491" name="TextBox 12"/>
          <p:cNvSpPr txBox="1">
            <a:spLocks noChangeArrowheads="1"/>
          </p:cNvSpPr>
          <p:nvPr/>
        </p:nvSpPr>
        <p:spPr bwMode="auto">
          <a:xfrm>
            <a:off x="2505075" y="2286000"/>
            <a:ext cx="357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8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492" name="TextBox 13"/>
          <p:cNvSpPr txBox="1">
            <a:spLocks noChangeArrowheads="1"/>
          </p:cNvSpPr>
          <p:nvPr/>
        </p:nvSpPr>
        <p:spPr bwMode="auto">
          <a:xfrm>
            <a:off x="2505075" y="2987675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2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 rot="5400000">
            <a:off x="4325937" y="2963863"/>
            <a:ext cx="1357313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rot="5400000">
            <a:off x="5254625" y="2963863"/>
            <a:ext cx="1357313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5" name="TextBox 20"/>
          <p:cNvSpPr txBox="1">
            <a:spLocks noChangeArrowheads="1"/>
          </p:cNvSpPr>
          <p:nvPr/>
        </p:nvSpPr>
        <p:spPr bwMode="auto">
          <a:xfrm>
            <a:off x="3290888" y="2286000"/>
            <a:ext cx="642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10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496" name="TextBox 21"/>
          <p:cNvSpPr txBox="1">
            <a:spLocks noChangeArrowheads="1"/>
          </p:cNvSpPr>
          <p:nvPr/>
        </p:nvSpPr>
        <p:spPr bwMode="auto">
          <a:xfrm>
            <a:off x="3219450" y="2987675"/>
            <a:ext cx="857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2.5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497" name="TextBox 22"/>
          <p:cNvSpPr txBox="1">
            <a:spLocks noChangeArrowheads="1"/>
          </p:cNvSpPr>
          <p:nvPr/>
        </p:nvSpPr>
        <p:spPr bwMode="auto">
          <a:xfrm>
            <a:off x="4219575" y="2286000"/>
            <a:ext cx="642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20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498" name="TextBox 23"/>
          <p:cNvSpPr txBox="1">
            <a:spLocks noChangeArrowheads="1"/>
          </p:cNvSpPr>
          <p:nvPr/>
        </p:nvSpPr>
        <p:spPr bwMode="auto">
          <a:xfrm>
            <a:off x="4362450" y="2987675"/>
            <a:ext cx="357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5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499" name="TextBox 24"/>
          <p:cNvSpPr txBox="1">
            <a:spLocks noChangeArrowheads="1"/>
          </p:cNvSpPr>
          <p:nvPr/>
        </p:nvSpPr>
        <p:spPr bwMode="auto">
          <a:xfrm>
            <a:off x="5148263" y="2286000"/>
            <a:ext cx="642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20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500" name="TextBox 25"/>
          <p:cNvSpPr txBox="1">
            <a:spLocks noChangeArrowheads="1"/>
          </p:cNvSpPr>
          <p:nvPr/>
        </p:nvSpPr>
        <p:spPr bwMode="auto">
          <a:xfrm>
            <a:off x="5148263" y="2987675"/>
            <a:ext cx="642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10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501" name="TextBox 26"/>
          <p:cNvSpPr txBox="1">
            <a:spLocks noChangeArrowheads="1"/>
          </p:cNvSpPr>
          <p:nvPr/>
        </p:nvSpPr>
        <p:spPr bwMode="auto">
          <a:xfrm>
            <a:off x="6076950" y="2286000"/>
            <a:ext cx="642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60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502" name="TextBox 27"/>
          <p:cNvSpPr txBox="1">
            <a:spLocks noChangeArrowheads="1"/>
          </p:cNvSpPr>
          <p:nvPr/>
        </p:nvSpPr>
        <p:spPr bwMode="auto">
          <a:xfrm>
            <a:off x="6076950" y="2987675"/>
            <a:ext cx="642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15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20503" name="图片 28" descr="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9950" y="1571625"/>
            <a:ext cx="16383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4" name="TextBox 29"/>
          <p:cNvSpPr txBox="1">
            <a:spLocks noChangeArrowheads="1"/>
          </p:cNvSpPr>
          <p:nvPr/>
        </p:nvSpPr>
        <p:spPr bwMode="auto">
          <a:xfrm>
            <a:off x="285750" y="3922713"/>
            <a:ext cx="62150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）路程和时间成什么比例？</a:t>
            </a:r>
          </a:p>
        </p:txBody>
      </p:sp>
      <p:sp>
        <p:nvSpPr>
          <p:cNvPr id="20505" name="TextBox 30"/>
          <p:cNvSpPr txBox="1">
            <a:spLocks noChangeArrowheads="1"/>
          </p:cNvSpPr>
          <p:nvPr/>
        </p:nvSpPr>
        <p:spPr bwMode="auto">
          <a:xfrm>
            <a:off x="285750" y="4559300"/>
            <a:ext cx="771525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）时间、路程和速度这三种量，在什么情况下成正比例，什么情况下成反比例？说明理由。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圆角矩形 19"/>
          <p:cNvSpPr/>
          <p:nvPr/>
        </p:nvSpPr>
        <p:spPr>
          <a:xfrm>
            <a:off x="3714750" y="5143500"/>
            <a:ext cx="3714750" cy="135731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" name="圆角矩形 18"/>
          <p:cNvSpPr/>
          <p:nvPr/>
        </p:nvSpPr>
        <p:spPr>
          <a:xfrm>
            <a:off x="1714500" y="3429000"/>
            <a:ext cx="3714750" cy="135731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1508" name="图片 3" descr="6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8" y="357188"/>
            <a:ext cx="2071687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2357438" y="1428750"/>
            <a:ext cx="62150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如果有字母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和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y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表示两种相关联的量，用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k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表示一定的量，正比例、反比例的关系可以怎么表示？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786188" y="4130675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x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3714750" y="4202113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786188" y="3559175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y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357688" y="3844925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=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786313" y="3844925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k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928813" y="3844925"/>
            <a:ext cx="1500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正比例：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500688" y="5572125"/>
            <a:ext cx="1000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200" b="1">
                <a:latin typeface="Calibri" panose="020F0502020204030204" pitchFamily="34" charset="0"/>
              </a:rPr>
              <a:t> </a:t>
            </a:r>
            <a:r>
              <a:rPr lang="en-US" altLang="zh-CN" sz="3200" b="1">
                <a:latin typeface="Calibri" panose="020F0502020204030204" pitchFamily="34" charset="0"/>
              </a:rPr>
              <a:t>· 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y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357938" y="5572125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=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786563" y="5572125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k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929063" y="5572125"/>
            <a:ext cx="1500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反比例：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6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3" descr="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0027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785813" y="1357313"/>
            <a:ext cx="78581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判断下面各题中的两种量是否成正比例，说明理由。</a:t>
            </a:r>
          </a:p>
        </p:txBody>
      </p:sp>
      <p:sp>
        <p:nvSpPr>
          <p:cNvPr id="22532" name="TextBox 5"/>
          <p:cNvSpPr txBox="1">
            <a:spLocks noChangeArrowheads="1"/>
          </p:cNvSpPr>
          <p:nvPr/>
        </p:nvSpPr>
        <p:spPr bwMode="auto">
          <a:xfrm>
            <a:off x="785813" y="2422525"/>
            <a:ext cx="78581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）长方形的周长一定，它的长和宽。</a:t>
            </a:r>
          </a:p>
        </p:txBody>
      </p:sp>
      <p:sp>
        <p:nvSpPr>
          <p:cNvPr id="22533" name="TextBox 6"/>
          <p:cNvSpPr txBox="1">
            <a:spLocks noChangeArrowheads="1"/>
          </p:cNvSpPr>
          <p:nvPr/>
        </p:nvSpPr>
        <p:spPr bwMode="auto">
          <a:xfrm>
            <a:off x="785813" y="3059113"/>
            <a:ext cx="7858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）长方形的面积一定，它的长和宽。</a:t>
            </a:r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785813" y="3630613"/>
            <a:ext cx="78581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）一条绳子的长一定，剪去的部分和剩下的部分。</a:t>
            </a:r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785813" y="4637088"/>
            <a:ext cx="45005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）圆的直径和周长。</a:t>
            </a:r>
          </a:p>
        </p:txBody>
      </p:sp>
      <p:sp>
        <p:nvSpPr>
          <p:cNvPr id="22536" name="TextBox 9"/>
          <p:cNvSpPr txBox="1">
            <a:spLocks noChangeArrowheads="1"/>
          </p:cNvSpPr>
          <p:nvPr/>
        </p:nvSpPr>
        <p:spPr bwMode="auto">
          <a:xfrm>
            <a:off x="785813" y="5202238"/>
            <a:ext cx="74295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）汽车的耗油量一定，行驶的路程和耗油总量。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714375" y="2143125"/>
            <a:ext cx="77866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汽车每次运货的吨数、运货的次数和运货总吨数这三种量，在什么情况下成正比例，什么情况下成反比例？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KSO_GREEN5">
      <a:dk1>
        <a:srgbClr val="3D3F41"/>
      </a:dk1>
      <a:lt1>
        <a:srgbClr val="FFFFFF"/>
      </a:lt1>
      <a:dk2>
        <a:srgbClr val="3D3F41"/>
      </a:dk2>
      <a:lt2>
        <a:srgbClr val="FFFFFF"/>
      </a:lt2>
      <a:accent1>
        <a:srgbClr val="BABD3D"/>
      </a:accent1>
      <a:accent2>
        <a:srgbClr val="7DB359"/>
      </a:accent2>
      <a:accent3>
        <a:srgbClr val="DCAB48"/>
      </a:accent3>
      <a:accent4>
        <a:srgbClr val="6B8A4B"/>
      </a:accent4>
      <a:accent5>
        <a:srgbClr val="409BA2"/>
      </a:accent5>
      <a:accent6>
        <a:srgbClr val="B84D30"/>
      </a:accent6>
      <a:hlink>
        <a:srgbClr val="00B0F0"/>
      </a:hlink>
      <a:folHlink>
        <a:srgbClr val="AFB2B4"/>
      </a:folHlink>
    </a:clrScheme>
    <a:fontScheme name="自定义 19">
      <a:majorFont>
        <a:latin typeface="Arial Rounded MT Bold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主题23</Template>
  <TotalTime>0</TotalTime>
  <Words>552</Words>
  <Application>Microsoft Office PowerPoint</Application>
  <PresentationFormat>全屏显示(4:3)</PresentationFormat>
  <Paragraphs>68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汉仪大黑简</vt:lpstr>
      <vt:lpstr>华文新魏</vt:lpstr>
      <vt:lpstr>楷体_GB2312</vt:lpstr>
      <vt:lpstr>宋体</vt:lpstr>
      <vt:lpstr>微软雅黑</vt:lpstr>
      <vt:lpstr>幼圆</vt:lpstr>
      <vt:lpstr>Arial</vt:lpstr>
      <vt:lpstr>Arial Black</vt:lpstr>
      <vt:lpstr>Arial Rounded MT Bold</vt:lpstr>
      <vt:lpstr>Calibri</vt:lpstr>
      <vt:lpstr>WWW.2PPT.COM</vt:lpstr>
      <vt:lpstr>正比例、反比例的字母表达式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2014-03-19T05:45:00Z</dcterms:created>
  <dcterms:modified xsi:type="dcterms:W3CDTF">2023-01-16T15:25:54Z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807A4D0A397742DA8579EC4A3C09D6BA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