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9" r:id="rId22"/>
    <p:sldId id="282" r:id="rId23"/>
    <p:sldId id="283" r:id="rId24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9F"/>
    <a:srgbClr val="CCFFFF"/>
    <a:srgbClr val="66FFCC"/>
    <a:srgbClr val="800080"/>
    <a:srgbClr val="FF0066"/>
    <a:srgbClr val="660033"/>
    <a:srgbClr val="CCFF3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4" autoAdjust="0"/>
    <p:restoredTop sz="9466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78EB5-4658-48CD-9E93-5F4623D15C6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84B31-C27E-4122-8EAF-D61A31A66D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84B31-C27E-4122-8EAF-D61A31A66DB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CB432-E577-452C-96D5-6E922370AC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3DE45-8379-4415-967B-35E8F7601EB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B0ED2-6C5E-4BFB-A520-25869C209D4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3E7D5-400B-468D-8329-7CAAADF898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CB432-E577-452C-96D5-6E922370AC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8F905-4403-4FE7-AA62-A3057B381F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CF570-B45D-485D-8B8A-F673A3F8EC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BD59E-7C42-4965-9BAA-2C05AC8E1C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E9769-BA11-4F3E-B954-A0AED197E06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8D1FD-FE83-4F14-9811-D11B64FE51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B042C-9A61-4D2A-A818-827B90927B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CFCB2-B0F6-4218-87B8-FEC0124937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checker dir="vert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783E0B2-E5AE-420C-B472-43A886988D2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 dir="vert"/>
    <p:sndAc>
      <p:stSnd>
        <p:snd r:embed="rId14" name="arrow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4" y="1556792"/>
            <a:ext cx="9139436" cy="1470025"/>
          </a:xfrm>
        </p:spPr>
        <p:txBody>
          <a:bodyPr/>
          <a:lstStyle/>
          <a:p>
            <a:r>
              <a:rPr lang="en-US" altLang="zh-CN" sz="4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Unit4 Is it in your bag?</a:t>
            </a:r>
          </a:p>
        </p:txBody>
      </p:sp>
      <p:sp>
        <p:nvSpPr>
          <p:cNvPr id="9" name="矩形 8"/>
          <p:cNvSpPr/>
          <p:nvPr/>
        </p:nvSpPr>
        <p:spPr>
          <a:xfrm>
            <a:off x="3147832" y="523559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07413" cy="1417638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The chair is ___________the desk.</a:t>
            </a:r>
          </a:p>
        </p:txBody>
      </p:sp>
      <p:pic>
        <p:nvPicPr>
          <p:cNvPr id="17413" name="Picture 5" descr="中式卧室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600200"/>
            <a:ext cx="8353425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51275" y="260350"/>
            <a:ext cx="37449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800080"/>
                </a:solidFill>
                <a:latin typeface="Comic Sans MS" panose="030F0702030302020204" pitchFamily="66" charset="0"/>
                <a:ea typeface="Gungsuh" pitchFamily="18" charset="-127"/>
              </a:rPr>
              <a:t>in fr</a:t>
            </a:r>
            <a:r>
              <a:rPr lang="en-US" altLang="zh-CN" b="1">
                <a:solidFill>
                  <a:srgbClr val="FF0066"/>
                </a:solidFill>
                <a:latin typeface="Comic Sans MS" panose="030F0702030302020204" pitchFamily="66" charset="0"/>
                <a:ea typeface="Gungsuh" pitchFamily="18" charset="-127"/>
              </a:rPr>
              <a:t>o</a:t>
            </a:r>
            <a:r>
              <a:rPr lang="en-US" altLang="zh-CN" b="1">
                <a:solidFill>
                  <a:srgbClr val="800080"/>
                </a:solidFill>
                <a:latin typeface="Comic Sans MS" panose="030F0702030302020204" pitchFamily="66" charset="0"/>
                <a:ea typeface="Gungsuh" pitchFamily="18" charset="-127"/>
              </a:rPr>
              <a:t>nt of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3779838" y="3429000"/>
            <a:ext cx="2808287" cy="576263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356100" y="4076700"/>
            <a:ext cx="1439863" cy="1152525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 animBg="1"/>
      <p:bldP spid="174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未标题-1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书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500438"/>
            <a:ext cx="2592387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15.gif (16238 字节)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76250"/>
            <a:ext cx="25908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stoo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5229225"/>
            <a:ext cx="11239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pencilcas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516688" y="6092825"/>
            <a:ext cx="1008062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未命名bed-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214938"/>
            <a:ext cx="5113338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la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3" y="5541963"/>
            <a:ext cx="1655762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225502">
            <a:off x="7451725" y="5445125"/>
            <a:ext cx="5349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map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-590921">
            <a:off x="8027988" y="5300663"/>
            <a:ext cx="804862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书包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32588" y="4941888"/>
            <a:ext cx="93662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图片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339975" y="5734050"/>
            <a:ext cx="9366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Rectangle 13"/>
          <p:cNvSpPr>
            <a:spLocks noGrp="1" noChangeArrowheads="1"/>
          </p:cNvSpPr>
          <p:nvPr>
            <p:ph type="title"/>
          </p:nvPr>
        </p:nvSpPr>
        <p:spPr>
          <a:xfrm>
            <a:off x="769938" y="404813"/>
            <a:ext cx="8374062" cy="633412"/>
          </a:xfrm>
          <a:solidFill>
            <a:srgbClr val="CCFF33"/>
          </a:solidFill>
        </p:spPr>
        <p:txBody>
          <a:bodyPr/>
          <a:lstStyle/>
          <a:p>
            <a:r>
              <a:rPr lang="en-US" altLang="zh-CN" sz="4000" b="1">
                <a:latin typeface="Comic Sans MS" panose="030F0702030302020204" pitchFamily="66" charset="0"/>
              </a:rPr>
              <a:t>Where’s the </a:t>
            </a:r>
            <a:r>
              <a:rPr lang="en-US" altLang="zh-CN" sz="4000" b="1" u="sng">
                <a:latin typeface="Comic Sans MS" panose="030F0702030302020204" pitchFamily="66" charset="0"/>
              </a:rPr>
              <a:t>sch</a:t>
            </a:r>
            <a:r>
              <a:rPr lang="en-US" altLang="zh-CN" sz="4000" b="1" u="sng">
                <a:solidFill>
                  <a:srgbClr val="CC0066"/>
                </a:solidFill>
                <a:latin typeface="Comic Sans MS" panose="030F0702030302020204" pitchFamily="66" charset="0"/>
              </a:rPr>
              <a:t>oo</a:t>
            </a:r>
            <a:r>
              <a:rPr lang="en-US" altLang="zh-CN" sz="4000" b="1" u="sng">
                <a:latin typeface="Comic Sans MS" panose="030F0702030302020204" pitchFamily="66" charset="0"/>
              </a:rPr>
              <a:t>lb</a:t>
            </a:r>
            <a:r>
              <a:rPr lang="en-US" altLang="zh-CN" sz="4000" b="1" u="sng">
                <a:solidFill>
                  <a:srgbClr val="CC0066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000" b="1" u="sng">
                <a:latin typeface="Comic Sans MS" panose="030F0702030302020204" pitchFamily="66" charset="0"/>
              </a:rPr>
              <a:t>g</a:t>
            </a:r>
            <a:r>
              <a:rPr lang="en-US" altLang="zh-CN" sz="4000" b="1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44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042988" y="476250"/>
            <a:ext cx="777716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800" b="1" u="sng">
                <a:latin typeface="Comic Sans MS" panose="030F0702030302020204" pitchFamily="66" charset="0"/>
              </a:rPr>
              <a:t>b</a:t>
            </a:r>
            <a:r>
              <a:rPr lang="en-US" altLang="zh-CN" sz="4800" b="1" u="sng">
                <a:solidFill>
                  <a:srgbClr val="CC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800" b="1" u="sng">
                <a:latin typeface="Comic Sans MS" panose="030F0702030302020204" pitchFamily="66" charset="0"/>
              </a:rPr>
              <a:t>h</a:t>
            </a:r>
            <a:r>
              <a:rPr lang="en-US" altLang="zh-CN" sz="4800" b="1" u="sng">
                <a:solidFill>
                  <a:srgbClr val="CC0066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800" b="1" u="sng">
                <a:latin typeface="Comic Sans MS" panose="030F0702030302020204" pitchFamily="66" charset="0"/>
              </a:rPr>
              <a:t>nd</a:t>
            </a: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 the desk.</a:t>
            </a:r>
          </a:p>
        </p:txBody>
      </p:sp>
      <p:pic>
        <p:nvPicPr>
          <p:cNvPr id="18447" name="Picture 15" descr="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35600" y="5084763"/>
            <a:ext cx="3527425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8" name="AutoShape 16"/>
          <p:cNvSpPr>
            <a:spLocks noChangeArrowheads="1"/>
          </p:cNvSpPr>
          <p:nvPr/>
        </p:nvSpPr>
        <p:spPr bwMode="auto">
          <a:xfrm rot="-24105584">
            <a:off x="5219700" y="404813"/>
            <a:ext cx="230188" cy="5032375"/>
          </a:xfrm>
          <a:prstGeom prst="downArrow">
            <a:avLst>
              <a:gd name="adj1" fmla="val 50000"/>
              <a:gd name="adj2" fmla="val 54655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over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8446" grpId="0" build="p"/>
      <p:bldP spid="184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The cat is 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US" altLang="zh-CN" b="1" u="sng">
                <a:solidFill>
                  <a:srgbClr val="CC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b="1" u="sng">
                <a:solidFill>
                  <a:srgbClr val="CC0066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nd</a:t>
            </a: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 the box.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9461" name="Picture 5" descr="未命名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ok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0"/>
            <a:ext cx="2136775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27088" y="5805488"/>
            <a:ext cx="8135937" cy="8239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No, It’s ______ the bed.</a:t>
            </a:r>
            <a:endParaRPr lang="en-US" altLang="zh-CN" sz="48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31913" y="3573463"/>
            <a:ext cx="6121400" cy="204152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="1">
                <a:solidFill>
                  <a:schemeClr val="tx1"/>
                </a:solidFill>
              </a:rPr>
              <a:t/>
            </a:r>
            <a:br>
              <a:rPr lang="en-US" altLang="zh-CN" sz="1800" b="1">
                <a:solidFill>
                  <a:schemeClr val="tx1"/>
                </a:solidFill>
              </a:rPr>
            </a:b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Where is the book ?</a:t>
            </a:r>
          </a:p>
          <a:p>
            <a:pPr algn="l"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Is it on the bed?</a:t>
            </a:r>
          </a:p>
        </p:txBody>
      </p:sp>
      <p:pic>
        <p:nvPicPr>
          <p:cNvPr id="20485" name="Picture 5" descr="b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0"/>
            <a:ext cx="66262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492500" y="5805488"/>
            <a:ext cx="2376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Comic Sans MS" panose="030F0702030302020204" pitchFamily="66" charset="0"/>
              </a:rPr>
              <a:t>b</a:t>
            </a:r>
            <a:r>
              <a:rPr lang="en-US" altLang="zh-CN" b="1">
                <a:solidFill>
                  <a:srgbClr val="CC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b="1">
                <a:latin typeface="Comic Sans MS" panose="030F0702030302020204" pitchFamily="66" charset="0"/>
              </a:rPr>
              <a:t>h</a:t>
            </a:r>
            <a:r>
              <a:rPr lang="en-US" altLang="zh-CN" b="1">
                <a:solidFill>
                  <a:srgbClr val="CC0066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b="1">
                <a:latin typeface="Comic Sans MS" panose="030F0702030302020204" pitchFamily="66" charset="0"/>
              </a:rPr>
              <a:t>nd</a:t>
            </a:r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未标题-1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书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500438"/>
            <a:ext cx="2592387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15.gif (16238 字节)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76250"/>
            <a:ext cx="25908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stoo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5229225"/>
            <a:ext cx="11239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pencilcas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516688" y="6092825"/>
            <a:ext cx="1008062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未命名bed-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214938"/>
            <a:ext cx="5113338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la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3" y="5541963"/>
            <a:ext cx="1655762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225502">
            <a:off x="7451725" y="5445125"/>
            <a:ext cx="5349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map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-590921">
            <a:off x="8027988" y="5300663"/>
            <a:ext cx="804862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书包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859338" y="5013325"/>
            <a:ext cx="936625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图片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339975" y="5734050"/>
            <a:ext cx="9366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1" name="Rectangle 13"/>
          <p:cNvSpPr>
            <a:spLocks noGrp="1" noChangeArrowheads="1"/>
          </p:cNvSpPr>
          <p:nvPr>
            <p:ph type="title"/>
          </p:nvPr>
        </p:nvSpPr>
        <p:spPr>
          <a:xfrm>
            <a:off x="769938" y="404813"/>
            <a:ext cx="8374062" cy="633412"/>
          </a:xfrm>
          <a:solidFill>
            <a:srgbClr val="CCFF33"/>
          </a:solidFill>
        </p:spPr>
        <p:txBody>
          <a:bodyPr/>
          <a:lstStyle/>
          <a:p>
            <a:r>
              <a:rPr lang="en-US" altLang="zh-CN" sz="4000" b="1">
                <a:latin typeface="Comic Sans MS" panose="030F0702030302020204" pitchFamily="66" charset="0"/>
              </a:rPr>
              <a:t>Where’s the sch</a:t>
            </a:r>
            <a:r>
              <a:rPr lang="en-US" altLang="zh-CN" sz="4000" b="1">
                <a:solidFill>
                  <a:srgbClr val="CC0066"/>
                </a:solidFill>
                <a:latin typeface="Comic Sans MS" panose="030F0702030302020204" pitchFamily="66" charset="0"/>
              </a:rPr>
              <a:t>oo</a:t>
            </a:r>
            <a:r>
              <a:rPr lang="en-US" altLang="zh-CN" sz="4000" b="1">
                <a:latin typeface="Comic Sans MS" panose="030F0702030302020204" pitchFamily="66" charset="0"/>
              </a:rPr>
              <a:t>lb</a:t>
            </a:r>
            <a:r>
              <a:rPr lang="en-US" altLang="zh-CN" sz="4000" b="1">
                <a:solidFill>
                  <a:srgbClr val="CC0066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000" b="1">
                <a:latin typeface="Comic Sans MS" panose="030F0702030302020204" pitchFamily="66" charset="0"/>
              </a:rPr>
              <a:t>g?</a:t>
            </a:r>
          </a:p>
        </p:txBody>
      </p:sp>
      <p:sp>
        <p:nvSpPr>
          <p:cNvPr id="2254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4213" y="333375"/>
            <a:ext cx="777716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800" b="1" u="sng">
                <a:latin typeface="Comic Sans MS" panose="030F0702030302020204" pitchFamily="66" charset="0"/>
              </a:rPr>
              <a:t>b</a:t>
            </a:r>
            <a:r>
              <a:rPr lang="en-US" altLang="zh-CN" sz="4800" b="1" u="sng">
                <a:solidFill>
                  <a:srgbClr val="CC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800" b="1" u="sng">
                <a:latin typeface="Comic Sans MS" panose="030F0702030302020204" pitchFamily="66" charset="0"/>
              </a:rPr>
              <a:t>s</a:t>
            </a:r>
            <a:r>
              <a:rPr lang="en-US" altLang="zh-CN" sz="4800" b="1" u="sng">
                <a:solidFill>
                  <a:srgbClr val="CC0066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800" b="1" u="sng">
                <a:latin typeface="Comic Sans MS" panose="030F0702030302020204" pitchFamily="66" charset="0"/>
              </a:rPr>
              <a:t>d</a:t>
            </a:r>
            <a:r>
              <a:rPr lang="en-US" altLang="zh-CN" sz="4800" b="1" u="sng">
                <a:solidFill>
                  <a:srgbClr val="CC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 the desk.</a:t>
            </a:r>
          </a:p>
        </p:txBody>
      </p:sp>
      <p:pic>
        <p:nvPicPr>
          <p:cNvPr id="22543" name="Picture 15" descr="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16575" y="4365625"/>
            <a:ext cx="3527425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795963" y="4292600"/>
            <a:ext cx="3097212" cy="1800225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4932363" y="4941888"/>
            <a:ext cx="792162" cy="792162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animBg="1"/>
      <p:bldP spid="22541" grpId="1" animBg="1"/>
      <p:bldP spid="22542" grpId="0" build="p"/>
      <p:bldP spid="22545" grpId="0" animBg="1"/>
      <p:bldP spid="225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The cat is 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US" altLang="zh-CN" b="1" u="sng">
                <a:solidFill>
                  <a:srgbClr val="CC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b="1" u="sng">
                <a:solidFill>
                  <a:srgbClr val="CC0066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d</a:t>
            </a:r>
            <a:r>
              <a:rPr lang="en-US" altLang="zh-CN" b="1" u="sng">
                <a:solidFill>
                  <a:srgbClr val="CC0066"/>
                </a:solidFill>
                <a:latin typeface="Comic Sans MS" panose="030F0702030302020204" pitchFamily="66" charset="0"/>
              </a:rPr>
              <a:t>e</a:t>
            </a: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 the box.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23557" name="Picture 5" descr="未命名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497888" cy="1417638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The desk is ______the bed.</a:t>
            </a:r>
          </a:p>
        </p:txBody>
      </p:sp>
      <p:pic>
        <p:nvPicPr>
          <p:cNvPr id="24579" name="Picture 3" descr="中式卧室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844675"/>
            <a:ext cx="8353425" cy="501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63938" y="476250"/>
            <a:ext cx="295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800080"/>
                </a:solidFill>
                <a:latin typeface="Comic Sans MS" panose="030F0702030302020204" pitchFamily="66" charset="0"/>
                <a:ea typeface="Gungsuh" pitchFamily="18" charset="-127"/>
              </a:rPr>
              <a:t>b</a:t>
            </a:r>
            <a:r>
              <a:rPr lang="en-US" altLang="zh-CN" b="1">
                <a:solidFill>
                  <a:srgbClr val="CC0066"/>
                </a:solidFill>
                <a:latin typeface="Comic Sans MS" panose="030F0702030302020204" pitchFamily="66" charset="0"/>
                <a:ea typeface="Gungsuh" pitchFamily="18" charset="-127"/>
              </a:rPr>
              <a:t>e</a:t>
            </a:r>
            <a:r>
              <a:rPr lang="en-US" altLang="zh-CN" b="1">
                <a:solidFill>
                  <a:srgbClr val="800080"/>
                </a:solidFill>
                <a:latin typeface="Comic Sans MS" panose="030F0702030302020204" pitchFamily="66" charset="0"/>
                <a:ea typeface="Gungsuh" pitchFamily="18" charset="-127"/>
              </a:rPr>
              <a:t>s</a:t>
            </a:r>
            <a:r>
              <a:rPr lang="en-US" altLang="zh-CN" b="1">
                <a:solidFill>
                  <a:srgbClr val="CC0066"/>
                </a:solidFill>
                <a:latin typeface="Comic Sans MS" panose="030F0702030302020204" pitchFamily="66" charset="0"/>
                <a:ea typeface="Gungsuh" pitchFamily="18" charset="-127"/>
              </a:rPr>
              <a:t>i</a:t>
            </a:r>
            <a:r>
              <a:rPr lang="en-US" altLang="zh-CN" b="1">
                <a:solidFill>
                  <a:srgbClr val="800080"/>
                </a:solidFill>
                <a:latin typeface="Comic Sans MS" panose="030F0702030302020204" pitchFamily="66" charset="0"/>
                <a:ea typeface="Gungsuh" pitchFamily="18" charset="-127"/>
              </a:rPr>
              <a:t>de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779838" y="3429000"/>
            <a:ext cx="2663825" cy="792163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 rot="8954800">
            <a:off x="539750" y="3357563"/>
            <a:ext cx="3084513" cy="1646237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  <p:bldP spid="245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27088" y="5805488"/>
            <a:ext cx="8135937" cy="8239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No, It’s ______ the </a:t>
            </a:r>
            <a:r>
              <a:rPr lang="en-GB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TV</a:t>
            </a:r>
            <a:r>
              <a:rPr lang="en-GB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altLang="zh-CN" sz="48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31913" y="3573463"/>
            <a:ext cx="6121400" cy="170656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="1">
                <a:solidFill>
                  <a:schemeClr val="tx1"/>
                </a:solidFill>
              </a:rPr>
              <a:t/>
            </a:r>
            <a:br>
              <a:rPr lang="en-US" altLang="zh-CN" sz="1800" b="1">
                <a:solidFill>
                  <a:schemeClr val="tx1"/>
                </a:solidFill>
              </a:rPr>
            </a:b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Is the pencil-box in front of the </a:t>
            </a:r>
            <a:r>
              <a:rPr lang="en-US" altLang="zh-CN" b="1">
                <a:solidFill>
                  <a:srgbClr val="CC0066"/>
                </a:solidFill>
                <a:latin typeface="Comic Sans MS" panose="030F0702030302020204" pitchFamily="66" charset="0"/>
              </a:rPr>
              <a:t>TV</a:t>
            </a: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492500" y="5805488"/>
            <a:ext cx="23764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near</a:t>
            </a:r>
          </a:p>
        </p:txBody>
      </p:sp>
      <p:pic>
        <p:nvPicPr>
          <p:cNvPr id="25608" name="Picture 8" descr="未命名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40313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pencilcas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8135938" y="1628775"/>
            <a:ext cx="1008062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7088" y="5805488"/>
            <a:ext cx="8135937" cy="8239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No, It’s ______ the </a:t>
            </a:r>
            <a:r>
              <a:rPr lang="en-GB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TV</a:t>
            </a:r>
            <a:r>
              <a:rPr lang="en-GB" altLang="zh-CN" sz="48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altLang="zh-CN" sz="48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3573463"/>
            <a:ext cx="7561263" cy="170656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800" b="1">
                <a:solidFill>
                  <a:schemeClr val="tx1"/>
                </a:solidFill>
              </a:rPr>
              <a:t/>
            </a:r>
            <a:br>
              <a:rPr lang="en-US" altLang="zh-CN" sz="1800" b="1">
                <a:solidFill>
                  <a:schemeClr val="tx1"/>
                </a:solidFill>
              </a:rPr>
            </a:b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Is the pencil-box behind the </a:t>
            </a:r>
            <a:r>
              <a:rPr lang="en-US" altLang="zh-CN" b="1">
                <a:solidFill>
                  <a:srgbClr val="CC0066"/>
                </a:solidFill>
                <a:latin typeface="Comic Sans MS" panose="030F0702030302020204" pitchFamily="66" charset="0"/>
              </a:rPr>
              <a:t>TV</a:t>
            </a: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492500" y="5805488"/>
            <a:ext cx="23764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beside</a:t>
            </a:r>
          </a:p>
        </p:txBody>
      </p:sp>
      <p:pic>
        <p:nvPicPr>
          <p:cNvPr id="26629" name="Picture 5" descr="未命名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50196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pencilcas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5364163" y="1773238"/>
            <a:ext cx="1008062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3213100"/>
            <a:ext cx="4392612" cy="1143000"/>
          </a:xfrm>
          <a:solidFill>
            <a:srgbClr val="FFFF66"/>
          </a:solidFill>
        </p:spPr>
        <p:txBody>
          <a:bodyPr/>
          <a:lstStyle/>
          <a:p>
            <a:r>
              <a:rPr lang="en-US" altLang="zh-CN" sz="4000">
                <a:solidFill>
                  <a:srgbClr val="CC0066"/>
                </a:solidFill>
              </a:rPr>
              <a:t>near(</a:t>
            </a:r>
            <a:r>
              <a:rPr lang="zh-CN" altLang="en-US" sz="3200">
                <a:solidFill>
                  <a:schemeClr val="tx1"/>
                </a:solidFill>
              </a:rPr>
              <a:t>在</a:t>
            </a:r>
            <a:r>
              <a:rPr lang="en-US" altLang="zh-CN" sz="3200">
                <a:solidFill>
                  <a:schemeClr val="tx1"/>
                </a:solidFill>
              </a:rPr>
              <a:t>……</a:t>
            </a:r>
            <a:r>
              <a:rPr lang="zh-CN" altLang="en-US" sz="3200">
                <a:solidFill>
                  <a:schemeClr val="tx1"/>
                </a:solidFill>
              </a:rPr>
              <a:t>附近</a:t>
            </a:r>
            <a:r>
              <a:rPr lang="en-US" altLang="zh-CN" sz="3600">
                <a:solidFill>
                  <a:srgbClr val="CC0066"/>
                </a:solidFill>
              </a:rPr>
              <a:t>)</a:t>
            </a:r>
            <a:r>
              <a:rPr lang="zh-CN" altLang="en-US" sz="4000"/>
              <a:t>和</a:t>
            </a:r>
            <a:r>
              <a:rPr lang="en-US" altLang="zh-CN" sz="4000">
                <a:solidFill>
                  <a:srgbClr val="CC0066"/>
                </a:solidFill>
              </a:rPr>
              <a:t>beside(</a:t>
            </a:r>
            <a:r>
              <a:rPr lang="zh-CN" altLang="en-US" sz="3200">
                <a:solidFill>
                  <a:schemeClr val="tx1"/>
                </a:solidFill>
              </a:rPr>
              <a:t>在</a:t>
            </a:r>
            <a:r>
              <a:rPr lang="en-US" altLang="zh-CN" sz="3200">
                <a:solidFill>
                  <a:schemeClr val="tx1"/>
                </a:solidFill>
              </a:rPr>
              <a:t>……</a:t>
            </a:r>
            <a:r>
              <a:rPr lang="zh-CN" altLang="en-US" sz="3200">
                <a:solidFill>
                  <a:schemeClr val="tx1"/>
                </a:solidFill>
              </a:rPr>
              <a:t>的旁边</a:t>
            </a:r>
            <a:r>
              <a:rPr lang="en-US" altLang="zh-CN" sz="40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6911975" cy="8921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b="1" dirty="0"/>
              <a:t>The dog is </a:t>
            </a:r>
            <a:r>
              <a:rPr lang="en-US" altLang="zh-CN" sz="4000" b="1" dirty="0">
                <a:solidFill>
                  <a:srgbClr val="CC0066"/>
                </a:solidFill>
              </a:rPr>
              <a:t>______ </a:t>
            </a:r>
            <a:r>
              <a:rPr lang="en-US" altLang="zh-CN" sz="4000" b="1" dirty="0"/>
              <a:t>the bike.</a:t>
            </a:r>
          </a:p>
        </p:txBody>
      </p:sp>
      <p:pic>
        <p:nvPicPr>
          <p:cNvPr id="30724" name="Picture 4" descr="555003pxm2dot63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5589588"/>
            <a:ext cx="1619250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getCALX3LRK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20713"/>
            <a:ext cx="1655762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3202409_090853109028_2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0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未命名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2924175"/>
            <a:ext cx="28797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 rot="-445885">
            <a:off x="2555875" y="836613"/>
            <a:ext cx="4105275" cy="157162"/>
          </a:xfrm>
          <a:prstGeom prst="rightArrow">
            <a:avLst>
              <a:gd name="adj1" fmla="val 50000"/>
              <a:gd name="adj2" fmla="val 653032"/>
            </a:avLst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23850" y="5373688"/>
            <a:ext cx="6911975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4000" b="1" dirty="0">
                <a:solidFill>
                  <a:schemeClr val="tx1"/>
                </a:solidFill>
              </a:rPr>
              <a:t>The pencil-box is </a:t>
            </a:r>
            <a:r>
              <a:rPr lang="en-US" altLang="zh-CN" sz="4000" b="1" dirty="0">
                <a:solidFill>
                  <a:srgbClr val="CC0066"/>
                </a:solidFill>
              </a:rPr>
              <a:t>_______ </a:t>
            </a:r>
            <a:r>
              <a:rPr lang="en-US" altLang="zh-CN" sz="4000" b="1" dirty="0">
                <a:solidFill>
                  <a:schemeClr val="tx1"/>
                </a:solidFill>
              </a:rPr>
              <a:t>the TV.</a:t>
            </a:r>
          </a:p>
        </p:txBody>
      </p:sp>
      <p:pic>
        <p:nvPicPr>
          <p:cNvPr id="30730" name="Picture 10" descr="pencilcas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3059113" y="3789363"/>
            <a:ext cx="1008062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235825" y="2349500"/>
            <a:ext cx="1657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419475" y="1916113"/>
            <a:ext cx="208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CC0066"/>
                </a:solidFill>
              </a:rPr>
              <a:t>near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572000" y="5229225"/>
            <a:ext cx="208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CC0066"/>
                </a:solidFill>
              </a:rPr>
              <a:t>beside</a:t>
            </a:r>
          </a:p>
        </p:txBody>
      </p:sp>
    </p:spTree>
  </p:cSld>
  <p:clrMapOvr>
    <a:masterClrMapping/>
  </p:clrMapOvr>
  <p:transition>
    <p:cover dir="u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9" grpId="0"/>
      <p:bldP spid="30732" grpId="0"/>
      <p:bldP spid="307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0807091909598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611188" y="2420938"/>
            <a:ext cx="1655762" cy="709612"/>
          </a:xfrm>
          <a:solidFill>
            <a:schemeClr val="folHlink"/>
          </a:solidFill>
        </p:spPr>
        <p:txBody>
          <a:bodyPr/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Chant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24075" y="765175"/>
            <a:ext cx="5543550" cy="5360988"/>
          </a:xfrm>
        </p:spPr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In, in, is it in the bag?</a:t>
            </a:r>
          </a:p>
          <a:p>
            <a:endParaRPr lang="en-US" altLang="zh-CN" b="1" dirty="0">
              <a:latin typeface="Comic Sans MS" panose="030F0702030302020204" pitchFamily="66" charset="0"/>
            </a:endParaRPr>
          </a:p>
          <a:p>
            <a:r>
              <a:rPr lang="en-US" altLang="zh-CN" b="1" dirty="0">
                <a:latin typeface="Comic Sans MS" panose="030F0702030302020204" pitchFamily="66" charset="0"/>
              </a:rPr>
              <a:t>On, on, is it on the box?</a:t>
            </a:r>
          </a:p>
          <a:p>
            <a:endParaRPr lang="en-US" altLang="zh-CN" b="1" dirty="0">
              <a:latin typeface="Comic Sans MS" panose="030F0702030302020204" pitchFamily="66" charset="0"/>
            </a:endParaRPr>
          </a:p>
          <a:p>
            <a:r>
              <a:rPr lang="en-US" altLang="zh-CN" b="1" dirty="0">
                <a:latin typeface="Comic Sans MS" panose="030F0702030302020204" pitchFamily="66" charset="0"/>
              </a:rPr>
              <a:t>Near, near, is it near the desk?</a:t>
            </a:r>
          </a:p>
          <a:p>
            <a:endParaRPr lang="en-US" altLang="zh-CN" b="1" dirty="0">
              <a:latin typeface="Comic Sans MS" panose="030F0702030302020204" pitchFamily="66" charset="0"/>
            </a:endParaRPr>
          </a:p>
          <a:p>
            <a:r>
              <a:rPr lang="en-US" altLang="zh-CN" b="1" dirty="0">
                <a:latin typeface="Comic Sans MS" panose="030F0702030302020204" pitchFamily="66" charset="0"/>
              </a:rPr>
              <a:t>Under, under, it’s under the chair.</a:t>
            </a:r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10022221408d3ad97de54ef7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276475"/>
            <a:ext cx="2592388" cy="1143000"/>
          </a:xfrm>
        </p:spPr>
        <p:txBody>
          <a:bodyPr/>
          <a:lstStyle/>
          <a:p>
            <a:r>
              <a:rPr lang="en-US" altLang="zh-CN" sz="5400" b="1">
                <a:solidFill>
                  <a:srgbClr val="FF0066"/>
                </a:solidFill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403350" y="260350"/>
            <a:ext cx="21605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front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724525" y="2852738"/>
            <a:ext cx="23034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beside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900113" y="4941888"/>
            <a:ext cx="3095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800" b="1">
                <a:solidFill>
                  <a:srgbClr val="FF0066"/>
                </a:solidFill>
                <a:latin typeface="Comic Sans MS" panose="030F0702030302020204" pitchFamily="66" charset="0"/>
              </a:rPr>
              <a:t>schoolbag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580063" y="1700213"/>
            <a:ext cx="2447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b="1" dirty="0">
                <a:solidFill>
                  <a:srgbClr val="FF0066"/>
                </a:solidFill>
                <a:latin typeface="Comic Sans MS" panose="030F0702030302020204" pitchFamily="66" charset="0"/>
              </a:rPr>
              <a:t>behind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1187450" y="3644900"/>
            <a:ext cx="1882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5400" b="1">
                <a:solidFill>
                  <a:srgbClr val="FF0066"/>
                </a:solidFill>
                <a:latin typeface="Comic Sans MS" panose="030F0702030302020204" pitchFamily="66" charset="0"/>
              </a:rPr>
              <a:t>TV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5435600" y="476250"/>
            <a:ext cx="34559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4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in front of</a:t>
            </a:r>
          </a:p>
        </p:txBody>
      </p:sp>
      <p:sp>
        <p:nvSpPr>
          <p:cNvPr id="27664" name="AutoShape 16"/>
          <p:cNvSpPr/>
          <p:nvPr/>
        </p:nvSpPr>
        <p:spPr bwMode="auto">
          <a:xfrm>
            <a:off x="5219700" y="981075"/>
            <a:ext cx="217488" cy="2735263"/>
          </a:xfrm>
          <a:prstGeom prst="leftBrace">
            <a:avLst>
              <a:gd name="adj1" fmla="val 10480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995738" y="1628775"/>
            <a:ext cx="12239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方位介词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6011863" y="1052513"/>
            <a:ext cx="2447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在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……</a:t>
            </a:r>
            <a:r>
              <a:rPr lang="zh-CN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的前面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5867400" y="2205038"/>
            <a:ext cx="2447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在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……</a:t>
            </a:r>
            <a:r>
              <a:rPr lang="zh-CN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的后面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5795963" y="3429000"/>
            <a:ext cx="24479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在</a:t>
            </a:r>
            <a:r>
              <a:rPr lang="en-US" altLang="zh-CN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……</a:t>
            </a:r>
            <a:r>
              <a:rPr lang="zh-CN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的旁边</a:t>
            </a: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323850" y="2205038"/>
            <a:ext cx="4176713" cy="46529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79388" y="1916113"/>
            <a:ext cx="4176712" cy="4941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2700338" y="2060575"/>
            <a:ext cx="3744912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b="1" dirty="0">
                <a:solidFill>
                  <a:srgbClr val="80008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以下单词你会拼读吗？</a:t>
            </a:r>
          </a:p>
        </p:txBody>
      </p:sp>
      <p:pic>
        <p:nvPicPr>
          <p:cNvPr id="27672" name="Picture 24" descr="555003pxm2dot63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5872163"/>
            <a:ext cx="1258888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6" grpId="0"/>
      <p:bldP spid="27657" grpId="0"/>
      <p:bldP spid="27658" grpId="0"/>
      <p:bldP spid="27659" grpId="0"/>
      <p:bldP spid="27660" grpId="0"/>
      <p:bldP spid="27661" grpId="0"/>
      <p:bldP spid="27664" grpId="0" animBg="1"/>
      <p:bldP spid="27666" grpId="0"/>
      <p:bldP spid="27667" grpId="0"/>
      <p:bldP spid="27668" grpId="0"/>
      <p:bldP spid="27670" grpId="0" animBg="1"/>
      <p:bldP spid="27671" grpId="0"/>
      <p:bldP spid="2767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0022221408d3ad97de54ef784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7848600" cy="3744913"/>
          </a:xfrm>
        </p:spPr>
        <p:txBody>
          <a:bodyPr/>
          <a:lstStyle/>
          <a:p>
            <a:r>
              <a:rPr lang="en-US" altLang="zh-CN" dirty="0"/>
              <a:t>       </a:t>
            </a:r>
            <a:r>
              <a:rPr lang="zh-CN" altLang="en-US" b="1" dirty="0">
                <a:solidFill>
                  <a:srgbClr val="99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同学们，在生活和学习中你是个粗心大意的孩子吗？</a:t>
            </a:r>
            <a:br>
              <a:rPr lang="zh-CN" altLang="en-US" b="1" dirty="0">
                <a:solidFill>
                  <a:srgbClr val="99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99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请看以下的小短片，看看是否也是你生活的写照呢</a:t>
            </a:r>
            <a:r>
              <a:rPr lang="zh-CN" altLang="en-US" b="1" dirty="0" smtClean="0">
                <a:solidFill>
                  <a:srgbClr val="9966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b="1" dirty="0"/>
          </a:p>
        </p:txBody>
      </p:sp>
      <p:pic>
        <p:nvPicPr>
          <p:cNvPr id="31749" name="Picture 5" descr="555003pxm2dot63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872163"/>
            <a:ext cx="1258888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8424862" cy="4175125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        Homework</a:t>
            </a:r>
            <a:br>
              <a:rPr lang="en-US" altLang="zh-CN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</a:br>
            <a:r>
              <a:rPr lang="en-US" altLang="zh-CN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</a:br>
            <a:r>
              <a:rPr lang="en-US" altLang="zh-CN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1.</a:t>
            </a:r>
            <a:r>
              <a:rPr lang="zh-CN" altLang="en-US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认读本课新单词和课文对话。</a:t>
            </a:r>
            <a:br>
              <a:rPr lang="zh-CN" altLang="en-US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</a:br>
            <a:r>
              <a:rPr lang="en-US" altLang="zh-CN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2.</a:t>
            </a:r>
            <a:r>
              <a:rPr lang="zh-CN" altLang="en-US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抄写</a:t>
            </a:r>
            <a:r>
              <a:rPr lang="en-US" altLang="zh-CN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《</a:t>
            </a:r>
            <a:r>
              <a:rPr lang="zh-CN" altLang="en-US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活动手册</a:t>
            </a:r>
            <a:r>
              <a:rPr lang="en-US" altLang="zh-CN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》P49   Unit4</a:t>
            </a:r>
            <a:r>
              <a:rPr lang="zh-CN" altLang="en-US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的单词。</a:t>
            </a:r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49275"/>
            <a:ext cx="8424863" cy="3384550"/>
          </a:xfrm>
        </p:spPr>
        <p:txBody>
          <a:bodyPr/>
          <a:lstStyle/>
          <a:p>
            <a:pPr algn="l"/>
            <a:r>
              <a:rPr lang="en-US" altLang="zh-CN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        Thank you !</a:t>
            </a:r>
            <a:br>
              <a:rPr lang="en-US" altLang="zh-CN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</a:br>
            <a:r>
              <a:rPr lang="en-US" altLang="zh-CN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        </a:t>
            </a:r>
            <a:r>
              <a:rPr lang="zh-CN" altLang="en-US" sz="5400" b="1" dirty="0">
                <a:solidFill>
                  <a:srgbClr val="800080"/>
                </a:solidFill>
                <a:latin typeface="Comic Sans MS" panose="030F0702030302020204" pitchFamily="66" charset="0"/>
              </a:rPr>
              <a:t>周末愉快</a:t>
            </a:r>
            <a:r>
              <a:rPr lang="zh-CN" altLang="en-US" sz="54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！ </a:t>
            </a:r>
            <a:endParaRPr lang="zh-CN" altLang="en-US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29600" cy="633413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The dog is _____ the bike.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765175"/>
            <a:ext cx="1512887" cy="574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400" b="1">
                <a:solidFill>
                  <a:srgbClr val="CC0066"/>
                </a:solidFill>
                <a:latin typeface="Comic Sans MS" panose="030F0702030302020204" pitchFamily="66" charset="0"/>
              </a:rPr>
              <a:t>near</a:t>
            </a:r>
          </a:p>
        </p:txBody>
      </p:sp>
      <p:pic>
        <p:nvPicPr>
          <p:cNvPr id="6148" name="Picture 4" descr="555003pxm2dot63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5113" y="5794375"/>
            <a:ext cx="1258887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etCALX3LRK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852738"/>
            <a:ext cx="3889375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3202409_090853109028_2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7050" y="1916113"/>
            <a:ext cx="14732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8229600" cy="633413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 dirty="0">
                <a:latin typeface="Comic Sans MS" panose="030F0702030302020204" pitchFamily="66" charset="0"/>
              </a:rPr>
              <a:t>The dog is _____ the bike.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620713"/>
            <a:ext cx="1512888" cy="86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6000" b="1">
                <a:solidFill>
                  <a:srgbClr val="CC0066"/>
                </a:solidFill>
                <a:latin typeface="Comic Sans MS" panose="030F0702030302020204" pitchFamily="66" charset="0"/>
              </a:rPr>
              <a:t>on</a:t>
            </a:r>
          </a:p>
        </p:txBody>
      </p:sp>
      <p:pic>
        <p:nvPicPr>
          <p:cNvPr id="7175" name="Picture 7" descr="rdn_50bfde9fe0d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1700213"/>
            <a:ext cx="5715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未标题-1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书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143375"/>
            <a:ext cx="2592387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15.gif (16238 字节)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76250"/>
            <a:ext cx="25908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stoo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5229225"/>
            <a:ext cx="11239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encilcas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7092950" y="6262688"/>
            <a:ext cx="1008063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未命名bed-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214938"/>
            <a:ext cx="5113338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la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8263" y="5541963"/>
            <a:ext cx="1655762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225502">
            <a:off x="7451725" y="5445125"/>
            <a:ext cx="5349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map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-590921">
            <a:off x="8027988" y="5300663"/>
            <a:ext cx="804862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书包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03800" y="5229225"/>
            <a:ext cx="936625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16575" y="4149725"/>
            <a:ext cx="3527425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图片1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339975" y="5734050"/>
            <a:ext cx="9366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wt03004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5224463"/>
            <a:ext cx="2665413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3" name="Rectangle 17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33413"/>
          </a:xfrm>
          <a:solidFill>
            <a:srgbClr val="CCFF33"/>
          </a:solidFill>
        </p:spPr>
        <p:txBody>
          <a:bodyPr/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The pencil is _____ the desk.</a:t>
            </a:r>
          </a:p>
        </p:txBody>
      </p:sp>
      <p:sp>
        <p:nvSpPr>
          <p:cNvPr id="923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140200" y="188913"/>
            <a:ext cx="2160588" cy="8636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under</a:t>
            </a:r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图片3_副本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052513"/>
            <a:ext cx="4824412" cy="390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4941888"/>
            <a:ext cx="8229600" cy="1139825"/>
          </a:xfrm>
          <a:solidFill>
            <a:srgbClr val="CCFF33"/>
          </a:solidFill>
        </p:spPr>
        <p:txBody>
          <a:bodyPr/>
          <a:lstStyle/>
          <a:p>
            <a:r>
              <a:rPr lang="en-US" altLang="zh-CN" sz="5700" b="1" dirty="0"/>
              <a:t>The doll is ____the box.</a:t>
            </a:r>
          </a:p>
        </p:txBody>
      </p:sp>
      <p:pic>
        <p:nvPicPr>
          <p:cNvPr id="10244" name="Picture 4" descr="图片1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773238"/>
            <a:ext cx="1439863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16463" y="5013325"/>
            <a:ext cx="1366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CC0066"/>
                </a:solidFill>
              </a:rPr>
              <a:t>in</a:t>
            </a:r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未标题-1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73688"/>
            <a:ext cx="8229600" cy="1143000"/>
          </a:xfrm>
        </p:spPr>
        <p:txBody>
          <a:bodyPr/>
          <a:lstStyle/>
          <a:p>
            <a:r>
              <a:rPr lang="en-US" altLang="zh-CN" sz="6000" b="1">
                <a:solidFill>
                  <a:srgbClr val="CC0066"/>
                </a:solidFill>
                <a:latin typeface="Comic Sans MS" panose="030F0702030302020204" pitchFamily="66" charset="0"/>
              </a:rPr>
              <a:t>Look, what’s that?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5373688"/>
            <a:ext cx="7056438" cy="12509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5400" b="1" dirty="0">
                <a:solidFill>
                  <a:srgbClr val="660033"/>
                </a:solidFill>
                <a:latin typeface="Comic Sans MS" panose="030F0702030302020204" pitchFamily="66" charset="0"/>
                <a:ea typeface="仿宋_GB2312" pitchFamily="49" charset="-122"/>
              </a:rPr>
              <a:t>It’s my </a:t>
            </a:r>
            <a:r>
              <a:rPr lang="en-US" altLang="zh-CN" sz="5400" b="1" u="sng" dirty="0">
                <a:solidFill>
                  <a:srgbClr val="FF0066"/>
                </a:solidFill>
                <a:latin typeface="Comic Sans MS" panose="030F0702030302020204" pitchFamily="66" charset="0"/>
                <a:ea typeface="仿宋_GB2312" pitchFamily="49" charset="-122"/>
              </a:rPr>
              <a:t>E</a:t>
            </a:r>
            <a:r>
              <a:rPr lang="en-US" altLang="zh-CN" sz="5400" b="1" u="sng" dirty="0">
                <a:latin typeface="Comic Sans MS" panose="030F0702030302020204" pitchFamily="66" charset="0"/>
                <a:ea typeface="仿宋_GB2312" pitchFamily="49" charset="-122"/>
              </a:rPr>
              <a:t>ngl</a:t>
            </a:r>
            <a:r>
              <a:rPr lang="en-US" altLang="zh-CN" sz="5400" b="1" u="sng" dirty="0">
                <a:solidFill>
                  <a:srgbClr val="FF0066"/>
                </a:solidFill>
                <a:latin typeface="Comic Sans MS" panose="030F0702030302020204" pitchFamily="66" charset="0"/>
                <a:ea typeface="仿宋_GB2312" pitchFamily="49" charset="-122"/>
              </a:rPr>
              <a:t>i</a:t>
            </a:r>
            <a:r>
              <a:rPr lang="en-US" altLang="zh-CN" sz="5400" b="1" u="sng" dirty="0">
                <a:latin typeface="Comic Sans MS" panose="030F0702030302020204" pitchFamily="66" charset="0"/>
                <a:ea typeface="仿宋_GB2312" pitchFamily="49" charset="-122"/>
              </a:rPr>
              <a:t>sh</a:t>
            </a:r>
            <a:r>
              <a:rPr lang="en-US" altLang="zh-CN" sz="5400" b="1" dirty="0">
                <a:latin typeface="Comic Sans MS" panose="030F0702030302020204" pitchFamily="66" charset="0"/>
                <a:ea typeface="仿宋_GB2312" pitchFamily="49" charset="-122"/>
              </a:rPr>
              <a:t> </a:t>
            </a:r>
            <a:r>
              <a:rPr lang="en-US" altLang="zh-CN" sz="5400" b="1" dirty="0">
                <a:solidFill>
                  <a:srgbClr val="660033"/>
                </a:solidFill>
                <a:latin typeface="Comic Sans MS" panose="030F0702030302020204" pitchFamily="66" charset="0"/>
                <a:ea typeface="仿宋_GB2312" pitchFamily="49" charset="-122"/>
              </a:rPr>
              <a:t>book.</a:t>
            </a:r>
          </a:p>
        </p:txBody>
      </p:sp>
      <p:pic>
        <p:nvPicPr>
          <p:cNvPr id="13316" name="Picture 4" descr="20130321_101147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1412875"/>
            <a:ext cx="5184775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195513" y="4005263"/>
            <a:ext cx="1223962" cy="10795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572000" y="3933825"/>
            <a:ext cx="1152525" cy="10795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9711E-6 L 0.66146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2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67052E-7 L 0.7757 -0.015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7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4509E-6 L 0.76407 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4" y="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 build="p"/>
      <p:bldP spid="13318" grpId="0" animBg="1"/>
      <p:bldP spid="13318" grpId="1" animBg="1"/>
      <p:bldP spid="13319" grpId="0" animBg="1"/>
      <p:bldP spid="133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未标题-1 拷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书架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500438"/>
            <a:ext cx="2592387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15.gif (16238 字节)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476250"/>
            <a:ext cx="259080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stoo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5229225"/>
            <a:ext cx="112395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encilcas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6516688" y="6092825"/>
            <a:ext cx="1008062" cy="5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未命名bed-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214938"/>
            <a:ext cx="5113338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lamp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3" y="5541963"/>
            <a:ext cx="1655762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225502">
            <a:off x="7451725" y="5445125"/>
            <a:ext cx="53498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map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 rot="-590921">
            <a:off x="8027988" y="5300663"/>
            <a:ext cx="804862" cy="7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书包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859338" y="5013325"/>
            <a:ext cx="936625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图片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339975" y="5734050"/>
            <a:ext cx="9366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Rectangle 15"/>
          <p:cNvSpPr>
            <a:spLocks noGrp="1" noChangeArrowheads="1"/>
          </p:cNvSpPr>
          <p:nvPr>
            <p:ph type="title"/>
          </p:nvPr>
        </p:nvSpPr>
        <p:spPr>
          <a:xfrm>
            <a:off x="769938" y="404813"/>
            <a:ext cx="8374062" cy="633412"/>
          </a:xfrm>
          <a:solidFill>
            <a:srgbClr val="CCFF33"/>
          </a:solidFill>
        </p:spPr>
        <p:txBody>
          <a:bodyPr/>
          <a:lstStyle/>
          <a:p>
            <a:r>
              <a:rPr lang="en-US" altLang="zh-CN" sz="4000" b="1">
                <a:latin typeface="Comic Sans MS" panose="030F0702030302020204" pitchFamily="66" charset="0"/>
              </a:rPr>
              <a:t>Where’s the pencil-box?</a:t>
            </a: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042988" y="333375"/>
            <a:ext cx="7777162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4800" b="1" u="sng">
                <a:latin typeface="Comic Sans MS" panose="030F0702030302020204" pitchFamily="66" charset="0"/>
              </a:rPr>
              <a:t>in fr</a:t>
            </a:r>
            <a:r>
              <a:rPr lang="en-US" altLang="zh-CN" sz="4800" b="1" u="sng">
                <a:solidFill>
                  <a:srgbClr val="CC0066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4800" b="1" u="sng">
                <a:latin typeface="Comic Sans MS" panose="030F0702030302020204" pitchFamily="66" charset="0"/>
              </a:rPr>
              <a:t>nt of</a:t>
            </a:r>
            <a:r>
              <a:rPr lang="en-US" altLang="zh-CN" sz="4800" b="1">
                <a:solidFill>
                  <a:srgbClr val="CC0066"/>
                </a:solidFill>
                <a:latin typeface="Comic Sans MS" panose="030F0702030302020204" pitchFamily="66" charset="0"/>
              </a:rPr>
              <a:t> the desk.</a:t>
            </a:r>
          </a:p>
        </p:txBody>
      </p:sp>
      <p:pic>
        <p:nvPicPr>
          <p:cNvPr id="14348" name="Picture 12" descr="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16575" y="4365625"/>
            <a:ext cx="3527425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AutoShape 18"/>
          <p:cNvSpPr>
            <a:spLocks noChangeArrowheads="1"/>
          </p:cNvSpPr>
          <p:nvPr/>
        </p:nvSpPr>
        <p:spPr bwMode="auto">
          <a:xfrm rot="-1977195">
            <a:off x="5070475" y="785813"/>
            <a:ext cx="227013" cy="5903912"/>
          </a:xfrm>
          <a:prstGeom prst="downArrow">
            <a:avLst>
              <a:gd name="adj1" fmla="val 50000"/>
              <a:gd name="adj2" fmla="val 65017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 uiExpand="1" animBg="1"/>
      <p:bldP spid="14351" grpId="1" uiExpand="1" animBg="1"/>
      <p:bldP spid="14352" grpId="0" uiExpand="1" build="p"/>
      <p:bldP spid="143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  <a:solidFill>
            <a:srgbClr val="CCFF33"/>
          </a:solidFill>
        </p:spPr>
        <p:txBody>
          <a:bodyPr/>
          <a:lstStyle/>
          <a:p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The cat is 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in fr</a:t>
            </a:r>
            <a:r>
              <a:rPr lang="en-US" altLang="zh-CN" b="1" u="sng">
                <a:solidFill>
                  <a:srgbClr val="CC0066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b="1" u="sng">
                <a:solidFill>
                  <a:schemeClr val="tx1"/>
                </a:solidFill>
                <a:latin typeface="Comic Sans MS" panose="030F0702030302020204" pitchFamily="66" charset="0"/>
              </a:rPr>
              <a:t>nt of</a:t>
            </a:r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</a:rPr>
              <a:t> the box.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5367" name="Picture 7" descr="未命名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全屏显示(4:3)</PresentationFormat>
  <Paragraphs>64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Gungsuh</vt:lpstr>
      <vt:lpstr>仿宋_GB2312</vt:lpstr>
      <vt:lpstr>楷体</vt:lpstr>
      <vt:lpstr>宋体</vt:lpstr>
      <vt:lpstr>微软雅黑</vt:lpstr>
      <vt:lpstr>Arial</vt:lpstr>
      <vt:lpstr>Calibri</vt:lpstr>
      <vt:lpstr>Comic Sans MS</vt:lpstr>
      <vt:lpstr>WWW.2PPT.COM
</vt:lpstr>
      <vt:lpstr>Unit4 Is it in your bag?</vt:lpstr>
      <vt:lpstr>Chant</vt:lpstr>
      <vt:lpstr>The dog is _____ the bike.</vt:lpstr>
      <vt:lpstr>The dog is _____ the bike.</vt:lpstr>
      <vt:lpstr>The pencil is _____ the desk.</vt:lpstr>
      <vt:lpstr>The doll is ____the box.</vt:lpstr>
      <vt:lpstr>Look, what’s that?</vt:lpstr>
      <vt:lpstr>Where’s the pencil-box?</vt:lpstr>
      <vt:lpstr>The cat is in front of the box.</vt:lpstr>
      <vt:lpstr>The chair is ___________the desk.</vt:lpstr>
      <vt:lpstr>Where’s the schoolbag?</vt:lpstr>
      <vt:lpstr>The cat is behind the box.</vt:lpstr>
      <vt:lpstr>PowerPoint 演示文稿</vt:lpstr>
      <vt:lpstr>Where’s the schoolbag?</vt:lpstr>
      <vt:lpstr>The cat is beside the box.</vt:lpstr>
      <vt:lpstr>The desk is ______the bed.</vt:lpstr>
      <vt:lpstr>PowerPoint 演示文稿</vt:lpstr>
      <vt:lpstr>PowerPoint 演示文稿</vt:lpstr>
      <vt:lpstr>near(在……附近)和beside(在……的旁边)</vt:lpstr>
      <vt:lpstr>English</vt:lpstr>
      <vt:lpstr>       同学们，在生活和学习中你是个粗心大意的孩子吗？      请看以下的小短片，看看是否也是你生活的写照呢？</vt:lpstr>
      <vt:lpstr>         Homework  1.认读本课新单词和课文对话。 2.抄写《活动手册》P49   Unit4的单词。</vt:lpstr>
      <vt:lpstr>         Thank you !          周末愉快！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2013-03-20T08:21:00Z</dcterms:created>
  <dcterms:modified xsi:type="dcterms:W3CDTF">2023-01-16T15:26:30Z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92834AB247864C938E7FE7BD9610054B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