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8" r:id="rId2"/>
    <p:sldId id="288" r:id="rId3"/>
    <p:sldId id="300" r:id="rId4"/>
    <p:sldId id="289" r:id="rId5"/>
    <p:sldId id="290" r:id="rId6"/>
    <p:sldId id="291" r:id="rId7"/>
    <p:sldId id="282" r:id="rId8"/>
    <p:sldId id="257" r:id="rId9"/>
    <p:sldId id="258" r:id="rId10"/>
    <p:sldId id="259" r:id="rId11"/>
    <p:sldId id="270" r:id="rId12"/>
    <p:sldId id="283" r:id="rId13"/>
    <p:sldId id="271" r:id="rId14"/>
    <p:sldId id="278" r:id="rId15"/>
    <p:sldId id="295" r:id="rId16"/>
    <p:sldId id="296" r:id="rId17"/>
    <p:sldId id="284" r:id="rId18"/>
    <p:sldId id="292" r:id="rId19"/>
    <p:sldId id="301" r:id="rId20"/>
    <p:sldId id="293" r:id="rId21"/>
    <p:sldId id="279" r:id="rId22"/>
    <p:sldId id="294" r:id="rId23"/>
    <p:sldId id="281" r:id="rId24"/>
    <p:sldId id="307" r:id="rId25"/>
    <p:sldId id="308" r:id="rId26"/>
    <p:sldId id="309" r:id="rId27"/>
    <p:sldId id="286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FFCC"/>
    <a:srgbClr val="FF0000"/>
    <a:srgbClr val="66FF33"/>
    <a:srgbClr val="FFFF00"/>
    <a:srgbClr val="003399"/>
    <a:srgbClr val="9900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3310" autoAdjust="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7D568-C33A-4C12-A87F-BCBCB977682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E20C2-F0DA-4EF5-81AB-368637318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0C2-F0DA-4EF5-81AB-3686373185A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食品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769870" y="3373317"/>
            <a:ext cx="514489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769870" y="153859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EFBF3C-4FA6-4EFA-97E1-79C6D28D0BA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0BFE98E-6C87-4992-B69E-09E54202FA6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52B4DA9-5FA2-45BA-A085-D840EBFA675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D356472-65D5-4CA8-BA7B-094C0231BFD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3E7577-49D7-412E-BC79-DA6CA70BC24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3E7577-49D7-412E-BC79-DA6CA70BC24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973E7577-49D7-412E-BC79-DA6CA70BC24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973E7577-49D7-412E-BC79-DA6CA70BC24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973E7577-49D7-412E-BC79-DA6CA70BC24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73E7577-49D7-412E-BC79-DA6CA70BC24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3E7577-49D7-412E-BC79-DA6CA70BC24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5" y="981075"/>
            <a:ext cx="9144000" cy="4887913"/>
          </a:xfrm>
          <a:custGeom>
            <a:avLst/>
            <a:gdLst>
              <a:gd name="T0" fmla="*/ 5365824 w 7383683"/>
              <a:gd name="T1" fmla="*/ 4562806 h 3577320"/>
              <a:gd name="T2" fmla="*/ 5365810 w 7383683"/>
              <a:gd name="T3" fmla="*/ 4562518 h 3577320"/>
              <a:gd name="T4" fmla="*/ 5365824 w 7383683"/>
              <a:gd name="T5" fmla="*/ 4562231 h 3577320"/>
              <a:gd name="T6" fmla="*/ 5365838 w 7383683"/>
              <a:gd name="T7" fmla="*/ 4562518 h 3577320"/>
              <a:gd name="T8" fmla="*/ 1971022 w 7383683"/>
              <a:gd name="T9" fmla="*/ 9125037 h 3577320"/>
              <a:gd name="T10" fmla="*/ 2108854 w 7383683"/>
              <a:gd name="T11" fmla="*/ 9108925 h 3577320"/>
              <a:gd name="T12" fmla="*/ 2119672 w 7383683"/>
              <a:gd name="T13" fmla="*/ 9109104 h 3577320"/>
              <a:gd name="T14" fmla="*/ 2971038 w 7383683"/>
              <a:gd name="T15" fmla="*/ 9125037 h 3577320"/>
              <a:gd name="T16" fmla="*/ 2971092 w 7383683"/>
              <a:gd name="T17" fmla="*/ 9125037 h 3577320"/>
              <a:gd name="T18" fmla="*/ 3217686 w 7383683"/>
              <a:gd name="T19" fmla="*/ 9099544 h 3577320"/>
              <a:gd name="T20" fmla="*/ 5339995 w 7383683"/>
              <a:gd name="T21" fmla="*/ 5121691 h 3577320"/>
              <a:gd name="T22" fmla="*/ 5349406 w 7383683"/>
              <a:gd name="T23" fmla="*/ 4917828 h 3577320"/>
              <a:gd name="T24" fmla="*/ 5349434 w 7383683"/>
              <a:gd name="T25" fmla="*/ 4917828 h 3577320"/>
              <a:gd name="T26" fmla="*/ 5340021 w 7383683"/>
              <a:gd name="T27" fmla="*/ 5121691 h 3577320"/>
              <a:gd name="T28" fmla="*/ 3217713 w 7383683"/>
              <a:gd name="T29" fmla="*/ 9099544 h 3577320"/>
              <a:gd name="T30" fmla="*/ 2971118 w 7383683"/>
              <a:gd name="T31" fmla="*/ 9125037 h 3577320"/>
              <a:gd name="T32" fmla="*/ 5521655 w 7383683"/>
              <a:gd name="T33" fmla="*/ 9125037 h 3577320"/>
              <a:gd name="T34" fmla="*/ 5550345 w 7383683"/>
              <a:gd name="T35" fmla="*/ 9125037 h 3577320"/>
              <a:gd name="T36" fmla="*/ 14023699 w 7383683"/>
              <a:gd name="T37" fmla="*/ 9125037 h 3577320"/>
              <a:gd name="T38" fmla="*/ 14023699 w 7383683"/>
              <a:gd name="T39" fmla="*/ 4917828 h 3577320"/>
              <a:gd name="T40" fmla="*/ 14023699 w 7383683"/>
              <a:gd name="T41" fmla="*/ 4207209 h 3577320"/>
              <a:gd name="T42" fmla="*/ 14023699 w 7383683"/>
              <a:gd name="T43" fmla="*/ 0 h 3577320"/>
              <a:gd name="T44" fmla="*/ 5592223 w 7383683"/>
              <a:gd name="T45" fmla="*/ 0 h 3577320"/>
              <a:gd name="T46" fmla="*/ 5479777 w 7383683"/>
              <a:gd name="T47" fmla="*/ 0 h 3577320"/>
              <a:gd name="T48" fmla="*/ 2971118 w 7383683"/>
              <a:gd name="T49" fmla="*/ 0 h 3577320"/>
              <a:gd name="T50" fmla="*/ 3217713 w 7383683"/>
              <a:gd name="T51" fmla="*/ 25494 h 3577320"/>
              <a:gd name="T52" fmla="*/ 5340021 w 7383683"/>
              <a:gd name="T53" fmla="*/ 4003350 h 3577320"/>
              <a:gd name="T54" fmla="*/ 5349434 w 7383683"/>
              <a:gd name="T55" fmla="*/ 4207209 h 3577320"/>
              <a:gd name="T56" fmla="*/ 5349406 w 7383683"/>
              <a:gd name="T57" fmla="*/ 4207209 h 3577320"/>
              <a:gd name="T58" fmla="*/ 5339995 w 7383683"/>
              <a:gd name="T59" fmla="*/ 4003350 h 3577320"/>
              <a:gd name="T60" fmla="*/ 3217686 w 7383683"/>
              <a:gd name="T61" fmla="*/ 25494 h 3577320"/>
              <a:gd name="T62" fmla="*/ 2971092 w 7383683"/>
              <a:gd name="T63" fmla="*/ 0 h 3577320"/>
              <a:gd name="T64" fmla="*/ 2971038 w 7383683"/>
              <a:gd name="T65" fmla="*/ 0 h 3577320"/>
              <a:gd name="T66" fmla="*/ 2119672 w 7383683"/>
              <a:gd name="T67" fmla="*/ 15935 h 3577320"/>
              <a:gd name="T68" fmla="*/ 2108855 w 7383683"/>
              <a:gd name="T69" fmla="*/ 16112 h 3577320"/>
              <a:gd name="T70" fmla="*/ 1971022 w 7383683"/>
              <a:gd name="T71" fmla="*/ 0 h 3577320"/>
              <a:gd name="T72" fmla="*/ 1780433 w 7383683"/>
              <a:gd name="T73" fmla="*/ 22279 h 3577320"/>
              <a:gd name="T74" fmla="*/ 1779124 w 7383683"/>
              <a:gd name="T75" fmla="*/ 22306 h 3577320"/>
              <a:gd name="T76" fmla="*/ 1704473 w 7383683"/>
              <a:gd name="T77" fmla="*/ 25494 h 3577320"/>
              <a:gd name="T78" fmla="*/ 1676723 w 7383683"/>
              <a:gd name="T79" fmla="*/ 56331 h 3577320"/>
              <a:gd name="T80" fmla="*/ 1573792 w 7383683"/>
              <a:gd name="T81" fmla="*/ 92694 h 3577320"/>
              <a:gd name="T82" fmla="*/ 0 w 7383683"/>
              <a:gd name="T83" fmla="*/ 4562518 h 3577320"/>
              <a:gd name="T84" fmla="*/ 1573792 w 7383683"/>
              <a:gd name="T85" fmla="*/ 9032344 h 3577320"/>
              <a:gd name="T86" fmla="*/ 1676723 w 7383683"/>
              <a:gd name="T87" fmla="*/ 9068708 h 3577320"/>
              <a:gd name="T88" fmla="*/ 1704473 w 7383683"/>
              <a:gd name="T89" fmla="*/ 9099544 h 3577320"/>
              <a:gd name="T90" fmla="*/ 1779124 w 7383683"/>
              <a:gd name="T91" fmla="*/ 9102732 h 3577320"/>
              <a:gd name="T92" fmla="*/ 1780427 w 7383683"/>
              <a:gd name="T93" fmla="*/ 9102759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3035300"/>
            <a:ext cx="2249488" cy="2249488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3" y="3406775"/>
            <a:ext cx="1893887" cy="18938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5" y="5527675"/>
            <a:ext cx="6372225" cy="46038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75" y="2573338"/>
            <a:ext cx="5057775" cy="49212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0" y="1916113"/>
            <a:ext cx="3386138" cy="338613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3E7577-49D7-412E-BC79-DA6CA70BC24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21F93F-F9C5-48FF-B150-95ED926056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3E7577-49D7-412E-BC79-DA6CA70BC24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242197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0C1F9A4-321F-4705-B522-5B22AC1BA46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63DF665-97DC-4D1F-9883-C6BDD2B602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D30FB53-4F50-46D2-BA02-2F1812B275D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1FFC799-429D-45EA-8826-259C073704C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65DC49C-7178-47E0-9F64-C422F195EFB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C078DC6-202C-483E-930C-A9ACBC8F0EA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>
    <p:random/>
    <p:sndAc>
      <p:stSnd>
        <p:snd r:embed="rId22" name="breez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U2T2D-1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229600" cy="315428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4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  </a:t>
            </a:r>
            <a:r>
              <a:rPr lang="en-US" altLang="zh-CN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 algn="ctr">
              <a:buFontTx/>
              <a:buNone/>
            </a:pPr>
            <a:r>
              <a:rPr lang="en-US" altLang="zh-CN" sz="5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see a dentist.</a:t>
            </a:r>
          </a:p>
          <a:p>
            <a:pPr algn="ctr">
              <a:buFontTx/>
              <a:buNone/>
            </a:pPr>
            <a:endParaRPr lang="en-US" altLang="zh-CN" sz="24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D </a:t>
            </a:r>
          </a:p>
        </p:txBody>
      </p:sp>
      <p:sp>
        <p:nvSpPr>
          <p:cNvPr id="5" name="矩形 4"/>
          <p:cNvSpPr/>
          <p:nvPr/>
        </p:nvSpPr>
        <p:spPr>
          <a:xfrm>
            <a:off x="2949320" y="528210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55650" y="1557338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3399"/>
                </a:solidFill>
                <a:latin typeface="Book Antiqua" panose="02040602050305030304" pitchFamily="18" charset="0"/>
              </a:rPr>
              <a:t>What’s wrong with the  man?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55650" y="3213100"/>
            <a:ext cx="501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3399"/>
                </a:solidFill>
                <a:latin typeface="Book Antiqua" panose="02040602050305030304" pitchFamily="18" charset="0"/>
              </a:rPr>
              <a:t>What shouldn’t he do? </a:t>
            </a:r>
          </a:p>
        </p:txBody>
      </p:sp>
      <p:pic>
        <p:nvPicPr>
          <p:cNvPr id="5128" name="Picture 8" descr="30781704665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6775" y="1484313"/>
            <a:ext cx="1927225" cy="23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39838" y="2859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187450" y="2420938"/>
            <a:ext cx="412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Book Antiqua" panose="02040602050305030304" pitchFamily="18" charset="0"/>
              </a:rPr>
              <a:t>He has a backache.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116013" y="4076700"/>
            <a:ext cx="657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Book Antiqua" panose="02040602050305030304" pitchFamily="18" charset="0"/>
              </a:rPr>
              <a:t>He shouldn’t lift heavy things.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3600450" cy="863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>
                <a:ln w="25400">
                  <a:solidFill>
                    <a:schemeClr val="tx2"/>
                  </a:solidFill>
                  <a:rou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Give advice</a:t>
            </a:r>
            <a:endParaRPr lang="zh-CN" altLang="en-US" sz="4400" b="1" kern="10">
              <a:ln w="25400">
                <a:solidFill>
                  <a:schemeClr val="tx2"/>
                </a:solidFill>
                <a:rou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30756414074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700213"/>
            <a:ext cx="2436812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684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3399"/>
                </a:solidFill>
                <a:latin typeface="GungsuhChe" pitchFamily="49" charset="-127"/>
                <a:ea typeface="GungsuhChe" pitchFamily="49" charset="-127"/>
              </a:rPr>
              <a:t>What</a:t>
            </a:r>
            <a:r>
              <a:rPr lang="en-US" altLang="zh-CN" sz="3600" b="1">
                <a:solidFill>
                  <a:srgbClr val="003399"/>
                </a:solidFill>
                <a:latin typeface="Book Antiqua" panose="02040602050305030304" pitchFamily="18" charset="0"/>
                <a:ea typeface="GungsuhChe" pitchFamily="49" charset="-127"/>
              </a:rPr>
              <a:t>’s</a:t>
            </a:r>
            <a:r>
              <a:rPr lang="en-US" altLang="zh-CN" sz="3600" b="1">
                <a:solidFill>
                  <a:srgbClr val="003399"/>
                </a:solidFill>
                <a:latin typeface="GungsuhChe" pitchFamily="49" charset="-127"/>
                <a:ea typeface="GungsuhChe" pitchFamily="49" charset="-127"/>
              </a:rPr>
              <a:t> the matter with her?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68313" y="3402013"/>
            <a:ext cx="494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3399"/>
                </a:solidFill>
                <a:latin typeface="GungsuhChe" pitchFamily="49" charset="-127"/>
                <a:ea typeface="GungsuhChe" pitchFamily="49" charset="-127"/>
              </a:rPr>
              <a:t>What shouldn</a:t>
            </a:r>
            <a:r>
              <a:rPr lang="en-US" altLang="zh-CN" sz="3600" b="1">
                <a:solidFill>
                  <a:srgbClr val="003399"/>
                </a:solidFill>
                <a:latin typeface="Book Antiqua" panose="02040602050305030304" pitchFamily="18" charset="0"/>
                <a:ea typeface="GungsuhChe" pitchFamily="49" charset="-127"/>
              </a:rPr>
              <a:t>’t</a:t>
            </a:r>
            <a:r>
              <a:rPr lang="en-US" altLang="zh-CN" sz="3600" b="1">
                <a:solidFill>
                  <a:srgbClr val="003399"/>
                </a:solidFill>
                <a:latin typeface="GungsuhChe" pitchFamily="49" charset="-127"/>
                <a:ea typeface="GungsuhChe" pitchFamily="49" charset="-127"/>
              </a:rPr>
              <a:t> she do?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827088" y="2276475"/>
            <a:ext cx="5108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She has a stomachache.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692275" y="4149725"/>
            <a:ext cx="5616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She shouldn</a:t>
            </a:r>
            <a:r>
              <a:rPr lang="en-US" altLang="zh-CN" sz="3600" b="1">
                <a:solidFill>
                  <a:srgbClr val="FF0000"/>
                </a:solidFill>
                <a:latin typeface="Book Antiqua" panose="02040602050305030304" pitchFamily="18" charset="0"/>
                <a:ea typeface="GungsuhChe" pitchFamily="49" charset="-127"/>
              </a:rPr>
              <a:t>’t</a:t>
            </a:r>
            <a:r>
              <a:rPr lang="en-US" altLang="zh-CN" sz="3600" b="1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 drink cold water.</a:t>
            </a:r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3600450" cy="863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>
                <a:ln w="25400">
                  <a:solidFill>
                    <a:schemeClr val="tx2"/>
                  </a:solidFill>
                  <a:rou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Give advice</a:t>
            </a:r>
            <a:endParaRPr lang="zh-CN" altLang="en-US" sz="4400" b="1" kern="10">
              <a:ln w="25400">
                <a:solidFill>
                  <a:schemeClr val="tx2"/>
                </a:solidFill>
                <a:rou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未标题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549275"/>
            <a:ext cx="8569325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1184275" y="863600"/>
            <a:ext cx="258763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1592263" y="863600"/>
            <a:ext cx="258762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2000250" y="863600"/>
            <a:ext cx="258763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2408238" y="863600"/>
            <a:ext cx="258762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2816225" y="863600"/>
            <a:ext cx="258763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3224213" y="863600"/>
            <a:ext cx="258762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3632200" y="863600"/>
            <a:ext cx="258763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4040188" y="863600"/>
            <a:ext cx="258762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4448175" y="863600"/>
            <a:ext cx="258763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4856163" y="863600"/>
            <a:ext cx="258762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5264150" y="863600"/>
            <a:ext cx="258763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7304088" y="863600"/>
            <a:ext cx="258762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5672138" y="863600"/>
            <a:ext cx="258762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6080125" y="863600"/>
            <a:ext cx="258763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74" name="Oval 18"/>
          <p:cNvSpPr>
            <a:spLocks noChangeArrowheads="1"/>
          </p:cNvSpPr>
          <p:nvPr/>
        </p:nvSpPr>
        <p:spPr bwMode="auto">
          <a:xfrm>
            <a:off x="6488113" y="863600"/>
            <a:ext cx="258762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6896100" y="863600"/>
            <a:ext cx="258763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539750" y="2205038"/>
            <a:ext cx="3141663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9900CC"/>
                </a:solidFill>
                <a:latin typeface="Garamond" panose="02020404030301010803" pitchFamily="18" charset="0"/>
              </a:rPr>
              <a:t>You’d better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9900CC"/>
                </a:solidFill>
                <a:latin typeface="Garamond" panose="02020404030301010803" pitchFamily="18" charset="0"/>
              </a:rPr>
              <a:t>You’d better not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9900CC"/>
                </a:solidFill>
                <a:latin typeface="Garamond" panose="02020404030301010803" pitchFamily="18" charset="0"/>
              </a:rPr>
              <a:t>You should 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9900CC"/>
                </a:solidFill>
                <a:latin typeface="Garamond" panose="02020404030301010803" pitchFamily="18" charset="0"/>
              </a:rPr>
              <a:t>You shouldn’t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3635375" y="981075"/>
            <a:ext cx="508635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drink hot tea with honey.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see a doctor.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eat ice cream or candy.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take some cold pills.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stay in bed.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drink plenty of boiled water.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play football too long.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have a good rest.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eat hot food.</a:t>
            </a:r>
          </a:p>
        </p:txBody>
      </p:sp>
      <p:sp>
        <p:nvSpPr>
          <p:cNvPr id="45078" name="Oval 22"/>
          <p:cNvSpPr>
            <a:spLocks noChangeArrowheads="1"/>
          </p:cNvSpPr>
          <p:nvPr/>
        </p:nvSpPr>
        <p:spPr bwMode="auto">
          <a:xfrm>
            <a:off x="8121650" y="863600"/>
            <a:ext cx="258763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79" name="Oval 23"/>
          <p:cNvSpPr>
            <a:spLocks noChangeArrowheads="1"/>
          </p:cNvSpPr>
          <p:nvPr/>
        </p:nvSpPr>
        <p:spPr bwMode="auto">
          <a:xfrm>
            <a:off x="7712075" y="863600"/>
            <a:ext cx="258763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80" name="Oval 24"/>
          <p:cNvSpPr>
            <a:spLocks noChangeArrowheads="1"/>
          </p:cNvSpPr>
          <p:nvPr/>
        </p:nvSpPr>
        <p:spPr bwMode="auto">
          <a:xfrm>
            <a:off x="776288" y="863600"/>
            <a:ext cx="258762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5081" name="WordArt 25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3600450" cy="863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>
                <a:ln w="25400">
                  <a:solidFill>
                    <a:schemeClr val="tx2"/>
                  </a:solidFill>
                  <a:rou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Give advice</a:t>
            </a:r>
            <a:endParaRPr lang="zh-CN" altLang="en-US" sz="4400" b="1" kern="10">
              <a:ln w="25400">
                <a:solidFill>
                  <a:schemeClr val="tx2"/>
                </a:solidFill>
                <a:rou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8-2-1-3a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1916113"/>
            <a:ext cx="28797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1476375" y="2420938"/>
            <a:ext cx="45370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333399"/>
                </a:solidFill>
                <a:latin typeface="Arial Narrow" panose="020B0606020202030204" pitchFamily="34" charset="0"/>
              </a:rPr>
              <a:t>Lily has a bad cold. Suppose you are Lily’s friend. Write an email to Lily and give her some advice.</a:t>
            </a:r>
          </a:p>
        </p:txBody>
      </p: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1763713" y="1125538"/>
            <a:ext cx="2376487" cy="863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>
                <a:ln w="38100">
                  <a:solidFill>
                    <a:schemeClr val="accent2"/>
                  </a:solidFill>
                  <a:rou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Task</a:t>
            </a:r>
            <a:endParaRPr lang="zh-CN" altLang="en-US" sz="4400" b="1" kern="10">
              <a:ln w="38100">
                <a:solidFill>
                  <a:schemeClr val="accent2"/>
                </a:solidFill>
                <a:rou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E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924175"/>
            <a:ext cx="8713787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Garamond" panose="02020404030301010803" pitchFamily="18" charset="0"/>
              </a:rPr>
              <a:t>Dear Lily,</a:t>
            </a:r>
          </a:p>
          <a:p>
            <a:r>
              <a:rPr lang="en-US" altLang="zh-CN" sz="2800" b="1">
                <a:latin typeface="Garamond" panose="02020404030301010803" pitchFamily="18" charset="0"/>
              </a:rPr>
              <a:t>       I am sorry to hear that you has a bad cold. Are you OK now? You should ____________________________</a:t>
            </a:r>
          </a:p>
          <a:p>
            <a:r>
              <a:rPr lang="en-US" altLang="zh-CN" sz="2800" b="1">
                <a:latin typeface="Garamond" panose="02020404030301010803" pitchFamily="18" charset="0"/>
              </a:rPr>
              <a:t>_____________________________________________________________________________________________________________________</a:t>
            </a:r>
            <a:r>
              <a:rPr lang="en-US" altLang="zh-CN" b="1"/>
              <a:t>_______________________</a:t>
            </a:r>
            <a:endParaRPr lang="en-US" altLang="zh-CN" sz="2800" b="1">
              <a:latin typeface="Garamond" panose="02020404030301010803" pitchFamily="18" charset="0"/>
            </a:endParaRPr>
          </a:p>
          <a:p>
            <a:r>
              <a:rPr lang="en-US" altLang="zh-CN" sz="2800" b="1">
                <a:latin typeface="Garamond" panose="02020404030301010803" pitchFamily="18" charset="0"/>
              </a:rPr>
              <a:t>                                                                          Your,</a:t>
            </a:r>
          </a:p>
          <a:p>
            <a:r>
              <a:rPr lang="en-US" altLang="zh-CN" sz="2800" b="1">
                <a:latin typeface="Garamond" panose="02020404030301010803" pitchFamily="18" charset="0"/>
              </a:rPr>
              <a:t>                                                                          Jennifer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187450" y="1196975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Lily@renai-edu.com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187450" y="1773238"/>
            <a:ext cx="158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Some advice</a:t>
            </a: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  <p:bldP spid="399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3600450" cy="863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38100">
                  <a:solidFill>
                    <a:schemeClr val="accent2"/>
                  </a:solidFill>
                  <a:rou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Project</a:t>
            </a:r>
            <a:endParaRPr lang="zh-CN" altLang="en-US" sz="4400" b="1" kern="10" dirty="0">
              <a:ln w="38100">
                <a:solidFill>
                  <a:schemeClr val="accent2"/>
                </a:solidFill>
                <a:rou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116013" y="2060575"/>
            <a:ext cx="64801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en-US" altLang="zh-CN" sz="2800" b="1" dirty="0"/>
              <a:t>1. Write down the names of different kinds of illnesses on cards and mix them up.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116013" y="3357563"/>
            <a:ext cx="5976937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en-US" altLang="zh-CN" sz="2800" b="1" dirty="0"/>
              <a:t>2. One student chooses one of the cards and acts as the “patient”. The other students guess what’s wrong with him or her.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1258888" y="1268413"/>
            <a:ext cx="4456112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9900CC"/>
                </a:solidFill>
                <a:latin typeface="Bookman Old Style" panose="02050604050505020204" pitchFamily="18" charset="0"/>
              </a:rPr>
              <a:t>Choosing Dr. Best</a:t>
            </a:r>
          </a:p>
        </p:txBody>
      </p:sp>
      <p:pic>
        <p:nvPicPr>
          <p:cNvPr id="57355" name="Picture 11" descr="2-1-4-1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4654550"/>
            <a:ext cx="2771775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39750" y="1989138"/>
            <a:ext cx="6624638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175" lvl="2"/>
            <a:r>
              <a:rPr lang="en-US" altLang="zh-CN" sz="2800" b="1" dirty="0"/>
              <a:t>3. The one who gets the correct answer first will be the “doctor”. Then the “doctor” gives the “patient” some advice.</a:t>
            </a:r>
          </a:p>
          <a:p>
            <a:pPr marL="3175" lvl="2"/>
            <a:r>
              <a:rPr lang="en-US" altLang="zh-CN" sz="2800" b="1" dirty="0"/>
              <a:t>4. Play the game several times and choose the “Dr. Best” of your class</a:t>
            </a:r>
            <a:r>
              <a:rPr lang="en-US" altLang="zh-CN" sz="2800" b="1" dirty="0" smtClean="0"/>
              <a:t>.</a:t>
            </a:r>
            <a:endParaRPr lang="en-US" altLang="zh-CN" sz="2800" b="1" dirty="0"/>
          </a:p>
        </p:txBody>
      </p:sp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3600450" cy="863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>
                <a:ln w="38100">
                  <a:solidFill>
                    <a:schemeClr val="accent2"/>
                  </a:solidFill>
                  <a:rou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Project</a:t>
            </a:r>
            <a:endParaRPr lang="zh-CN" altLang="en-US" sz="4400" b="1" kern="10">
              <a:ln w="38100">
                <a:solidFill>
                  <a:schemeClr val="accent2"/>
                </a:solidFill>
                <a:rou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23850" y="1268413"/>
            <a:ext cx="4456113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9900CC"/>
                </a:solidFill>
                <a:latin typeface="Bookman Old Style" panose="02050604050505020204" pitchFamily="18" charset="0"/>
              </a:rPr>
              <a:t>Choosing Dr. Best</a:t>
            </a:r>
          </a:p>
        </p:txBody>
      </p:sp>
      <p:pic>
        <p:nvPicPr>
          <p:cNvPr id="58375" name="Picture 7" descr="2-1-4-1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4654550"/>
            <a:ext cx="2771775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179388" y="1916113"/>
            <a:ext cx="7712075" cy="522287"/>
          </a:xfrm>
          <a:prstGeom prst="roundRect">
            <a:avLst>
              <a:gd name="adj" fmla="val 22352"/>
            </a:avLst>
          </a:prstGeom>
          <a:solidFill>
            <a:srgbClr val="FFFF8B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 b="1" dirty="0">
                <a:latin typeface="Arial Narrow" panose="020B0606020202030204" pitchFamily="34" charset="0"/>
              </a:rPr>
              <a:t>Modal Verbs (Ⅰ): </a:t>
            </a:r>
            <a:r>
              <a:rPr lang="en-US" altLang="zh-CN" sz="2400" b="1" i="1" dirty="0">
                <a:latin typeface="Arial Narrow" panose="020B0606020202030204" pitchFamily="34" charset="0"/>
              </a:rPr>
              <a:t>should/shouldn’t; had better/had better not</a:t>
            </a:r>
          </a:p>
        </p:txBody>
      </p:sp>
      <p:sp>
        <p:nvSpPr>
          <p:cNvPr id="46096" name="WordArt 16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3887787" cy="863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38100">
                  <a:solidFill>
                    <a:schemeClr val="accent2"/>
                  </a:solidFill>
                  <a:rou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summary</a:t>
            </a:r>
            <a:endParaRPr lang="zh-CN" altLang="en-US" sz="4400" b="1" kern="10" dirty="0">
              <a:ln w="38100">
                <a:solidFill>
                  <a:schemeClr val="accent2"/>
                </a:solidFill>
                <a:rou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46097" name="WordArt 17"/>
          <p:cNvSpPr>
            <a:spLocks noChangeArrowheads="1" noChangeShapeType="1" noTextEdit="1"/>
          </p:cNvSpPr>
          <p:nvPr/>
        </p:nvSpPr>
        <p:spPr bwMode="auto">
          <a:xfrm>
            <a:off x="827088" y="1125538"/>
            <a:ext cx="197167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38100">
                  <a:solidFill>
                    <a:srgbClr val="993366"/>
                  </a:solidFill>
                  <a:round/>
                </a:ln>
                <a:solidFill>
                  <a:srgbClr val="FF6600"/>
                </a:solidFill>
                <a:latin typeface="MS UI Gothic" panose="020B0600070205080204" charset="-128"/>
                <a:ea typeface="MS UI Gothic" panose="020B0600070205080204" charset="-128"/>
              </a:rPr>
              <a:t>Grammar</a:t>
            </a:r>
            <a:endParaRPr lang="zh-CN" altLang="en-US" sz="4000" b="1" kern="10">
              <a:ln w="38100">
                <a:solidFill>
                  <a:srgbClr val="993366"/>
                </a:solidFill>
                <a:round/>
              </a:ln>
              <a:solidFill>
                <a:srgbClr val="FF6600"/>
              </a:solidFill>
              <a:latin typeface="MS UI Gothic" panose="020B0600070205080204" charset="-128"/>
              <a:ea typeface="MS UI Gothic" panose="020B0600070205080204" charset="-128"/>
            </a:endParaRPr>
          </a:p>
        </p:txBody>
      </p:sp>
      <p:graphicFrame>
        <p:nvGraphicFramePr>
          <p:cNvPr id="46118" name="Group 38"/>
          <p:cNvGraphicFramePr>
            <a:graphicFrameLocks noGrp="1"/>
          </p:cNvGraphicFramePr>
          <p:nvPr/>
        </p:nvGraphicFramePr>
        <p:xfrm>
          <a:off x="179388" y="2420938"/>
          <a:ext cx="8748712" cy="3455988"/>
        </p:xfrm>
        <a:graphic>
          <a:graphicData uri="http://schemas.openxmlformats.org/drawingml/2006/table">
            <a:tbl>
              <a:tblPr/>
              <a:tblGrid>
                <a:gridCol w="874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You ___________________ see a dentist.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You ___________________ drink coffee or tea in the evening.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You ___________________ take some medicine.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You ___________________ go to school today.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900113" y="2852738"/>
            <a:ext cx="2738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should/had better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900113" y="3716338"/>
            <a:ext cx="308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shouldn’t/had better not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971550" y="4508500"/>
            <a:ext cx="273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should/had better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827088" y="5445125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shouldn’t/had better not</a:t>
            </a: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9" grpId="0"/>
      <p:bldP spid="46120" grpId="0"/>
      <p:bldP spid="46121" grpId="0"/>
      <p:bldP spid="461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197167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38100">
                  <a:solidFill>
                    <a:srgbClr val="993366"/>
                  </a:solidFill>
                  <a:round/>
                </a:ln>
                <a:solidFill>
                  <a:srgbClr val="FF6600"/>
                </a:solidFill>
                <a:latin typeface="MS UI Gothic" panose="020B0600070205080204" charset="-128"/>
                <a:ea typeface="MS UI Gothic" panose="020B0600070205080204" charset="-128"/>
              </a:rPr>
              <a:t>Functions</a:t>
            </a:r>
            <a:endParaRPr lang="zh-CN" altLang="en-US" sz="4000" b="1" kern="10">
              <a:ln w="38100">
                <a:solidFill>
                  <a:srgbClr val="993366"/>
                </a:solidFill>
                <a:round/>
              </a:ln>
              <a:solidFill>
                <a:srgbClr val="FF6600"/>
              </a:solidFill>
              <a:latin typeface="MS UI Gothic" panose="020B0600070205080204" charset="-128"/>
              <a:ea typeface="MS UI Gothic" panose="020B0600070205080204" charset="-128"/>
            </a:endParaRPr>
          </a:p>
        </p:txBody>
      </p:sp>
      <p:graphicFrame>
        <p:nvGraphicFramePr>
          <p:cNvPr id="54358" name="Group 86"/>
          <p:cNvGraphicFramePr>
            <a:graphicFrameLocks noGrp="1"/>
          </p:cNvGraphicFramePr>
          <p:nvPr/>
        </p:nvGraphicFramePr>
        <p:xfrm>
          <a:off x="395288" y="1125538"/>
          <a:ext cx="8280400" cy="4503549"/>
        </p:xfrm>
        <a:graphic>
          <a:graphicData uri="http://schemas.openxmlformats.org/drawingml/2006/table">
            <a:tbl>
              <a:tblPr/>
              <a:tblGrid>
                <a:gridCol w="828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宋体" panose="02010600030101010101" pitchFamily="2" charset="-122"/>
                        </a:rPr>
                        <a:t>You don’t look _________ .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/>
                        </a:gs>
                        <a:gs pos="5000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宋体" panose="02010600030101010101" pitchFamily="2" charset="-122"/>
                        </a:rPr>
                        <a:t>I _______ a toothache/a cold / a cough / a backache / a fever / the flu / a stomachache / a headache.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/>
                        </a:gs>
                        <a:gs pos="5000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宋体" panose="02010600030101010101" pitchFamily="2" charset="-122"/>
                        </a:rPr>
                        <a:t>I am sorry to _____ that.      I’m ________ terrible!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/>
                        </a:gs>
                        <a:gs pos="5000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宋体" panose="02010600030101010101" pitchFamily="2" charset="-122"/>
                        </a:rPr>
                        <a:t>___________ have you been like this?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宋体" panose="02010600030101010101" pitchFamily="2" charset="-122"/>
                        </a:rPr>
                        <a:t>   _____ are you feeling, Nick?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/>
                        </a:gs>
                        <a:gs pos="5000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宋体" panose="02010600030101010101" pitchFamily="2" charset="-122"/>
                        </a:rPr>
                        <a:t>______ two pills, three times a day.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/>
                        </a:gs>
                        <a:gs pos="50000">
                          <a:schemeClr val="bg1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323" name="Rectangle 51"/>
          <p:cNvSpPr>
            <a:spLocks noChangeArrowheads="1"/>
          </p:cNvSpPr>
          <p:nvPr/>
        </p:nvSpPr>
        <p:spPr bwMode="auto">
          <a:xfrm>
            <a:off x="2555875" y="3213100"/>
            <a:ext cx="93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hear</a:t>
            </a:r>
          </a:p>
        </p:txBody>
      </p:sp>
      <p:sp>
        <p:nvSpPr>
          <p:cNvPr id="54324" name="Rectangle 52"/>
          <p:cNvSpPr>
            <a:spLocks noChangeArrowheads="1"/>
          </p:cNvSpPr>
          <p:nvPr/>
        </p:nvSpPr>
        <p:spPr bwMode="auto">
          <a:xfrm>
            <a:off x="755650" y="1916113"/>
            <a:ext cx="996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54325" name="Rectangle 53"/>
          <p:cNvSpPr>
            <a:spLocks noChangeArrowheads="1"/>
          </p:cNvSpPr>
          <p:nvPr/>
        </p:nvSpPr>
        <p:spPr bwMode="auto">
          <a:xfrm>
            <a:off x="5508625" y="3213100"/>
            <a:ext cx="1331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feeling</a:t>
            </a:r>
          </a:p>
        </p:txBody>
      </p:sp>
      <p:sp>
        <p:nvSpPr>
          <p:cNvPr id="54326" name="Rectangle 54"/>
          <p:cNvSpPr>
            <a:spLocks noChangeArrowheads="1"/>
          </p:cNvSpPr>
          <p:nvPr/>
        </p:nvSpPr>
        <p:spPr bwMode="auto">
          <a:xfrm>
            <a:off x="468313" y="3716338"/>
            <a:ext cx="1784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How long</a:t>
            </a:r>
          </a:p>
        </p:txBody>
      </p:sp>
      <p:sp>
        <p:nvSpPr>
          <p:cNvPr id="54327" name="Rectangle 55"/>
          <p:cNvSpPr>
            <a:spLocks noChangeArrowheads="1"/>
          </p:cNvSpPr>
          <p:nvPr/>
        </p:nvSpPr>
        <p:spPr bwMode="auto">
          <a:xfrm>
            <a:off x="684213" y="4221163"/>
            <a:ext cx="1033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How </a:t>
            </a:r>
          </a:p>
        </p:txBody>
      </p:sp>
      <p:sp>
        <p:nvSpPr>
          <p:cNvPr id="54328" name="Rectangle 56"/>
          <p:cNvSpPr>
            <a:spLocks noChangeArrowheads="1"/>
          </p:cNvSpPr>
          <p:nvPr/>
        </p:nvSpPr>
        <p:spPr bwMode="auto">
          <a:xfrm>
            <a:off x="468313" y="4941888"/>
            <a:ext cx="996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Take</a:t>
            </a:r>
          </a:p>
        </p:txBody>
      </p:sp>
      <p:sp>
        <p:nvSpPr>
          <p:cNvPr id="54355" name="Rectangle 83"/>
          <p:cNvSpPr>
            <a:spLocks noChangeArrowheads="1"/>
          </p:cNvSpPr>
          <p:nvPr/>
        </p:nvSpPr>
        <p:spPr bwMode="auto">
          <a:xfrm>
            <a:off x="3348038" y="1412875"/>
            <a:ext cx="855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well</a:t>
            </a: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23" grpId="0"/>
      <p:bldP spid="54324" grpId="0"/>
      <p:bldP spid="54325" grpId="0"/>
      <p:bldP spid="54326" grpId="0"/>
      <p:bldP spid="54327" grpId="0"/>
      <p:bldP spid="54328" grpId="0"/>
      <p:bldP spid="543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100" b="1" dirty="0">
                <a:solidFill>
                  <a:srgbClr val="333399"/>
                </a:solidFill>
              </a:rPr>
              <a:t>Key points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44500" y="1358900"/>
            <a:ext cx="8229600" cy="4678363"/>
          </a:xfrm>
        </p:spPr>
        <p:txBody>
          <a:bodyPr/>
          <a:lstStyle/>
          <a:p>
            <a:pPr>
              <a:buClr>
                <a:schemeClr val="tx1"/>
              </a:buClr>
              <a:buSzPct val="40000"/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plenty of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是</a:t>
            </a:r>
            <a:r>
              <a:rPr lang="zh-CN" altLang="en-US" b="1" dirty="0">
                <a:latin typeface="宋体" panose="02010600030101010101" pitchFamily="2" charset="-122"/>
              </a:rPr>
              <a:t>“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许多</a:t>
            </a:r>
            <a:r>
              <a:rPr lang="zh-CN" altLang="en-US" b="1" dirty="0">
                <a:latin typeface="宋体" panose="02010600030101010101" pitchFamily="2" charset="-122"/>
              </a:rPr>
              <a:t>”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的意思，其后面可接可数名词，也可接不可数名词，通常用于肯定句。</a:t>
            </a:r>
          </a:p>
          <a:p>
            <a:pPr>
              <a:buClr>
                <a:schemeClr val="tx1"/>
              </a:buClr>
              <a:buSzPct val="40000"/>
              <a:buFont typeface="Wingdings" panose="05000000000000000000" pitchFamily="2" charset="2"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   </a:t>
            </a:r>
            <a:r>
              <a:rPr lang="en-US" altLang="zh-CN" b="1" dirty="0">
                <a:latin typeface="Times New Roman" panose="02020603050405020304" pitchFamily="18" charset="0"/>
              </a:rPr>
              <a:t>e.g. plenty of eggs/milk </a:t>
            </a:r>
          </a:p>
          <a:p>
            <a:pPr>
              <a:buClr>
                <a:schemeClr val="tx1"/>
              </a:buClr>
              <a:buSzPct val="40000"/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both … and …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表示</a:t>
            </a:r>
            <a:r>
              <a:rPr lang="zh-CN" altLang="en-US" b="1" dirty="0">
                <a:latin typeface="Times New Roman" panose="02020603050405020304"/>
                <a:ea typeface="楷体_GB2312" pitchFamily="49" charset="-122"/>
              </a:rPr>
              <a:t>“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不仅</a:t>
            </a:r>
            <a:r>
              <a:rPr lang="en-US" altLang="zh-CN" b="1" dirty="0">
                <a:latin typeface="宋体" panose="02010600030101010101" pitchFamily="2" charset="-122"/>
              </a:rPr>
              <a:t>……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而且</a:t>
            </a:r>
            <a:r>
              <a:rPr lang="en-US" altLang="zh-CN" b="1" dirty="0">
                <a:latin typeface="宋体" panose="02010600030101010101" pitchFamily="2" charset="-122"/>
              </a:rPr>
              <a:t>……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; </a:t>
            </a:r>
            <a:r>
              <a:rPr lang="en-US" altLang="zh-CN" b="1" dirty="0">
                <a:latin typeface="宋体" panose="02010600030101010101" pitchFamily="2" charset="-122"/>
              </a:rPr>
              <a:t>……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en-US" altLang="zh-CN" b="1" dirty="0">
                <a:latin typeface="宋体" panose="02010600030101010101" pitchFamily="2" charset="-122"/>
              </a:rPr>
              <a:t>……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两者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都</a:t>
            </a:r>
            <a:r>
              <a:rPr lang="zh-CN" altLang="en-US" b="1" dirty="0">
                <a:latin typeface="Times New Roman" panose="02020603050405020304"/>
                <a:ea typeface="楷体_GB2312" pitchFamily="49" charset="-122"/>
              </a:rPr>
              <a:t>”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。其谓语动词用复数。</a:t>
            </a:r>
          </a:p>
          <a:p>
            <a:pPr>
              <a:buClr>
                <a:schemeClr val="tx1"/>
              </a:buClr>
              <a:buSzPct val="40000"/>
              <a:buFont typeface="Wingdings" panose="05000000000000000000" pitchFamily="2" charset="2"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   </a:t>
            </a:r>
            <a:r>
              <a:rPr lang="en-US" altLang="zh-CN" b="1" dirty="0">
                <a:latin typeface="Times New Roman" panose="02020603050405020304" pitchFamily="18" charset="0"/>
              </a:rPr>
              <a:t>e.g. Both Edward and Bella love this movie.</a:t>
            </a: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p30-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188913"/>
            <a:ext cx="3130550" cy="2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3024187" cy="10795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Review</a:t>
            </a:r>
            <a:endParaRPr lang="zh-CN" altLang="en-US" sz="44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79388" y="2492375"/>
            <a:ext cx="6913562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Book Antiqua" panose="02040602050305030304" pitchFamily="18" charset="0"/>
              </a:rPr>
              <a:t>What happened to Michael?</a:t>
            </a:r>
          </a:p>
          <a:p>
            <a:pPr>
              <a:spcBef>
                <a:spcPct val="50000"/>
              </a:spcBef>
            </a:pPr>
            <a:endParaRPr lang="en-US" altLang="zh-CN" sz="3200" b="1" dirty="0">
              <a:latin typeface="Book Antiqua" panose="0204060205030503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Book Antiqua" panose="02040602050305030304" pitchFamily="18" charset="0"/>
              </a:rPr>
              <a:t>How long should he stay at home?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95288" y="3213100"/>
            <a:ext cx="5399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Bookman Old Style" panose="02050604050505020204" pitchFamily="18" charset="0"/>
              </a:rPr>
              <a:t>He hurt his left leg.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555875" y="4652963"/>
            <a:ext cx="2520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Bookman Old Style" panose="02050604050505020204" pitchFamily="18" charset="0"/>
              </a:rPr>
              <a:t>A week.</a:t>
            </a: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2663825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38100">
                  <a:solidFill>
                    <a:srgbClr val="993366"/>
                  </a:solidFill>
                  <a:round/>
                </a:ln>
                <a:solidFill>
                  <a:srgbClr val="FF6600"/>
                </a:solidFill>
                <a:latin typeface="MS UI Gothic" panose="020B0600070205080204" charset="-128"/>
                <a:ea typeface="MS UI Gothic" panose="020B0600070205080204" charset="-128"/>
              </a:rPr>
              <a:t>Exercises</a:t>
            </a:r>
            <a:endParaRPr lang="zh-CN" altLang="en-US" sz="4000" b="1" kern="10" dirty="0">
              <a:ln w="38100">
                <a:solidFill>
                  <a:srgbClr val="993366"/>
                </a:solidFill>
                <a:round/>
              </a:ln>
              <a:solidFill>
                <a:srgbClr val="FF6600"/>
              </a:solidFill>
              <a:latin typeface="MS UI Gothic" panose="020B0600070205080204" charset="-128"/>
              <a:ea typeface="MS UI Gothic" panose="020B0600070205080204" charset="-128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95288" y="1268413"/>
            <a:ext cx="82804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altLang="zh-CN" sz="2800" b="1" dirty="0">
                <a:latin typeface="Arial Narrow" panose="020B0606020202030204" pitchFamily="34" charset="0"/>
              </a:rPr>
              <a:t>1. — I have a terrible toothache.</a:t>
            </a:r>
          </a:p>
          <a:p>
            <a:pPr marL="342900" indent="-342900">
              <a:lnSpc>
                <a:spcPct val="80000"/>
              </a:lnSpc>
            </a:pPr>
            <a:endParaRPr lang="en-US" altLang="zh-CN" sz="2800" b="1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altLang="zh-CN" sz="2800" b="1" dirty="0">
                <a:latin typeface="Arial Narrow" panose="020B0606020202030204" pitchFamily="34" charset="0"/>
              </a:rPr>
              <a:t>    — I’m sorry to hear that. You should_____ _____ _____ .</a:t>
            </a:r>
          </a:p>
          <a:p>
            <a:pPr marL="342900" indent="-342900">
              <a:lnSpc>
                <a:spcPct val="80000"/>
              </a:lnSpc>
            </a:pPr>
            <a:endParaRPr lang="en-US" altLang="zh-CN" sz="2800" b="1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altLang="zh-CN" sz="2800" b="1" dirty="0">
                <a:latin typeface="Arial Narrow" panose="020B0606020202030204" pitchFamily="34" charset="0"/>
              </a:rPr>
              <a:t>2. She has a bad cold. She ______  ______ ______ drink cold water.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zh-CN" sz="2800" b="1" dirty="0">
                <a:latin typeface="Arial Narrow" panose="020B0606020202030204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zh-CN" sz="2800" b="1" dirty="0">
                <a:latin typeface="Arial Narrow" panose="020B0606020202030204" pitchFamily="34" charset="0"/>
              </a:rPr>
              <a:t>3. —________  _________  _________  _______ , Lily ?</a:t>
            </a:r>
          </a:p>
          <a:p>
            <a:pPr marL="342900" indent="-342900">
              <a:lnSpc>
                <a:spcPct val="80000"/>
              </a:lnSpc>
            </a:pPr>
            <a:endParaRPr lang="en-US" altLang="zh-CN" sz="2800" b="1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altLang="zh-CN" sz="2800" b="1" dirty="0">
                <a:latin typeface="Arial Narrow" panose="020B0606020202030204" pitchFamily="34" charset="0"/>
              </a:rPr>
              <a:t>    — I feel terrible, Mum.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en-US" altLang="zh-CN" sz="2800" b="1" dirty="0">
              <a:latin typeface="Arial Narrow" panose="020B0606020202030204" pitchFamily="34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651500" y="1844675"/>
            <a:ext cx="3130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  see    a    dentist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284663" y="2565400"/>
            <a:ext cx="314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had     better   not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042988" y="3573463"/>
            <a:ext cx="5927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 What’s      wrong       with        you</a:t>
            </a: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530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530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3" grpId="0"/>
      <p:bldP spid="553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50825" y="1268413"/>
            <a:ext cx="8748713" cy="393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Book Antiqua" panose="02040602050305030304" pitchFamily="18" charset="0"/>
              </a:rPr>
              <a:t>4. — I hope you will get well soon. </a:t>
            </a:r>
          </a:p>
          <a:p>
            <a:r>
              <a:rPr lang="en-US" altLang="zh-CN" sz="2800" b="1" dirty="0">
                <a:latin typeface="Book Antiqua" panose="02040602050305030304" pitchFamily="18" charset="0"/>
              </a:rPr>
              <a:t>    — _________ __________ .</a:t>
            </a:r>
          </a:p>
          <a:p>
            <a:endParaRPr lang="en-US" altLang="zh-CN" sz="2800" b="1" dirty="0">
              <a:latin typeface="Book Antiqua" panose="02040602050305030304" pitchFamily="18" charset="0"/>
            </a:endParaRPr>
          </a:p>
          <a:p>
            <a:r>
              <a:rPr lang="en-US" altLang="zh-CN" sz="2800" b="1" dirty="0">
                <a:latin typeface="Book Antiqua" panose="02040602050305030304" pitchFamily="18" charset="0"/>
              </a:rPr>
              <a:t>5. ______  ________  _______ have a good rest?          (</a:t>
            </a:r>
            <a:r>
              <a:rPr lang="zh-CN" altLang="en-US" sz="2800" b="1" dirty="0">
                <a:latin typeface="Book Antiqua" panose="02040602050305030304" pitchFamily="18" charset="0"/>
              </a:rPr>
              <a:t>你为什么不</a:t>
            </a:r>
            <a:r>
              <a:rPr lang="en-US" altLang="zh-CN" sz="2800" b="1" dirty="0">
                <a:latin typeface="Book Antiqua" panose="02040602050305030304" pitchFamily="18" charset="0"/>
              </a:rPr>
              <a:t>)</a:t>
            </a:r>
          </a:p>
          <a:p>
            <a:endParaRPr lang="en-US" altLang="zh-CN" sz="2800" b="1" dirty="0">
              <a:latin typeface="Book Antiqua" panose="02040602050305030304" pitchFamily="18" charset="0"/>
            </a:endParaRPr>
          </a:p>
          <a:p>
            <a:r>
              <a:rPr lang="en-US" altLang="zh-CN" sz="2800" b="1" dirty="0">
                <a:latin typeface="Book Antiqua" panose="02040602050305030304" pitchFamily="18" charset="0"/>
              </a:rPr>
              <a:t>6. Don’t _______ ________ me. I will get well in two days. (</a:t>
            </a:r>
            <a:r>
              <a:rPr lang="zh-CN" altLang="en-US" sz="2800" b="1" dirty="0">
                <a:latin typeface="Book Antiqua" panose="02040602050305030304" pitchFamily="18" charset="0"/>
              </a:rPr>
              <a:t>担心</a:t>
            </a:r>
            <a:r>
              <a:rPr lang="en-US" altLang="zh-CN" sz="2800" b="1" dirty="0">
                <a:latin typeface="Book Antiqua" panose="02040602050305030304" pitchFamily="18" charset="0"/>
              </a:rPr>
              <a:t>)</a:t>
            </a:r>
          </a:p>
          <a:p>
            <a:endParaRPr lang="en-US" altLang="zh-CN" sz="2800" b="1" dirty="0">
              <a:latin typeface="Book Antiqua" panose="02040602050305030304" pitchFamily="18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258888" y="1700213"/>
            <a:ext cx="2932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Book Antiqua" panose="02040602050305030304" pitchFamily="18" charset="0"/>
              </a:rPr>
              <a:t>Thank            you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27088" y="2492375"/>
            <a:ext cx="3932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Book Antiqua" panose="02040602050305030304" pitchFamily="18" charset="0"/>
              </a:rPr>
              <a:t>Why         don’t        you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692275" y="3789363"/>
            <a:ext cx="2617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Book Antiqua" panose="02040602050305030304" pitchFamily="18" charset="0"/>
              </a:rPr>
              <a:t>worry      about</a:t>
            </a:r>
          </a:p>
        </p:txBody>
      </p:sp>
      <p:sp>
        <p:nvSpPr>
          <p:cNvPr id="40972" name="WordArt 12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2663825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38100">
                  <a:solidFill>
                    <a:srgbClr val="993366"/>
                  </a:solidFill>
                  <a:round/>
                </a:ln>
                <a:solidFill>
                  <a:srgbClr val="FF6600"/>
                </a:solidFill>
                <a:latin typeface="MS UI Gothic" panose="020B0600070205080204" charset="-128"/>
                <a:ea typeface="MS UI Gothic" panose="020B0600070205080204" charset="-128"/>
              </a:rPr>
              <a:t>Exercises</a:t>
            </a:r>
            <a:endParaRPr lang="zh-CN" altLang="en-US" sz="4000" b="1" kern="10">
              <a:ln w="38100">
                <a:solidFill>
                  <a:srgbClr val="993366"/>
                </a:solidFill>
                <a:round/>
              </a:ln>
              <a:solidFill>
                <a:srgbClr val="FF6600"/>
              </a:solidFill>
              <a:latin typeface="MS UI Gothic" panose="020B0600070205080204" charset="-128"/>
              <a:ea typeface="MS UI Gothic" panose="020B0600070205080204" charset="-128"/>
            </a:endParaRP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6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409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2663825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38100">
                  <a:solidFill>
                    <a:srgbClr val="993366"/>
                  </a:solidFill>
                  <a:round/>
                </a:ln>
                <a:solidFill>
                  <a:srgbClr val="FF6600"/>
                </a:solidFill>
                <a:latin typeface="MS UI Gothic" panose="020B0600070205080204" charset="-128"/>
                <a:ea typeface="MS UI Gothic" panose="020B0600070205080204" charset="-128"/>
              </a:rPr>
              <a:t>Exercises</a:t>
            </a:r>
            <a:endParaRPr lang="zh-CN" altLang="en-US" sz="4000" b="1" kern="10">
              <a:ln w="38100">
                <a:solidFill>
                  <a:srgbClr val="993366"/>
                </a:solidFill>
                <a:round/>
              </a:ln>
              <a:solidFill>
                <a:srgbClr val="FF6600"/>
              </a:solidFill>
              <a:latin typeface="MS UI Gothic" panose="020B0600070205080204" charset="-128"/>
              <a:ea typeface="MS UI Gothic" panose="020B0600070205080204" charset="-128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23850" y="1484313"/>
            <a:ext cx="8497888" cy="3081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7. Thank you ________ these beautiful flowers.</a:t>
            </a:r>
          </a:p>
          <a:p>
            <a:r>
              <a:rPr lang="en-US" altLang="zh-CN" sz="2800" b="1"/>
              <a:t>     A. at         B. for         C. of          D. to</a:t>
            </a:r>
          </a:p>
          <a:p>
            <a:r>
              <a:rPr lang="en-US" altLang="zh-CN" sz="2800" b="1"/>
              <a:t>8. You’d better _______  in the sun.</a:t>
            </a:r>
          </a:p>
          <a:p>
            <a:r>
              <a:rPr lang="en-US" altLang="zh-CN" sz="2800" b="1"/>
              <a:t>    A. not reading             B. not to read  </a:t>
            </a:r>
          </a:p>
          <a:p>
            <a:r>
              <a:rPr lang="en-US" altLang="zh-CN" sz="2800" b="1"/>
              <a:t>    C. not read                  D. don’t read </a:t>
            </a:r>
          </a:p>
          <a:p>
            <a:r>
              <a:rPr lang="en-US" altLang="zh-CN" sz="2800" b="1"/>
              <a:t>9. Please buy me some chocolate.</a:t>
            </a:r>
          </a:p>
          <a:p>
            <a:r>
              <a:rPr lang="en-US" altLang="zh-CN" sz="2800" b="1"/>
              <a:t>  = Please buy some chocolate _______ _______ .  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419475" y="234950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795963" y="4076700"/>
            <a:ext cx="2452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    for         me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419475" y="1484313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Book Antiqua" panose="02040602050305030304" pitchFamily="18" charset="0"/>
              </a:rPr>
              <a:t>B</a:t>
            </a: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63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56328" grpId="0"/>
      <p:bldP spid="563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1052513"/>
            <a:ext cx="9144000" cy="4478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zh-CN" sz="3200" b="1">
              <a:latin typeface="Arial Narrow" panose="020B0606020202030204" pitchFamily="34" charset="0"/>
            </a:endParaRPr>
          </a:p>
          <a:p>
            <a:r>
              <a:rPr lang="en-US" altLang="zh-CN" sz="3200" b="1">
                <a:latin typeface="Arial Narrow" panose="020B0606020202030204" pitchFamily="34" charset="0"/>
              </a:rPr>
              <a:t>10. Could you please _______ ____ ______ ? (</a:t>
            </a:r>
            <a:r>
              <a:rPr lang="zh-CN" altLang="en-US" sz="3200" b="1">
                <a:latin typeface="Arial Narrow" panose="020B0606020202030204" pitchFamily="34" charset="0"/>
              </a:rPr>
              <a:t>叫出租车</a:t>
            </a:r>
            <a:r>
              <a:rPr lang="en-US" altLang="zh-CN" sz="3200" b="1">
                <a:latin typeface="Arial Narrow" panose="020B0606020202030204" pitchFamily="34" charset="0"/>
              </a:rPr>
              <a:t>) </a:t>
            </a:r>
          </a:p>
          <a:p>
            <a:endParaRPr lang="en-US" altLang="zh-CN" sz="3200" b="1">
              <a:latin typeface="Arial Narrow" panose="020B0606020202030204" pitchFamily="34" charset="0"/>
            </a:endParaRPr>
          </a:p>
          <a:p>
            <a:r>
              <a:rPr lang="en-US" altLang="zh-CN" sz="3200" b="1">
                <a:latin typeface="Arial Narrow" panose="020B0606020202030204" pitchFamily="34" charset="0"/>
              </a:rPr>
              <a:t>11. She ______ off her bike and _______ herself   </a:t>
            </a:r>
          </a:p>
          <a:p>
            <a:r>
              <a:rPr lang="en-US" altLang="zh-CN" sz="3200" b="1">
                <a:latin typeface="Arial Narrow" panose="020B0606020202030204" pitchFamily="34" charset="0"/>
              </a:rPr>
              <a:t>      seriously last Sunday.</a:t>
            </a:r>
            <a:r>
              <a:rPr lang="zh-CN" altLang="en-US" sz="3200" b="1">
                <a:latin typeface="Arial Narrow" panose="020B0606020202030204" pitchFamily="34" charset="0"/>
              </a:rPr>
              <a:t>（</a:t>
            </a:r>
            <a:r>
              <a:rPr lang="en-US" altLang="zh-CN" sz="3200" b="1">
                <a:latin typeface="Arial Narrow" panose="020B0606020202030204" pitchFamily="34" charset="0"/>
              </a:rPr>
              <a:t>fall/hurt</a:t>
            </a:r>
            <a:r>
              <a:rPr lang="zh-CN" altLang="en-US" sz="3200" b="1">
                <a:latin typeface="Arial Narrow" panose="020B0606020202030204" pitchFamily="34" charset="0"/>
              </a:rPr>
              <a:t>）</a:t>
            </a:r>
          </a:p>
          <a:p>
            <a:endParaRPr lang="zh-CN" altLang="en-US" sz="3200" b="1">
              <a:latin typeface="Arial Narrow" panose="020B0606020202030204" pitchFamily="34" charset="0"/>
            </a:endParaRPr>
          </a:p>
          <a:p>
            <a:r>
              <a:rPr lang="en-US" altLang="zh-CN" sz="3200" b="1">
                <a:latin typeface="Arial Narrow" panose="020B0606020202030204" pitchFamily="34" charset="0"/>
              </a:rPr>
              <a:t>12. Michael returned home yesterday.</a:t>
            </a:r>
          </a:p>
          <a:p>
            <a:endParaRPr lang="en-US" altLang="zh-CN" sz="3200" b="1">
              <a:latin typeface="Arial Narrow" panose="020B0606020202030204" pitchFamily="34" charset="0"/>
            </a:endParaRPr>
          </a:p>
          <a:p>
            <a:r>
              <a:rPr lang="en-US" altLang="zh-CN" sz="3200" b="1">
                <a:latin typeface="Arial Narrow" panose="020B0606020202030204" pitchFamily="34" charset="0"/>
              </a:rPr>
              <a:t>   = Michael ______ ______ home _______ yesterday.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708400" y="1484313"/>
            <a:ext cx="3024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call     a      taxi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476375" y="2492375"/>
            <a:ext cx="882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fell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219700" y="2492375"/>
            <a:ext cx="97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hurt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051050" y="4941888"/>
            <a:ext cx="2233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didn’t   go 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508625" y="4941888"/>
            <a:ext cx="10398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until</a:t>
            </a:r>
          </a:p>
        </p:txBody>
      </p:sp>
      <p:sp>
        <p:nvSpPr>
          <p:cNvPr id="43018" name="WordArt 10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2663825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38100">
                  <a:solidFill>
                    <a:srgbClr val="993366"/>
                  </a:solidFill>
                  <a:round/>
                </a:ln>
                <a:solidFill>
                  <a:srgbClr val="FF6600"/>
                </a:solidFill>
                <a:latin typeface="MS UI Gothic" panose="020B0600070205080204" charset="-128"/>
                <a:ea typeface="MS UI Gothic" panose="020B0600070205080204" charset="-128"/>
              </a:rPr>
              <a:t>Exercises</a:t>
            </a:r>
            <a:endParaRPr lang="zh-CN" altLang="en-US" sz="4000" b="1" kern="10">
              <a:ln w="38100">
                <a:solidFill>
                  <a:srgbClr val="993366"/>
                </a:solidFill>
                <a:round/>
              </a:ln>
              <a:solidFill>
                <a:srgbClr val="FF6600"/>
              </a:solidFill>
              <a:latin typeface="MS UI Gothic" panose="020B0600070205080204" charset="-128"/>
              <a:ea typeface="MS UI Gothic" panose="020B0600070205080204" charset="-128"/>
            </a:endParaRP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30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30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30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30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  <p:bldP spid="43015" grpId="0"/>
      <p:bldP spid="43016" grpId="0"/>
      <p:bldP spid="430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79388" y="1809750"/>
            <a:ext cx="8328025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/>
          <a:lstStyle>
            <a:lvl1pPr marL="342900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81175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246630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654300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062605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519805" indent="-3429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977005" indent="-3429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434205" indent="-3429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891405" indent="-3429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1.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昨天我们等你一直等到十一点。</a:t>
            </a:r>
          </a:p>
          <a:p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2.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吉姆要等到他妈妈回来才会去逛街。</a:t>
            </a:r>
          </a:p>
          <a:p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3.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不要担心这样的事情。</a:t>
            </a:r>
          </a:p>
          <a:p>
            <a:endParaRPr lang="en-US" altLang="zh-CN" sz="31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31838" y="2438400"/>
            <a:ext cx="6675437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8305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55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27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99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71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 waited for you until 11 yesterday.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36588" y="3787775"/>
            <a:ext cx="80645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8305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55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27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99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71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Jim won’t go shopping until his mother comes back.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827088" y="5589588"/>
            <a:ext cx="80645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8305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55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27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99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71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Don’t worry about such things.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52413" y="728663"/>
            <a:ext cx="8255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100" b="1" dirty="0">
                <a:solidFill>
                  <a:srgbClr val="333399"/>
                </a:solidFill>
              </a:rPr>
              <a:t>Translate these sentences:</a:t>
            </a: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444500" y="728663"/>
            <a:ext cx="8158163" cy="46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/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4.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你最好担心一下你的女儿啦！</a:t>
            </a: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5.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迈克尔打算去看他生病的叔叔。</a:t>
            </a: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6.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我和汤姆都生病了。</a:t>
            </a: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7.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去年雨水多。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925513" y="1449388"/>
            <a:ext cx="88201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8305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55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27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99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71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You’d better worry about your daughter!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117600" y="2798763"/>
            <a:ext cx="86741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8305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55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27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99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71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Michael is going to visit his sick uncle.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079500" y="4149725"/>
            <a:ext cx="80645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8305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55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27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99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71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Both Tom and I are sick/ill.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731838" y="5499100"/>
            <a:ext cx="87487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8305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55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27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99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71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There was plenty of (a lot of) rain last year. </a:t>
            </a: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11150" y="719138"/>
            <a:ext cx="8964613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marL="342900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81175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246630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654300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062605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519805" indent="-3429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977005" indent="-3429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434205" indent="-3429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891405" indent="-3429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>
                <a:latin typeface="Times New Roman" panose="02020603050405020304" pitchFamily="18" charset="0"/>
                <a:ea typeface="楷体_GB2312" pitchFamily="49" charset="-122"/>
              </a:rPr>
              <a:t>8.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我们每天都应该锻炼。</a:t>
            </a:r>
          </a:p>
          <a:p>
            <a:endParaRPr lang="zh-CN" altLang="en-US" sz="3100" b="1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sz="3100" b="1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3100" b="1">
                <a:latin typeface="Times New Roman" panose="02020603050405020304" pitchFamily="18" charset="0"/>
                <a:ea typeface="楷体_GB2312" pitchFamily="49" charset="-122"/>
              </a:rPr>
              <a:t>9.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你不应该嘲笑别人。</a:t>
            </a:r>
          </a:p>
          <a:p>
            <a:endParaRPr lang="zh-CN" altLang="en-US" sz="3100" b="1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sz="2300" b="1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3100" b="1">
                <a:latin typeface="Times New Roman" panose="02020603050405020304" pitchFamily="18" charset="0"/>
                <a:ea typeface="楷体_GB2312" pitchFamily="49" charset="-122"/>
              </a:rPr>
              <a:t>10.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你最好呆在床上好好休息 。</a:t>
            </a:r>
          </a:p>
          <a:p>
            <a:endParaRPr lang="zh-CN" altLang="en-US" sz="3100" b="1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sz="3100" b="1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3100" b="1">
                <a:latin typeface="Times New Roman" panose="02020603050405020304" pitchFamily="18" charset="0"/>
                <a:ea typeface="楷体_GB2312" pitchFamily="49" charset="-122"/>
              </a:rPr>
              <a:t>11.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我们现在最好不告诉她这个可怕的消息。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731838" y="1358900"/>
            <a:ext cx="5916612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8305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55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27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99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71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We should do exercise every day.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31838" y="2708275"/>
            <a:ext cx="60483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8305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55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27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99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71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You shouldn’t laugh at  others.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49250" y="3968750"/>
            <a:ext cx="806291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8305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55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27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99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71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You’d better stay in bed and have a good rest.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23850" y="5319713"/>
            <a:ext cx="88201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8305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55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27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99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7105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We’d better not tell her the terrible news.</a:t>
            </a: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2771775" y="1125538"/>
            <a:ext cx="2952750" cy="8651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38100">
                  <a:solidFill>
                    <a:srgbClr val="993366"/>
                  </a:solidFill>
                  <a:round/>
                </a:ln>
                <a:solidFill>
                  <a:srgbClr val="FF6600"/>
                </a:solidFill>
                <a:latin typeface="MS UI Gothic" panose="020B0600070205080204" charset="-128"/>
                <a:ea typeface="MS UI Gothic" panose="020B0600070205080204" charset="-128"/>
              </a:rPr>
              <a:t>Homework</a:t>
            </a:r>
            <a:endParaRPr lang="zh-CN" altLang="en-US" sz="4000" b="1" kern="10" dirty="0">
              <a:ln w="38100">
                <a:solidFill>
                  <a:srgbClr val="993366"/>
                </a:solidFill>
                <a:round/>
              </a:ln>
              <a:solidFill>
                <a:srgbClr val="FF6600"/>
              </a:solidFill>
              <a:latin typeface="MS UI Gothic" panose="020B0600070205080204" charset="-128"/>
              <a:ea typeface="MS UI Gothic" panose="020B0600070205080204" charset="-128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1692275" y="2565400"/>
            <a:ext cx="5688013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200" b="1" dirty="0">
                <a:latin typeface="GungsuhChe" pitchFamily="49" charset="-127"/>
                <a:ea typeface="GungsuhChe" pitchFamily="49" charset="-127"/>
              </a:rPr>
              <a:t>Review the key points of Section A - Section D.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200" b="1" dirty="0">
                <a:latin typeface="GungsuhChe" pitchFamily="49" charset="-127"/>
                <a:ea typeface="GungsuhChe" pitchFamily="49" charset="-127"/>
              </a:rPr>
              <a:t>Finish the exercise book.</a:t>
            </a: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549275"/>
            <a:ext cx="9144000" cy="5883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M, J &amp; K:</a:t>
            </a:r>
            <a:r>
              <a:rPr lang="en-US" altLang="zh-CN" sz="2800" b="1" dirty="0">
                <a:latin typeface="Arial Narrow" panose="020B0606020202030204" pitchFamily="34" charset="0"/>
              </a:rPr>
              <a:t>  Hey, Michael. How are you feeling today?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Michael:</a:t>
            </a:r>
            <a:r>
              <a:rPr lang="en-US" altLang="zh-CN" sz="2800" b="1" dirty="0">
                <a:latin typeface="Arial Narrow" panose="020B0606020202030204" pitchFamily="34" charset="0"/>
              </a:rPr>
              <a:t>   Not too bad. But my left leg still hurts when I move it.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latin typeface="Arial Narrow" panose="020B0606020202030204" pitchFamily="34" charset="0"/>
              </a:rPr>
              <a:t>                 Oh, thank you for your flowers and fruit.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33CC"/>
                </a:solidFill>
                <a:latin typeface="Arial Narrow" panose="020B0606020202030204" pitchFamily="34" charset="0"/>
              </a:rPr>
              <a:t>Kangkang</a:t>
            </a:r>
            <a:r>
              <a:rPr lang="en-US" altLang="zh-CN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:</a:t>
            </a:r>
            <a:r>
              <a:rPr lang="en-US" altLang="zh-CN" sz="2800" b="1" dirty="0">
                <a:latin typeface="Arial Narrow" panose="020B0606020202030204" pitchFamily="34" charset="0"/>
              </a:rPr>
              <a:t> Don’t worry! Your X-rays show it’s nothing serious.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Maria:</a:t>
            </a:r>
            <a:r>
              <a:rPr lang="en-US" altLang="zh-CN" sz="2800" b="1" dirty="0">
                <a:latin typeface="Arial Narrow" panose="020B0606020202030204" pitchFamily="34" charset="0"/>
              </a:rPr>
              <a:t>       You had better stay in bed and not move your left leg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latin typeface="Arial Narrow" panose="020B0606020202030204" pitchFamily="34" charset="0"/>
              </a:rPr>
              <a:t>                   too much.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Michael:    </a:t>
            </a:r>
            <a:r>
              <a:rPr lang="en-US" altLang="zh-CN" sz="2800" b="1" dirty="0">
                <a:latin typeface="Arial Narrow" panose="020B0606020202030204" pitchFamily="34" charset="0"/>
              </a:rPr>
              <a:t>Yes, I will. But I’m worried about my lessons.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Jane:         </a:t>
            </a:r>
            <a:r>
              <a:rPr lang="en-US" altLang="zh-CN" sz="2800" b="1" dirty="0">
                <a:latin typeface="Arial Narrow" panose="020B0606020202030204" pitchFamily="34" charset="0"/>
              </a:rPr>
              <a:t>Have a good rest and don’t worry about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latin typeface="Arial Narrow" panose="020B0606020202030204" pitchFamily="34" charset="0"/>
              </a:rPr>
              <a:t>                  it. We can help you with your study.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33CC"/>
                </a:solidFill>
                <a:latin typeface="Arial Narrow" panose="020B0606020202030204" pitchFamily="34" charset="0"/>
              </a:rPr>
              <a:t>Kangkang</a:t>
            </a:r>
            <a:r>
              <a:rPr lang="en-US" altLang="zh-CN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:</a:t>
            </a:r>
            <a:r>
              <a:rPr lang="en-US" altLang="zh-CN" sz="2800" b="1" dirty="0">
                <a:latin typeface="Arial Narrow" panose="020B0606020202030204" pitchFamily="34" charset="0"/>
              </a:rPr>
              <a:t> Follow  the doctor’s advice, and you’ll get well soon.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Michael:</a:t>
            </a:r>
            <a:r>
              <a:rPr lang="en-US" altLang="zh-CN" sz="2800" b="1" dirty="0">
                <a:latin typeface="Arial Narrow" panose="020B0606020202030204" pitchFamily="34" charset="0"/>
              </a:rPr>
              <a:t>     Thanks a lot.</a:t>
            </a:r>
          </a:p>
        </p:txBody>
      </p:sp>
      <p:pic>
        <p:nvPicPr>
          <p:cNvPr id="66574" name="Picture 14" descr="0013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188913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260350"/>
            <a:ext cx="8728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>
                <a:latin typeface="Arial Narrow" panose="020B0606020202030204" pitchFamily="34" charset="0"/>
              </a:rPr>
              <a:t>Maria, Jane and Kangkang come to visit Michael at his home. 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827088" y="981075"/>
            <a:ext cx="5775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Arial Narrow" panose="020B0606020202030204" pitchFamily="34" charset="0"/>
              </a:rPr>
              <a:t>Then  mark T</a:t>
            </a:r>
            <a:r>
              <a:rPr lang="zh-CN" altLang="en-US" sz="3200" b="1">
                <a:latin typeface="Arial Narrow" panose="020B0606020202030204" pitchFamily="34" charset="0"/>
              </a:rPr>
              <a:t>（</a:t>
            </a:r>
            <a:r>
              <a:rPr lang="en-US" altLang="zh-CN" sz="3200" b="1">
                <a:latin typeface="Arial Narrow" panose="020B0606020202030204" pitchFamily="34" charset="0"/>
              </a:rPr>
              <a:t>True) or F</a:t>
            </a:r>
            <a:r>
              <a:rPr lang="zh-CN" altLang="en-US" sz="3200" b="1">
                <a:latin typeface="Arial Narrow" panose="020B0606020202030204" pitchFamily="34" charset="0"/>
              </a:rPr>
              <a:t>（</a:t>
            </a:r>
            <a:r>
              <a:rPr lang="en-US" altLang="zh-CN" sz="3200" b="1">
                <a:latin typeface="Arial Narrow" panose="020B0606020202030204" pitchFamily="34" charset="0"/>
              </a:rPr>
              <a:t>False). </a:t>
            </a:r>
          </a:p>
        </p:txBody>
      </p:sp>
      <p:pic>
        <p:nvPicPr>
          <p:cNvPr id="51207" name="Picture 7" descr="12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4868863"/>
            <a:ext cx="2484437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0" y="1773238"/>
            <a:ext cx="9144000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33CC"/>
                </a:solidFill>
                <a:latin typeface="Book Antiqua" panose="02040602050305030304" pitchFamily="18" charset="0"/>
              </a:rPr>
              <a:t>Michael’s right leg still hurts when he moves it.  (     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33CC"/>
                </a:solidFill>
                <a:latin typeface="Book Antiqua" panose="02040602050305030304" pitchFamily="18" charset="0"/>
              </a:rPr>
              <a:t>Michael’s friends brought some food and fruit for him.   (     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33CC"/>
                </a:solidFill>
                <a:latin typeface="Book Antiqua" panose="02040602050305030304" pitchFamily="18" charset="0"/>
              </a:rPr>
              <a:t>Kangkang asked Michael not to move his leg too much.    (     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33CC"/>
                </a:solidFill>
                <a:latin typeface="Book Antiqua" panose="02040602050305030304" pitchFamily="18" charset="0"/>
              </a:rPr>
              <a:t>Michael had better stay in bed and have a rest.   (     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33CC"/>
                </a:solidFill>
                <a:latin typeface="Book Antiqua" panose="02040602050305030304" pitchFamily="18" charset="0"/>
              </a:rPr>
              <a:t> Michael’s friends will help him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33CC"/>
                </a:solidFill>
                <a:latin typeface="Book Antiqua" panose="02040602050305030304" pitchFamily="18" charset="0"/>
              </a:rPr>
              <a:t>     with his lessons. (     )</a:t>
            </a:r>
          </a:p>
        </p:txBody>
      </p:sp>
      <p:sp>
        <p:nvSpPr>
          <p:cNvPr id="51212" name="WordArt 12"/>
          <p:cNvSpPr>
            <a:spLocks noChangeArrowheads="1" noChangeShapeType="1" noTextEdit="1"/>
          </p:cNvSpPr>
          <p:nvPr/>
        </p:nvSpPr>
        <p:spPr bwMode="auto">
          <a:xfrm>
            <a:off x="8532813" y="1700213"/>
            <a:ext cx="3048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254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MingLiU"/>
                <a:ea typeface="PMingLiU"/>
              </a:rPr>
              <a:t>F</a:t>
            </a:r>
            <a:endParaRPr lang="zh-CN" altLang="en-US" sz="4400" b="1" kern="10">
              <a:ln w="2540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PMingLiU"/>
              <a:ea typeface="PMingLiU"/>
            </a:endParaRPr>
          </a:p>
        </p:txBody>
      </p:sp>
      <p:sp>
        <p:nvSpPr>
          <p:cNvPr id="51213" name="WordArt 13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3048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254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MingLiU"/>
                <a:ea typeface="PMingLiU"/>
              </a:rPr>
              <a:t>F</a:t>
            </a:r>
            <a:endParaRPr lang="zh-CN" altLang="en-US" sz="4400" b="1" kern="10">
              <a:ln w="2540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PMingLiU"/>
              <a:ea typeface="PMingLiU"/>
            </a:endParaRPr>
          </a:p>
        </p:txBody>
      </p:sp>
      <p:sp>
        <p:nvSpPr>
          <p:cNvPr id="51214" name="WordArt 14"/>
          <p:cNvSpPr>
            <a:spLocks noChangeArrowheads="1" noChangeShapeType="1" noTextEdit="1"/>
          </p:cNvSpPr>
          <p:nvPr/>
        </p:nvSpPr>
        <p:spPr bwMode="auto">
          <a:xfrm>
            <a:off x="1908175" y="3716338"/>
            <a:ext cx="3048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254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MingLiU"/>
                <a:ea typeface="PMingLiU"/>
              </a:rPr>
              <a:t>F</a:t>
            </a:r>
            <a:endParaRPr lang="zh-CN" altLang="en-US" sz="4400" b="1" kern="10">
              <a:ln w="2540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PMingLiU"/>
              <a:ea typeface="PMingLiU"/>
            </a:endParaRPr>
          </a:p>
        </p:txBody>
      </p:sp>
      <p:sp>
        <p:nvSpPr>
          <p:cNvPr id="51215" name="WordArt 15"/>
          <p:cNvSpPr>
            <a:spLocks noChangeArrowheads="1" noChangeShapeType="1" noTextEdit="1"/>
          </p:cNvSpPr>
          <p:nvPr/>
        </p:nvSpPr>
        <p:spPr bwMode="auto">
          <a:xfrm>
            <a:off x="8532813" y="4292600"/>
            <a:ext cx="3048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254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MingLiU"/>
                <a:ea typeface="PMingLiU"/>
              </a:rPr>
              <a:t>T</a:t>
            </a:r>
            <a:endParaRPr lang="zh-CN" altLang="en-US" sz="4400" b="1" kern="10">
              <a:ln w="2540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PMingLiU"/>
              <a:ea typeface="PMingLiU"/>
            </a:endParaRPr>
          </a:p>
        </p:txBody>
      </p:sp>
      <p:sp>
        <p:nvSpPr>
          <p:cNvPr id="51216" name="AutoShape 16" descr="9"/>
          <p:cNvSpPr>
            <a:spLocks noChangeArrowheads="1"/>
          </p:cNvSpPr>
          <p:nvPr/>
        </p:nvSpPr>
        <p:spPr bwMode="auto">
          <a:xfrm>
            <a:off x="179388" y="981075"/>
            <a:ext cx="684212" cy="576263"/>
          </a:xfrm>
          <a:prstGeom prst="flowChartPunchedCard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latin typeface="Bookman Old Style" panose="02050604050505020204" pitchFamily="18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51218" name="WordArt 18"/>
          <p:cNvSpPr>
            <a:spLocks noChangeArrowheads="1" noChangeShapeType="1" noTextEdit="1"/>
          </p:cNvSpPr>
          <p:nvPr/>
        </p:nvSpPr>
        <p:spPr bwMode="auto">
          <a:xfrm>
            <a:off x="3563938" y="5589588"/>
            <a:ext cx="3048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254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PMingLiU"/>
                <a:ea typeface="PMingLiU"/>
              </a:rPr>
              <a:t>T</a:t>
            </a:r>
            <a:endParaRPr lang="zh-CN" altLang="en-US" sz="4400" b="1" kern="10">
              <a:ln w="2540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PMingLiU"/>
              <a:ea typeface="PMingLiU"/>
            </a:endParaRPr>
          </a:p>
        </p:txBody>
      </p:sp>
    </p:spTree>
  </p:cSld>
  <p:clrMapOvr>
    <a:masterClrMapping/>
  </p:clrMapOvr>
  <p:transition>
    <p:random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 animBg="1"/>
      <p:bldP spid="51213" grpId="0" animBg="1"/>
      <p:bldP spid="51214" grpId="0" animBg="1"/>
      <p:bldP spid="51215" grpId="0" animBg="1"/>
      <p:bldP spid="512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0825" y="0"/>
            <a:ext cx="4660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333399"/>
                </a:solidFill>
                <a:latin typeface="Arial Narrow" panose="020B0606020202030204" pitchFamily="34" charset="0"/>
              </a:rPr>
              <a:t>Read 1 and fill in the blanks.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0" y="549275"/>
            <a:ext cx="9144000" cy="6332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33CC"/>
                </a:solidFill>
                <a:latin typeface="Arial Narrow" panose="020B0606020202030204" pitchFamily="34" charset="0"/>
              </a:rPr>
              <a:t>M, J &amp; K:</a:t>
            </a:r>
            <a:r>
              <a:rPr lang="en-US" altLang="zh-CN" sz="2800" b="1">
                <a:latin typeface="Arial Narrow" panose="020B0606020202030204" pitchFamily="34" charset="0"/>
              </a:rPr>
              <a:t>  Hey, Michael. How are you feeling today?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33CC"/>
                </a:solidFill>
                <a:latin typeface="Arial Narrow" panose="020B0606020202030204" pitchFamily="34" charset="0"/>
              </a:rPr>
              <a:t>Michael:</a:t>
            </a:r>
            <a:r>
              <a:rPr lang="en-US" altLang="zh-CN" sz="2800" b="1">
                <a:latin typeface="Arial Narrow" panose="020B0606020202030204" pitchFamily="34" charset="0"/>
              </a:rPr>
              <a:t>   Not too bad. But my left leg still hurts when I move it.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latin typeface="Arial Narrow" panose="020B0606020202030204" pitchFamily="34" charset="0"/>
              </a:rPr>
              <a:t>                 Oh, thank you ______ your flowers and fruit.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33CC"/>
                </a:solidFill>
                <a:latin typeface="Arial Narrow" panose="020B0606020202030204" pitchFamily="34" charset="0"/>
              </a:rPr>
              <a:t>Kangkang:</a:t>
            </a:r>
            <a:r>
              <a:rPr lang="en-US" altLang="zh-CN" sz="2800" b="1">
                <a:latin typeface="Arial Narrow" panose="020B0606020202030204" pitchFamily="34" charset="0"/>
              </a:rPr>
              <a:t> Don’t worry! Your X-rays show it’s _______ ________.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33CC"/>
                </a:solidFill>
                <a:latin typeface="Arial Narrow" panose="020B0606020202030204" pitchFamily="34" charset="0"/>
              </a:rPr>
              <a:t>Maria:</a:t>
            </a:r>
            <a:r>
              <a:rPr lang="en-US" altLang="zh-CN" sz="2800" b="1">
                <a:latin typeface="Arial Narrow" panose="020B0606020202030204" pitchFamily="34" charset="0"/>
              </a:rPr>
              <a:t>       You ______ _____ </a:t>
            </a:r>
            <a:r>
              <a:rPr lang="en-US" altLang="zh-CN" sz="2400" b="1">
                <a:latin typeface="Arial Narrow" panose="020B0606020202030204" pitchFamily="34" charset="0"/>
              </a:rPr>
              <a:t>stay in bed and not move your left leg</a:t>
            </a:r>
            <a:r>
              <a:rPr lang="en-US" altLang="zh-CN" sz="2800" b="1">
                <a:latin typeface="Arial Narrow" panose="020B0606020202030204" pitchFamily="34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latin typeface="Arial Narrow" panose="020B0606020202030204" pitchFamily="34" charset="0"/>
              </a:rPr>
              <a:t>                   _____ _______.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33CC"/>
                </a:solidFill>
                <a:latin typeface="Arial Narrow" panose="020B0606020202030204" pitchFamily="34" charset="0"/>
              </a:rPr>
              <a:t>Michael:    </a:t>
            </a:r>
            <a:r>
              <a:rPr lang="en-US" altLang="zh-CN" sz="2800" b="1">
                <a:latin typeface="Arial Narrow" panose="020B0606020202030204" pitchFamily="34" charset="0"/>
              </a:rPr>
              <a:t>Yes, I will. But I’m worried about my lessons.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33CC"/>
                </a:solidFill>
                <a:latin typeface="Arial Narrow" panose="020B0606020202030204" pitchFamily="34" charset="0"/>
              </a:rPr>
              <a:t>Jane:         </a:t>
            </a:r>
            <a:r>
              <a:rPr lang="en-US" altLang="zh-CN" sz="2800" b="1">
                <a:latin typeface="Arial Narrow" panose="020B0606020202030204" pitchFamily="34" charset="0"/>
              </a:rPr>
              <a:t>_____ ___ ____ _____ and don’t worry about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latin typeface="Arial Narrow" panose="020B0606020202030204" pitchFamily="34" charset="0"/>
              </a:rPr>
              <a:t>                  it. We can _____ you ________ your study.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33CC"/>
                </a:solidFill>
                <a:latin typeface="Arial Narrow" panose="020B0606020202030204" pitchFamily="34" charset="0"/>
              </a:rPr>
              <a:t>Kangkang:</a:t>
            </a:r>
            <a:r>
              <a:rPr lang="en-US" altLang="zh-CN" sz="2800" b="1">
                <a:latin typeface="Arial Narrow" panose="020B0606020202030204" pitchFamily="34" charset="0"/>
              </a:rPr>
              <a:t> ________ the doctor’s advice, and you’ll ______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zh-CN" sz="2800" b="1">
                <a:latin typeface="Arial Narrow" panose="020B0606020202030204" pitchFamily="34" charset="0"/>
              </a:rPr>
              <a:t>                    _______soon.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33CC"/>
                </a:solidFill>
                <a:latin typeface="Arial Narrow" panose="020B0606020202030204" pitchFamily="34" charset="0"/>
              </a:rPr>
              <a:t>Michael:</a:t>
            </a:r>
            <a:r>
              <a:rPr lang="en-US" altLang="zh-CN" sz="2800" b="1">
                <a:latin typeface="Arial Narrow" panose="020B0606020202030204" pitchFamily="34" charset="0"/>
              </a:rPr>
              <a:t>     Thanks a lot.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563938" y="1557338"/>
            <a:ext cx="865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Arial Narrow" panose="020B0606020202030204" pitchFamily="34" charset="0"/>
              </a:rPr>
              <a:t>for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300788" y="2133600"/>
            <a:ext cx="2843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Arial Narrow" panose="020B0606020202030204" pitchFamily="34" charset="0"/>
              </a:rPr>
              <a:t>  nothing  serious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051050" y="2708275"/>
            <a:ext cx="208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Arial Narrow" panose="020B0606020202030204" pitchFamily="34" charset="0"/>
              </a:rPr>
              <a:t> had      better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619250" y="3284538"/>
            <a:ext cx="1873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Arial Narrow" panose="020B0606020202030204" pitchFamily="34" charset="0"/>
              </a:rPr>
              <a:t> too    much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476375" y="4365625"/>
            <a:ext cx="3671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Arial Narrow" panose="020B0606020202030204" pitchFamily="34" charset="0"/>
              </a:rPr>
              <a:t>Have    a    good  rest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2987675" y="4941888"/>
            <a:ext cx="252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Arial Narrow" panose="020B0606020202030204" pitchFamily="34" charset="0"/>
              </a:rPr>
              <a:t>help            with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1692275" y="5516563"/>
            <a:ext cx="1223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Arial Narrow" panose="020B0606020202030204" pitchFamily="34" charset="0"/>
              </a:rPr>
              <a:t>Follow 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7235825" y="5445125"/>
            <a:ext cx="111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Arial Narrow" panose="020B0606020202030204" pitchFamily="34" charset="0"/>
              </a:rPr>
              <a:t> get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763713" y="5949950"/>
            <a:ext cx="1081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Arial Narrow" panose="020B0606020202030204" pitchFamily="34" charset="0"/>
              </a:rPr>
              <a:t> well</a:t>
            </a: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1" grpId="0"/>
      <p:bldP spid="52232" grpId="0"/>
      <p:bldP spid="52233" grpId="0"/>
      <p:bldP spid="52234" grpId="0"/>
      <p:bldP spid="52235" grpId="0"/>
      <p:bldP spid="52236" grpId="0"/>
      <p:bldP spid="52237" grpId="0"/>
      <p:bldP spid="522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20081017_e7479f01fd58bed1f6afsJ9WRJrb5zZ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0"/>
            <a:ext cx="5113338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051050" y="2924175"/>
            <a:ext cx="56880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333399"/>
                </a:solidFill>
                <a:latin typeface="Arial Narrow" panose="020B0606020202030204" pitchFamily="34" charset="0"/>
              </a:rPr>
              <a:t>Suppose you are Miss Wang. Write an email to Michael and give him some advice.</a:t>
            </a:r>
          </a:p>
        </p:txBody>
      </p:sp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2771775" y="981075"/>
            <a:ext cx="3168650" cy="10810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>
                <a:ln w="25400">
                  <a:solidFill>
                    <a:srgbClr val="FF6600"/>
                  </a:solidFill>
                  <a:round/>
                </a:ln>
                <a:gradFill rotWithShape="1">
                  <a:gsLst>
                    <a:gs pos="0">
                      <a:srgbClr val="FFF200"/>
                    </a:gs>
                    <a:gs pos="22500">
                      <a:srgbClr val="FF7A00"/>
                    </a:gs>
                    <a:gs pos="35000">
                      <a:srgbClr val="FF0300"/>
                    </a:gs>
                    <a:gs pos="50000">
                      <a:srgbClr val="4D0808"/>
                    </a:gs>
                    <a:gs pos="65000">
                      <a:srgbClr val="FF0300"/>
                    </a:gs>
                    <a:gs pos="77500">
                      <a:srgbClr val="FF7A00"/>
                    </a:gs>
                    <a:gs pos="100000">
                      <a:srgbClr val="FFF2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Task</a:t>
            </a:r>
            <a:endParaRPr lang="zh-CN" altLang="en-US" sz="4400" b="1" kern="10">
              <a:ln w="25400">
                <a:solidFill>
                  <a:srgbClr val="FF6600"/>
                </a:solidFill>
                <a:round/>
              </a:ln>
              <a:gradFill rotWithShape="1">
                <a:gsLst>
                  <a:gs pos="0">
                    <a:srgbClr val="FFF200"/>
                  </a:gs>
                  <a:gs pos="22500">
                    <a:srgbClr val="FF7A00"/>
                  </a:gs>
                  <a:gs pos="35000">
                    <a:srgbClr val="FF0300"/>
                  </a:gs>
                  <a:gs pos="50000">
                    <a:srgbClr val="4D0808"/>
                  </a:gs>
                  <a:gs pos="65000">
                    <a:srgbClr val="FF0300"/>
                  </a:gs>
                  <a:gs pos="77500">
                    <a:srgbClr val="FF7A00"/>
                  </a:gs>
                  <a:gs pos="100000">
                    <a:srgbClr val="FFF200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8" name="AutoShape 16" descr="9"/>
          <p:cNvSpPr>
            <a:spLocks noChangeArrowheads="1"/>
          </p:cNvSpPr>
          <p:nvPr/>
        </p:nvSpPr>
        <p:spPr bwMode="auto">
          <a:xfrm>
            <a:off x="468313" y="260350"/>
            <a:ext cx="684212" cy="576263"/>
          </a:xfrm>
          <a:prstGeom prst="flowChartPunchedCard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latin typeface="Bookman Old Style" panose="020506040505050202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124075" y="188913"/>
            <a:ext cx="2492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/>
              <a:t>Written work</a:t>
            </a:r>
          </a:p>
        </p:txBody>
      </p:sp>
      <p:pic>
        <p:nvPicPr>
          <p:cNvPr id="44038" name="Picture 6" descr="写作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350" y="0"/>
            <a:ext cx="6223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ne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187450" y="1196975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Michael@hotmail.com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1187450" y="1773238"/>
            <a:ext cx="158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Some advice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539750" y="2620963"/>
            <a:ext cx="8064500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800" b="1">
                <a:latin typeface="Garamond" panose="02020404030301010803" pitchFamily="18" charset="0"/>
              </a:rPr>
              <a:t>Dear Michael,</a:t>
            </a:r>
          </a:p>
          <a:p>
            <a:pPr>
              <a:lnSpc>
                <a:spcPct val="115000"/>
              </a:lnSpc>
            </a:pPr>
            <a:r>
              <a:rPr lang="en-US" altLang="zh-CN" sz="2800" b="1">
                <a:latin typeface="Garamond" panose="02020404030301010803" pitchFamily="18" charset="0"/>
              </a:rPr>
              <a:t>       I’m very sorry to hear that you had an accident. Are you OK now? ____________________________</a:t>
            </a:r>
          </a:p>
          <a:p>
            <a:pPr>
              <a:lnSpc>
                <a:spcPct val="115000"/>
              </a:lnSpc>
            </a:pPr>
            <a:r>
              <a:rPr lang="en-US" altLang="zh-CN" sz="2800" b="1">
                <a:latin typeface="Garamond" panose="02020404030301010803" pitchFamily="18" charset="0"/>
              </a:rPr>
              <a:t>________________________________________________________________________________________</a:t>
            </a:r>
          </a:p>
          <a:p>
            <a:pPr>
              <a:lnSpc>
                <a:spcPct val="115000"/>
              </a:lnSpc>
            </a:pPr>
            <a:r>
              <a:rPr lang="en-US" altLang="zh-CN" sz="2800" b="1">
                <a:latin typeface="Garamond" panose="02020404030301010803" pitchFamily="18" charset="0"/>
              </a:rPr>
              <a:t>                                                 Yours sincerely,</a:t>
            </a:r>
          </a:p>
          <a:p>
            <a:pPr>
              <a:lnSpc>
                <a:spcPct val="115000"/>
              </a:lnSpc>
            </a:pPr>
            <a:r>
              <a:rPr lang="en-US" altLang="zh-CN" sz="2800" b="1">
                <a:latin typeface="Garamond" panose="02020404030301010803" pitchFamily="18" charset="0"/>
              </a:rPr>
              <a:t>                                                  Wang Yuyue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755650" y="3429000"/>
            <a:ext cx="8135938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                                            You’d better stay in bed and not move your leg too much. Follow the doctor’s advice and you will get well soon.</a:t>
            </a: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/>
      <p:bldP spid="44046" grpId="0"/>
      <p:bldP spid="44040" grpId="0"/>
      <p:bldP spid="440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2150"/>
            <a:ext cx="1966913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5288" y="1557338"/>
            <a:ext cx="5472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3399"/>
                </a:solidFill>
                <a:latin typeface="Comic Sans MS" panose="030F0702030302020204" pitchFamily="66" charset="0"/>
              </a:rPr>
              <a:t>What’s wrong with him?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8313" y="3500438"/>
            <a:ext cx="4630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3399"/>
                </a:solidFill>
                <a:latin typeface="Comic Sans MS" panose="030F0702030302020204" pitchFamily="66" charset="0"/>
              </a:rPr>
              <a:t>What should he do?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8313" y="2565400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9900CC"/>
                </a:solidFill>
                <a:latin typeface="Comic Sans MS" panose="030F0702030302020204" pitchFamily="66" charset="0"/>
              </a:rPr>
              <a:t>He has a toothache.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476375" y="4292600"/>
            <a:ext cx="6513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9900CC"/>
                </a:solidFill>
                <a:latin typeface="Comic Sans MS" panose="030F0702030302020204" pitchFamily="66" charset="0"/>
              </a:rPr>
              <a:t>He should go to see a dentist.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3600450" cy="863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25400">
                  <a:solidFill>
                    <a:schemeClr val="tx2"/>
                  </a:solidFill>
                  <a:rou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Give advice</a:t>
            </a:r>
            <a:endParaRPr lang="zh-CN" altLang="en-US" sz="4400" b="1" kern="10" dirty="0">
              <a:ln w="25400">
                <a:solidFill>
                  <a:schemeClr val="tx2"/>
                </a:solidFill>
                <a:rou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1196975"/>
            <a:ext cx="7596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33CC"/>
                </a:solidFill>
                <a:latin typeface="Garamond" panose="02020404030301010803" pitchFamily="18" charset="0"/>
              </a:rPr>
              <a:t>What’s the matter  with the woman?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2924175"/>
            <a:ext cx="4308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33CC"/>
                </a:solidFill>
                <a:latin typeface="Garamond" panose="02020404030301010803" pitchFamily="18" charset="0"/>
              </a:rPr>
              <a:t>What should she do? </a:t>
            </a:r>
          </a:p>
        </p:txBody>
      </p:sp>
      <p:pic>
        <p:nvPicPr>
          <p:cNvPr id="4103" name="Picture 7" descr="6341869686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1763" y="1773238"/>
            <a:ext cx="2662237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258888" y="3573463"/>
            <a:ext cx="47609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She should drink plenty</a:t>
            </a:r>
          </a:p>
          <a:p>
            <a:r>
              <a:rPr lang="en-US" altLang="zh-CN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of boiled water.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331913" y="1989138"/>
            <a:ext cx="3160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She has a fever.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3600450" cy="863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>
                <a:ln w="25400">
                  <a:solidFill>
                    <a:schemeClr val="tx2"/>
                  </a:solidFill>
                  <a:rou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Give advice</a:t>
            </a:r>
            <a:endParaRPr lang="zh-CN" altLang="en-US" sz="4400" b="1" kern="10">
              <a:ln w="25400">
                <a:solidFill>
                  <a:schemeClr val="tx2"/>
                </a:solidFill>
                <a:rou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rand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1481</Words>
  <Application>Microsoft Office PowerPoint</Application>
  <PresentationFormat>全屏显示(4:3)</PresentationFormat>
  <Paragraphs>245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GungsuhChe</vt:lpstr>
      <vt:lpstr>MS UI Gothic</vt:lpstr>
      <vt:lpstr>PMingLiU</vt:lpstr>
      <vt:lpstr>黑体</vt:lpstr>
      <vt:lpstr>楷体_GB2312</vt:lpstr>
      <vt:lpstr>宋体</vt:lpstr>
      <vt:lpstr>微软雅黑</vt:lpstr>
      <vt:lpstr>幼圆</vt:lpstr>
      <vt:lpstr>Arial</vt:lpstr>
      <vt:lpstr>Arial Narrow</vt:lpstr>
      <vt:lpstr>Book Antiqua</vt:lpstr>
      <vt:lpstr>Bookman Old Style</vt:lpstr>
      <vt:lpstr>Calibri</vt:lpstr>
      <vt:lpstr>Comic Sans MS</vt:lpstr>
      <vt:lpstr>Garamond</vt:lpstr>
      <vt:lpstr>Times New Roman</vt:lpstr>
      <vt:lpstr>Wingdings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Key points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2009-04-20T03:03:00Z</dcterms:created>
  <dcterms:modified xsi:type="dcterms:W3CDTF">2023-01-16T15:26:52Z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1490492454E14223B33AD89C778E9476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