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9" r:id="rId2"/>
    <p:sldId id="393" r:id="rId3"/>
    <p:sldId id="407" r:id="rId4"/>
    <p:sldId id="408" r:id="rId5"/>
    <p:sldId id="409" r:id="rId6"/>
    <p:sldId id="342" r:id="rId7"/>
    <p:sldId id="405" r:id="rId8"/>
    <p:sldId id="373" r:id="rId9"/>
    <p:sldId id="404" r:id="rId10"/>
    <p:sldId id="410" r:id="rId11"/>
    <p:sldId id="411" r:id="rId12"/>
    <p:sldId id="396" r:id="rId13"/>
    <p:sldId id="412" r:id="rId14"/>
    <p:sldId id="413" r:id="rId15"/>
    <p:sldId id="414" r:id="rId16"/>
    <p:sldId id="415" r:id="rId17"/>
    <p:sldId id="416" r:id="rId18"/>
    <p:sldId id="417" r:id="rId19"/>
    <p:sldId id="426" r:id="rId20"/>
    <p:sldId id="430" r:id="rId21"/>
    <p:sldId id="406" r:id="rId22"/>
    <p:sldId id="359" r:id="rId23"/>
  </p:sldIdLst>
  <p:sldSz cx="9144000" cy="5143500" type="screen16x9"/>
  <p:notesSz cx="6735763" cy="98663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FF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FF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FF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FF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FF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7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35574"/>
    <a:srgbClr val="CC0066"/>
    <a:srgbClr val="0033CC"/>
    <a:srgbClr val="CC0000"/>
    <a:srgbClr val="CC00CC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100" autoAdjust="0"/>
  </p:normalViewPr>
  <p:slideViewPr>
    <p:cSldViewPr>
      <p:cViewPr>
        <p:scale>
          <a:sx n="100" d="100"/>
          <a:sy n="100" d="100"/>
        </p:scale>
        <p:origin x="-282" y="-774"/>
      </p:cViewPr>
      <p:guideLst>
        <p:guide orient="horz" pos="1632"/>
        <p:guide pos="27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页眉占位符 286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8675" name="日期占位符 28674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>
                <a:ea typeface="宋体" panose="02010600030101010101" pitchFamily="2" charset="-122"/>
              </a:defRPr>
            </a:lvl1pPr>
          </a:lstStyle>
          <a:p>
            <a:endParaRPr lang="en-US" altLang="en-US"/>
          </a:p>
        </p:txBody>
      </p:sp>
      <p:sp>
        <p:nvSpPr>
          <p:cNvPr id="28676" name="页脚占位符 28675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7" name="灯片编号占位符 28676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A464472-274C-4427-AC21-734FCBC8EF5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20650" y="814388"/>
            <a:ext cx="63150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28638" y="4733925"/>
            <a:ext cx="56769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13316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Rectangle 5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22588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1000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9" name="Rectangle 7"/>
          <p:cNvSpPr>
            <a:spLocks noGrp="1"/>
          </p:cNvSpPr>
          <p:nvPr>
            <p:ph type="sldNum" sz="quarter" idx="5"/>
          </p:nvPr>
        </p:nvSpPr>
        <p:spPr>
          <a:xfrm>
            <a:off x="3813175" y="9372600"/>
            <a:ext cx="2922588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fld id="{E187EAAA-B967-432D-B7AB-27E95E9247A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0650" y="814388"/>
            <a:ext cx="6315075" cy="3552825"/>
          </a:xfrm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7D98472-2B16-4F65-B926-299504107495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0650" y="814388"/>
            <a:ext cx="6315075" cy="3552825"/>
          </a:xfrm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716618-1C81-4FA3-8A07-0676AD400202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BD8BA-0B85-44DA-8E14-9FA0146260A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68DD-6327-453F-ADF6-0A3D489719C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9341-90B4-4E2C-ACE8-DFC7BB50404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37C25-C6D0-4396-ACE4-E8BA234B3B7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14300"/>
            <a:ext cx="7620000" cy="6286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57300"/>
            <a:ext cx="3619500" cy="33147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305300" y="1257300"/>
            <a:ext cx="3619500" cy="1600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305300" y="2971800"/>
            <a:ext cx="3619500" cy="1600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74849-0A49-42E4-99F4-C818D5A5BA8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BD8BA-0B85-44DA-8E14-9FA0146260A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C215F-6794-41ED-B357-51E395815DC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54F69-7E61-4395-9997-B44D11FA305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2874F-C91C-4FCD-A2A3-C2752AEF616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F607-97DA-4002-95A6-A0669CD5DA2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54A86-312B-480B-ACEA-9D539A3E559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9583-5D7A-4882-A7FE-43748FB9259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17408-F844-482B-9735-BDA7B0161AC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fld id="{4FE16CB7-5483-4F4B-948D-E258CEBB7C52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e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audio" Target="../media/audio1.wav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033" y="1491630"/>
            <a:ext cx="9129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zh-CN" altLang="en-US" sz="4400" b="1" dirty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三角形相似的条件</a:t>
            </a:r>
            <a:endParaRPr lang="en-US" altLang="zh-CN" sz="4400" b="1" dirty="0">
              <a:solidFill>
                <a:srgbClr val="CC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23812" y="555526"/>
            <a:ext cx="916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 图形的相似</a:t>
            </a: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0" y="4822032"/>
            <a:ext cx="9144000" cy="321469"/>
          </a:xfrm>
          <a:prstGeom prst="flowChartProcess">
            <a:avLst/>
          </a:prstGeom>
          <a:solidFill>
            <a:srgbClr val="008080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103" name="MH_Text_1"/>
          <p:cNvSpPr>
            <a:spLocks noChangeArrowheads="1"/>
          </p:cNvSpPr>
          <p:nvPr/>
        </p:nvSpPr>
        <p:spPr bwMode="auto">
          <a:xfrm>
            <a:off x="723900" y="3365028"/>
            <a:ext cx="1665288" cy="79176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5128" name="MH_SubTitle_1"/>
          <p:cNvSpPr>
            <a:spLocks noChangeArrowheads="1"/>
          </p:cNvSpPr>
          <p:nvPr/>
        </p:nvSpPr>
        <p:spPr bwMode="auto">
          <a:xfrm>
            <a:off x="722314" y="3568625"/>
            <a:ext cx="1665287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导入新课</a:t>
            </a:r>
          </a:p>
        </p:txBody>
      </p:sp>
      <p:sp>
        <p:nvSpPr>
          <p:cNvPr id="5129" name="MH_Other_1"/>
          <p:cNvSpPr>
            <a:spLocks noChangeArrowheads="1"/>
          </p:cNvSpPr>
          <p:nvPr/>
        </p:nvSpPr>
        <p:spPr bwMode="auto">
          <a:xfrm>
            <a:off x="2149476" y="3697213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06" name="MH_Text_2"/>
          <p:cNvSpPr>
            <a:spLocks noChangeArrowheads="1"/>
          </p:cNvSpPr>
          <p:nvPr/>
        </p:nvSpPr>
        <p:spPr bwMode="auto">
          <a:xfrm>
            <a:off x="2711450" y="3363838"/>
            <a:ext cx="1665288" cy="79295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5131" name="MH_SubTitle_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1450" y="3568625"/>
            <a:ext cx="1665288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讲授新课</a:t>
            </a:r>
          </a:p>
        </p:txBody>
      </p:sp>
      <p:sp>
        <p:nvSpPr>
          <p:cNvPr id="5132" name="MH_Other_2"/>
          <p:cNvSpPr>
            <a:spLocks noChangeArrowheads="1"/>
          </p:cNvSpPr>
          <p:nvPr/>
        </p:nvSpPr>
        <p:spPr bwMode="auto">
          <a:xfrm>
            <a:off x="2746376" y="3694831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5133" name="MH_Other_3"/>
          <p:cNvSpPr>
            <a:spLocks noChangeArrowheads="1"/>
          </p:cNvSpPr>
          <p:nvPr/>
        </p:nvSpPr>
        <p:spPr bwMode="auto">
          <a:xfrm>
            <a:off x="4179889" y="3697213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10" name="MH_Text_3"/>
          <p:cNvSpPr>
            <a:spLocks noChangeArrowheads="1"/>
          </p:cNvSpPr>
          <p:nvPr/>
        </p:nvSpPr>
        <p:spPr bwMode="auto">
          <a:xfrm>
            <a:off x="4719639" y="3363838"/>
            <a:ext cx="1666875" cy="79295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5135" name="MH_SubTitle_3"/>
          <p:cNvSpPr>
            <a:spLocks noChangeArrowheads="1"/>
          </p:cNvSpPr>
          <p:nvPr/>
        </p:nvSpPr>
        <p:spPr bwMode="auto">
          <a:xfrm>
            <a:off x="4719639" y="3568625"/>
            <a:ext cx="1665287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当堂练习</a:t>
            </a:r>
          </a:p>
        </p:txBody>
      </p:sp>
      <p:sp>
        <p:nvSpPr>
          <p:cNvPr id="5136" name="MH_Other_4"/>
          <p:cNvSpPr>
            <a:spLocks noChangeArrowheads="1"/>
          </p:cNvSpPr>
          <p:nvPr/>
        </p:nvSpPr>
        <p:spPr bwMode="auto">
          <a:xfrm>
            <a:off x="4776788" y="3694831"/>
            <a:ext cx="169862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5137" name="MH_Other_5"/>
          <p:cNvSpPr>
            <a:spLocks noChangeArrowheads="1"/>
          </p:cNvSpPr>
          <p:nvPr/>
        </p:nvSpPr>
        <p:spPr bwMode="auto">
          <a:xfrm>
            <a:off x="6178551" y="3697213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14" name="MH_Text_4"/>
          <p:cNvSpPr>
            <a:spLocks noChangeArrowheads="1"/>
          </p:cNvSpPr>
          <p:nvPr/>
        </p:nvSpPr>
        <p:spPr bwMode="auto">
          <a:xfrm>
            <a:off x="6727825" y="3363838"/>
            <a:ext cx="1665288" cy="79295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5139" name="MH_SubTitle_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27826" y="3568625"/>
            <a:ext cx="1668463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5140" name="MH_Other_6"/>
          <p:cNvSpPr>
            <a:spLocks noChangeArrowheads="1"/>
          </p:cNvSpPr>
          <p:nvPr/>
        </p:nvSpPr>
        <p:spPr bwMode="auto">
          <a:xfrm>
            <a:off x="6777039" y="3694831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141" name="MH_Other_7"/>
          <p:cNvGrpSpPr/>
          <p:nvPr/>
        </p:nvGrpSpPr>
        <p:grpSpPr bwMode="auto">
          <a:xfrm>
            <a:off x="2085975" y="3661494"/>
            <a:ext cx="890588" cy="200025"/>
            <a:chOff x="0" y="0"/>
            <a:chExt cx="561" cy="169"/>
          </a:xfrm>
        </p:grpSpPr>
        <p:pic>
          <p:nvPicPr>
            <p:cNvPr id="5142" name="MH_Other_7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Text Box 24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20" name="MH_Other_8"/>
          <p:cNvSpPr>
            <a:spLocks noChangeArrowheads="1"/>
          </p:cNvSpPr>
          <p:nvPr/>
        </p:nvSpPr>
        <p:spPr bwMode="auto">
          <a:xfrm>
            <a:off x="2184401" y="3728169"/>
            <a:ext cx="695325" cy="66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8999">
                <a:srgbClr val="000000">
                  <a:alpha val="5189"/>
                </a:srgbClr>
              </a:gs>
              <a:gs pos="100000">
                <a:srgbClr val="000000">
                  <a:alpha val="12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145" name="MH_Other_9"/>
          <p:cNvGrpSpPr/>
          <p:nvPr/>
        </p:nvGrpSpPr>
        <p:grpSpPr bwMode="auto">
          <a:xfrm>
            <a:off x="4116388" y="3661494"/>
            <a:ext cx="889000" cy="200025"/>
            <a:chOff x="0" y="0"/>
            <a:chExt cx="560" cy="169"/>
          </a:xfrm>
        </p:grpSpPr>
        <p:pic>
          <p:nvPicPr>
            <p:cNvPr id="5146" name="MH_Other_9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56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7" name="Text Box 28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24" name="MH_Other_10"/>
          <p:cNvSpPr>
            <a:spLocks noChangeArrowheads="1"/>
          </p:cNvSpPr>
          <p:nvPr/>
        </p:nvSpPr>
        <p:spPr bwMode="auto">
          <a:xfrm>
            <a:off x="4214814" y="3728169"/>
            <a:ext cx="695325" cy="66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8999">
                <a:srgbClr val="000000">
                  <a:alpha val="5189"/>
                </a:srgbClr>
              </a:gs>
              <a:gs pos="100000">
                <a:srgbClr val="000000">
                  <a:alpha val="12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5149" name="MH_Other_1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050" y="3661494"/>
            <a:ext cx="890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 Box 31"/>
          <p:cNvSpPr txBox="1">
            <a:spLocks noChangeArrowheads="1"/>
          </p:cNvSpPr>
          <p:nvPr/>
        </p:nvSpPr>
        <p:spPr bwMode="auto">
          <a:xfrm>
            <a:off x="6226176" y="3737694"/>
            <a:ext cx="669925" cy="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27" name="MH_Other_12"/>
          <p:cNvSpPr>
            <a:spLocks noChangeArrowheads="1"/>
          </p:cNvSpPr>
          <p:nvPr/>
        </p:nvSpPr>
        <p:spPr bwMode="auto">
          <a:xfrm>
            <a:off x="6213476" y="3728169"/>
            <a:ext cx="695325" cy="66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8999">
                <a:srgbClr val="000000">
                  <a:alpha val="5189"/>
                </a:srgbClr>
              </a:gs>
              <a:gs pos="100000">
                <a:srgbClr val="000000">
                  <a:alpha val="12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5153" name="Text Box 36"/>
          <p:cNvSpPr txBox="1">
            <a:spLocks noChangeArrowheads="1"/>
          </p:cNvSpPr>
          <p:nvPr/>
        </p:nvSpPr>
        <p:spPr bwMode="auto">
          <a:xfrm>
            <a:off x="3829649" y="2499742"/>
            <a:ext cx="1484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课时</a:t>
            </a:r>
            <a:endParaRPr lang="en-US" altLang="zh-CN" sz="28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4299942"/>
            <a:ext cx="913014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500063" y="2732485"/>
            <a:ext cx="5148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巴台农神庙</a:t>
            </a:r>
          </a:p>
          <a:p>
            <a:pPr algn="ctr"/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Parthenom Temple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16386" name="Group 3"/>
          <p:cNvGrpSpPr/>
          <p:nvPr/>
        </p:nvGrpSpPr>
        <p:grpSpPr bwMode="auto">
          <a:xfrm>
            <a:off x="1000125" y="750094"/>
            <a:ext cx="3143250" cy="1875235"/>
            <a:chOff x="0" y="0"/>
            <a:chExt cx="3929090" cy="2965032"/>
          </a:xfrm>
        </p:grpSpPr>
        <p:pic>
          <p:nvPicPr>
            <p:cNvPr id="16387" name="Picture 4" descr="巴台农神庙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1438"/>
              <a:ext cx="3857652" cy="289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88" name="Group 5"/>
            <p:cNvGrpSpPr/>
            <p:nvPr/>
          </p:nvGrpSpPr>
          <p:grpSpPr bwMode="auto">
            <a:xfrm>
              <a:off x="857256" y="0"/>
              <a:ext cx="3071834" cy="2357454"/>
              <a:chOff x="0" y="0"/>
              <a:chExt cx="1452" cy="1134"/>
            </a:xfrm>
          </p:grpSpPr>
          <p:sp>
            <p:nvSpPr>
              <p:cNvPr id="16389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1406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0" name="Line 7"/>
              <p:cNvSpPr>
                <a:spLocks noChangeShapeType="1"/>
              </p:cNvSpPr>
              <p:nvPr/>
            </p:nvSpPr>
            <p:spPr bwMode="auto">
              <a:xfrm rot="-334506">
                <a:off x="0" y="907"/>
                <a:ext cx="1451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1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99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2" name="Line 9"/>
              <p:cNvSpPr>
                <a:spLocks noChangeShapeType="1"/>
              </p:cNvSpPr>
              <p:nvPr/>
            </p:nvSpPr>
            <p:spPr bwMode="auto">
              <a:xfrm>
                <a:off x="1406" y="227"/>
                <a:ext cx="46" cy="81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10"/>
          <p:cNvGrpSpPr/>
          <p:nvPr/>
        </p:nvGrpSpPr>
        <p:grpSpPr bwMode="auto">
          <a:xfrm>
            <a:off x="5000626" y="1178719"/>
            <a:ext cx="2968625" cy="1670447"/>
            <a:chOff x="0" y="0"/>
            <a:chExt cx="1870" cy="1403"/>
          </a:xfrm>
        </p:grpSpPr>
        <p:sp>
          <p:nvSpPr>
            <p:cNvPr id="16394" name="Text Box 11"/>
            <p:cNvSpPr txBox="1">
              <a:spLocks noChangeArrowheads="1"/>
            </p:cNvSpPr>
            <p:nvPr/>
          </p:nvSpPr>
          <p:spPr bwMode="auto">
            <a:xfrm>
              <a:off x="934" y="1093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i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  <p:sp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1534" y="1047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i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>
              <a:off x="212" y="1068"/>
              <a:ext cx="1360" cy="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7" name="Line 14"/>
            <p:cNvSpPr>
              <a:spLocks noChangeShapeType="1"/>
            </p:cNvSpPr>
            <p:nvPr/>
          </p:nvSpPr>
          <p:spPr bwMode="auto">
            <a:xfrm rot="-5400000">
              <a:off x="-217" y="644"/>
              <a:ext cx="856" cy="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8" name="Line 15"/>
            <p:cNvSpPr>
              <a:spLocks noChangeShapeType="1"/>
            </p:cNvSpPr>
            <p:nvPr/>
          </p:nvSpPr>
          <p:spPr bwMode="auto">
            <a:xfrm rot="-5400000">
              <a:off x="571" y="647"/>
              <a:ext cx="859" cy="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Line 16"/>
            <p:cNvSpPr>
              <a:spLocks noChangeShapeType="1"/>
            </p:cNvSpPr>
            <p:nvPr/>
          </p:nvSpPr>
          <p:spPr bwMode="auto">
            <a:xfrm>
              <a:off x="212" y="231"/>
              <a:ext cx="136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Line 17"/>
            <p:cNvSpPr>
              <a:spLocks noChangeShapeType="1"/>
            </p:cNvSpPr>
            <p:nvPr/>
          </p:nvSpPr>
          <p:spPr bwMode="auto">
            <a:xfrm rot="-5400000">
              <a:off x="1132" y="642"/>
              <a:ext cx="859" cy="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Text Box 18"/>
            <p:cNvSpPr txBox="1">
              <a:spLocks noChangeArrowheads="1"/>
            </p:cNvSpPr>
            <p:nvPr/>
          </p:nvSpPr>
          <p:spPr bwMode="auto">
            <a:xfrm>
              <a:off x="0" y="4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i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  <p:sp>
          <p:nvSpPr>
            <p:cNvPr id="16402" name="Text Box 19"/>
            <p:cNvSpPr txBox="1">
              <a:spLocks noChangeArrowheads="1"/>
            </p:cNvSpPr>
            <p:nvPr/>
          </p:nvSpPr>
          <p:spPr bwMode="auto">
            <a:xfrm>
              <a:off x="907" y="0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i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</a:p>
          </p:txBody>
        </p:sp>
        <p:sp>
          <p:nvSpPr>
            <p:cNvPr id="16403" name="Text Box 20"/>
            <p:cNvSpPr txBox="1">
              <a:spLocks noChangeArrowheads="1"/>
            </p:cNvSpPr>
            <p:nvPr/>
          </p:nvSpPr>
          <p:spPr bwMode="auto">
            <a:xfrm>
              <a:off x="1489" y="0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i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16404" name="Text Box 21"/>
            <p:cNvSpPr txBox="1">
              <a:spLocks noChangeArrowheads="1"/>
            </p:cNvSpPr>
            <p:nvPr/>
          </p:nvSpPr>
          <p:spPr bwMode="auto">
            <a:xfrm>
              <a:off x="46" y="1093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i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</p:txBody>
        </p:sp>
      </p:grpSp>
      <p:sp>
        <p:nvSpPr>
          <p:cNvPr id="16405" name="Text Box 23"/>
          <p:cNvSpPr txBox="1">
            <a:spLocks noChangeArrowheads="1"/>
          </p:cNvSpPr>
          <p:nvPr/>
        </p:nvSpPr>
        <p:spPr bwMode="auto">
          <a:xfrm>
            <a:off x="371476" y="3320654"/>
            <a:ext cx="8347075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如果把图中用虚线表示的矩形画成如图所示的矩形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ABCD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，以矩形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ABCD 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的宽为边在其内部作正方形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AEFD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，那么我们可以惊奇地发现        ， 点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E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是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AB 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的黄金分割点吗？矩形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ABCD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的宽与长的比是黄金比吗？为什么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?</a:t>
            </a:r>
          </a:p>
        </p:txBody>
      </p:sp>
      <p:graphicFrame>
        <p:nvGraphicFramePr>
          <p:cNvPr id="16406" name="Object 26"/>
          <p:cNvGraphicFramePr/>
          <p:nvPr/>
        </p:nvGraphicFramePr>
        <p:xfrm>
          <a:off x="1939925" y="4102894"/>
          <a:ext cx="1208088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r:id="rId4" imgW="660400" imgH="393700" progId="Equation.DSMT4">
                  <p:embed/>
                </p:oleObj>
              </mc:Choice>
              <mc:Fallback>
                <p:oleObj r:id="rId4" imgW="660400" imgH="393700" progId="Equation.DSMT4">
                  <p:embed/>
                  <p:pic>
                    <p:nvPicPr>
                      <p:cNvPr id="0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102894"/>
                        <a:ext cx="1208088" cy="5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9"/>
          <p:cNvSpPr txBox="1">
            <a:spLocks noChangeArrowheads="1"/>
          </p:cNvSpPr>
          <p:nvPr/>
        </p:nvSpPr>
        <p:spPr bwMode="auto">
          <a:xfrm>
            <a:off x="1357313" y="1714501"/>
            <a:ext cx="3924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点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是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的黄金分割点</a:t>
            </a:r>
          </a:p>
        </p:txBody>
      </p:sp>
      <p:sp>
        <p:nvSpPr>
          <p:cNvPr id="22531" name="Text Box 48"/>
          <p:cNvSpPr txBox="1">
            <a:spLocks noChangeArrowheads="1"/>
          </p:cNvSpPr>
          <p:nvPr/>
        </p:nvSpPr>
        <p:spPr bwMode="auto">
          <a:xfrm>
            <a:off x="1714500" y="2303860"/>
            <a:ext cx="4141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（即      ）是黄金比</a:t>
            </a:r>
          </a:p>
        </p:txBody>
      </p:sp>
      <p:sp>
        <p:nvSpPr>
          <p:cNvPr id="22532" name="Text Box 55"/>
          <p:cNvSpPr txBox="1">
            <a:spLocks noChangeArrowheads="1"/>
          </p:cNvSpPr>
          <p:nvPr/>
        </p:nvSpPr>
        <p:spPr bwMode="auto">
          <a:xfrm>
            <a:off x="1428751" y="3000376"/>
            <a:ext cx="4786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矩形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ABCD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的宽与长的比是黄金比</a:t>
            </a:r>
          </a:p>
        </p:txBody>
      </p:sp>
      <p:sp>
        <p:nvSpPr>
          <p:cNvPr id="22533" name="Text Box 57"/>
          <p:cNvSpPr txBox="1">
            <a:spLocks noChangeArrowheads="1"/>
          </p:cNvSpPr>
          <p:nvPr/>
        </p:nvSpPr>
        <p:spPr bwMode="auto">
          <a:xfrm>
            <a:off x="428626" y="4018360"/>
            <a:ext cx="84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宽与长的比等于黄金比的矩形也称为黄金矩形</a:t>
            </a:r>
            <a:r>
              <a:rPr lang="en-US" altLang="zh-CN" sz="280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17413" name="Group 6"/>
          <p:cNvGrpSpPr/>
          <p:nvPr/>
        </p:nvGrpSpPr>
        <p:grpSpPr bwMode="auto">
          <a:xfrm>
            <a:off x="6143626" y="1928813"/>
            <a:ext cx="2314575" cy="1632779"/>
            <a:chOff x="0" y="0"/>
            <a:chExt cx="1728" cy="1463"/>
          </a:xfrm>
        </p:grpSpPr>
        <p:sp>
          <p:nvSpPr>
            <p:cNvPr id="17414" name="Rectangle 59"/>
            <p:cNvSpPr>
              <a:spLocks noChangeArrowheads="1"/>
            </p:cNvSpPr>
            <p:nvPr/>
          </p:nvSpPr>
          <p:spPr bwMode="auto">
            <a:xfrm>
              <a:off x="192" y="269"/>
              <a:ext cx="1382" cy="86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15" name="Line 60"/>
            <p:cNvSpPr>
              <a:spLocks noChangeShapeType="1"/>
            </p:cNvSpPr>
            <p:nvPr/>
          </p:nvSpPr>
          <p:spPr bwMode="auto">
            <a:xfrm flipH="1">
              <a:off x="1053" y="264"/>
              <a:ext cx="3" cy="8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6" name="Text Box 61"/>
            <p:cNvSpPr txBox="1">
              <a:spLocks noChangeArrowheads="1"/>
            </p:cNvSpPr>
            <p:nvPr/>
          </p:nvSpPr>
          <p:spPr bwMode="auto">
            <a:xfrm>
              <a:off x="0" y="29"/>
              <a:ext cx="28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  <p:sp>
          <p:nvSpPr>
            <p:cNvPr id="17417" name="Text Box 62"/>
            <p:cNvSpPr txBox="1">
              <a:spLocks noChangeArrowheads="1"/>
            </p:cNvSpPr>
            <p:nvPr/>
          </p:nvSpPr>
          <p:spPr bwMode="auto">
            <a:xfrm>
              <a:off x="1440" y="29"/>
              <a:ext cx="28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17418" name="Text Box 63"/>
            <p:cNvSpPr txBox="1">
              <a:spLocks noChangeArrowheads="1"/>
            </p:cNvSpPr>
            <p:nvPr/>
          </p:nvSpPr>
          <p:spPr bwMode="auto">
            <a:xfrm>
              <a:off x="1440" y="1085"/>
              <a:ext cx="28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  <p:sp>
          <p:nvSpPr>
            <p:cNvPr id="17419" name="Text Box 64"/>
            <p:cNvSpPr txBox="1">
              <a:spLocks noChangeArrowheads="1"/>
            </p:cNvSpPr>
            <p:nvPr/>
          </p:nvSpPr>
          <p:spPr bwMode="auto">
            <a:xfrm>
              <a:off x="48" y="1085"/>
              <a:ext cx="28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</p:txBody>
        </p:sp>
        <p:sp>
          <p:nvSpPr>
            <p:cNvPr id="17420" name="Text Box 65"/>
            <p:cNvSpPr txBox="1">
              <a:spLocks noChangeArrowheads="1"/>
            </p:cNvSpPr>
            <p:nvPr/>
          </p:nvSpPr>
          <p:spPr bwMode="auto">
            <a:xfrm>
              <a:off x="768" y="0"/>
              <a:ext cx="28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</a:p>
          </p:txBody>
        </p:sp>
        <p:sp>
          <p:nvSpPr>
            <p:cNvPr id="17421" name="Text Box 66"/>
            <p:cNvSpPr txBox="1">
              <a:spLocks noChangeArrowheads="1"/>
            </p:cNvSpPr>
            <p:nvPr/>
          </p:nvSpPr>
          <p:spPr bwMode="auto">
            <a:xfrm>
              <a:off x="768" y="1104"/>
              <a:ext cx="28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</p:grpSp>
      <p:sp>
        <p:nvSpPr>
          <p:cNvPr id="22546" name="右箭头 75"/>
          <p:cNvSpPr>
            <a:spLocks noChangeArrowheads="1"/>
          </p:cNvSpPr>
          <p:nvPr/>
        </p:nvSpPr>
        <p:spPr bwMode="auto">
          <a:xfrm>
            <a:off x="4457700" y="964406"/>
            <a:ext cx="928688" cy="267891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22547" name="Object 19"/>
          <p:cNvGraphicFramePr/>
          <p:nvPr/>
        </p:nvGraphicFramePr>
        <p:xfrm>
          <a:off x="5386389" y="750094"/>
          <a:ext cx="1328737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r:id="rId3" imgW="660400" imgH="393700" progId="Equation.DSMT4">
                  <p:embed/>
                </p:oleObj>
              </mc:Choice>
              <mc:Fallback>
                <p:oleObj r:id="rId3" imgW="660400" imgH="393700" progId="Equation.DSMT4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9" y="750094"/>
                        <a:ext cx="1328737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右箭头 77"/>
          <p:cNvSpPr>
            <a:spLocks noChangeArrowheads="1"/>
          </p:cNvSpPr>
          <p:nvPr/>
        </p:nvSpPr>
        <p:spPr bwMode="auto">
          <a:xfrm>
            <a:off x="428625" y="1768079"/>
            <a:ext cx="928688" cy="267890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49" name="右箭头 78"/>
          <p:cNvSpPr>
            <a:spLocks noChangeArrowheads="1"/>
          </p:cNvSpPr>
          <p:nvPr/>
        </p:nvSpPr>
        <p:spPr bwMode="auto">
          <a:xfrm>
            <a:off x="428625" y="2357438"/>
            <a:ext cx="928688" cy="267891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50" name="右箭头 79"/>
          <p:cNvSpPr>
            <a:spLocks noChangeArrowheads="1"/>
          </p:cNvSpPr>
          <p:nvPr/>
        </p:nvSpPr>
        <p:spPr bwMode="auto">
          <a:xfrm>
            <a:off x="428625" y="3053954"/>
            <a:ext cx="928688" cy="267890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22551" name="Object 23"/>
          <p:cNvGraphicFramePr/>
          <p:nvPr/>
        </p:nvGraphicFramePr>
        <p:xfrm>
          <a:off x="1357314" y="2201466"/>
          <a:ext cx="561975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r:id="rId5" imgW="279400" imgH="393700" progId="Equation.DSMT4">
                  <p:embed/>
                </p:oleObj>
              </mc:Choice>
              <mc:Fallback>
                <p:oleObj r:id="rId5" imgW="279400" imgH="393700" progId="Equation.DSMT4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4" y="2201466"/>
                        <a:ext cx="561975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2" name="Object 24"/>
          <p:cNvGraphicFramePr/>
          <p:nvPr/>
        </p:nvGraphicFramePr>
        <p:xfrm>
          <a:off x="2428876" y="2196703"/>
          <a:ext cx="561975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r:id="rId7" imgW="279400" imgH="393700" progId="Equation.DSMT4">
                  <p:embed/>
                </p:oleObj>
              </mc:Choice>
              <mc:Fallback>
                <p:oleObj r:id="rId7" imgW="279400" imgH="393700" progId="Equation.DSMT4">
                  <p:embed/>
                  <p:pic>
                    <p:nvPicPr>
                      <p:cNvPr id="0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6" y="2196703"/>
                        <a:ext cx="561975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Object 25"/>
          <p:cNvGraphicFramePr/>
          <p:nvPr/>
        </p:nvGraphicFramePr>
        <p:xfrm>
          <a:off x="528639" y="754857"/>
          <a:ext cx="1239837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r:id="rId9" imgW="660400" imgH="393700" progId="Equation.DSMT4">
                  <p:embed/>
                </p:oleObj>
              </mc:Choice>
              <mc:Fallback>
                <p:oleObj r:id="rId9" imgW="660400" imgH="393700" progId="Equation.DSMT4">
                  <p:embed/>
                  <p:pic>
                    <p:nvPicPr>
                      <p:cNvPr id="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9" y="754857"/>
                        <a:ext cx="1239837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4" name="Object 26"/>
          <p:cNvGraphicFramePr/>
          <p:nvPr/>
        </p:nvGraphicFramePr>
        <p:xfrm>
          <a:off x="3100388" y="750094"/>
          <a:ext cx="1328737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r:id="rId11" imgW="660400" imgH="393700" progId="Equation.DSMT4">
                  <p:embed/>
                </p:oleObj>
              </mc:Choice>
              <mc:Fallback>
                <p:oleObj r:id="rId11" imgW="660400" imgH="393700" progId="Equation.DSMT4">
                  <p:embed/>
                  <p:pic>
                    <p:nvPicPr>
                      <p:cNvPr id="0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750094"/>
                        <a:ext cx="1328737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右箭头 84"/>
          <p:cNvSpPr>
            <a:spLocks noChangeArrowheads="1"/>
          </p:cNvSpPr>
          <p:nvPr/>
        </p:nvSpPr>
        <p:spPr bwMode="auto">
          <a:xfrm>
            <a:off x="1957389" y="969169"/>
            <a:ext cx="928687" cy="267891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22556" name="Object 28"/>
          <p:cNvGraphicFramePr/>
          <p:nvPr/>
        </p:nvGraphicFramePr>
        <p:xfrm>
          <a:off x="1949451" y="752475"/>
          <a:ext cx="1008063" cy="21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r:id="rId13" imgW="621665" imgH="177800" progId="Equation.DSMT4">
                  <p:embed/>
                </p:oleObj>
              </mc:Choice>
              <mc:Fallback>
                <p:oleObj r:id="rId13" imgW="621665" imgH="177800" progId="Equation.DSMT4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1" y="752475"/>
                        <a:ext cx="1008063" cy="216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  <p:bldP spid="22546" grpId="0" animBg="1"/>
      <p:bldP spid="22548" grpId="0" animBg="1"/>
      <p:bldP spid="22549" grpId="0" animBg="1"/>
      <p:bldP spid="22550" grpId="0" animBg="1"/>
      <p:bldP spid="225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38"/>
          <p:cNvSpPr txBox="1">
            <a:spLocks noChangeArrowheads="1"/>
          </p:cNvSpPr>
          <p:nvPr/>
        </p:nvSpPr>
        <p:spPr bwMode="auto">
          <a:xfrm>
            <a:off x="285750" y="321469"/>
            <a:ext cx="8135938" cy="1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149494"/>
                </a:solidFill>
                <a:latin typeface="黑体" panose="02010609060101010101" pitchFamily="49" charset="-122"/>
              </a:rPr>
              <a:t>例</a:t>
            </a:r>
            <a:r>
              <a:rPr lang="en-US" altLang="zh-CN" sz="2000" dirty="0">
                <a:solidFill>
                  <a:srgbClr val="149494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149494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zh-CN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在人体躯干与身高的比例上，肚脐是理想的黄金分割点，即比值越接近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0.618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越给人以美感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小明的妈妈脚底到肚脐的长度与身高的比为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0.60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，她的身高为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1.60m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，她应该穿多高的高跟鞋看起来会更美？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01" name="Rectangle 141"/>
          <p:cNvSpPr>
            <a:spLocks noChangeArrowheads="1"/>
          </p:cNvSpPr>
          <p:nvPr/>
        </p:nvSpPr>
        <p:spPr bwMode="auto">
          <a:xfrm>
            <a:off x="683568" y="1948010"/>
            <a:ext cx="791686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dirty="0"/>
              <a:t>解：</a:t>
            </a:r>
            <a:r>
              <a:rPr lang="zh-CN" altLang="en-US" sz="2000" dirty="0">
                <a:latin typeface="Times New Roman" panose="02020603050405020304" pitchFamily="18" charset="0"/>
              </a:rPr>
              <a:t>设肚脐到脚底的距离为 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 </a:t>
            </a:r>
            <a:r>
              <a:rPr lang="en-US" altLang="zh-CN" sz="2000" b="1" dirty="0">
                <a:latin typeface="Times New Roman" panose="02020603050405020304" pitchFamily="18" charset="0"/>
              </a:rPr>
              <a:t>m</a:t>
            </a:r>
            <a:r>
              <a:rPr lang="zh-CN" altLang="en-US" sz="2000" dirty="0">
                <a:latin typeface="Times New Roman" panose="02020603050405020304" pitchFamily="18" charset="0"/>
              </a:rPr>
              <a:t>，根据题意，得</a:t>
            </a:r>
          </a:p>
          <a:p>
            <a:pPr>
              <a:lnSpc>
                <a:spcPct val="18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		    ，解得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x </a:t>
            </a:r>
            <a:r>
              <a:rPr lang="en-US" altLang="zh-CN" sz="2000" dirty="0">
                <a:latin typeface="Times New Roman" panose="02020603050405020304" pitchFamily="18" charset="0"/>
              </a:rPr>
              <a:t>= </a:t>
            </a:r>
            <a:r>
              <a:rPr lang="en-US" altLang="zh-CN" sz="2000" b="1" dirty="0">
                <a:latin typeface="Times New Roman" panose="02020603050405020304" pitchFamily="18" charset="0"/>
              </a:rPr>
              <a:t>0.96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80000"/>
              </a:lnSpc>
              <a:spcBef>
                <a:spcPct val="2000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        设穿上 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y </a:t>
            </a:r>
            <a:r>
              <a:rPr lang="en-US" altLang="zh-CN" sz="2000" b="1" dirty="0">
                <a:latin typeface="Times New Roman" panose="02020603050405020304" pitchFamily="18" charset="0"/>
              </a:rPr>
              <a:t>m</a:t>
            </a:r>
            <a:r>
              <a:rPr lang="zh-CN" altLang="en-US" sz="2000" dirty="0">
                <a:latin typeface="Times New Roman" panose="02020603050405020304" pitchFamily="18" charset="0"/>
              </a:rPr>
              <a:t>高的高跟鞋看起来会更美，则                      	</a:t>
            </a:r>
          </a:p>
          <a:p>
            <a:pPr>
              <a:lnSpc>
                <a:spcPct val="18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解得   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y</a:t>
            </a:r>
            <a:r>
              <a:rPr lang="en-US" altLang="zh-CN" sz="2000" b="1" dirty="0">
                <a:latin typeface="Times New Roman" panose="02020603050405020304" pitchFamily="18" charset="0"/>
              </a:rPr>
              <a:t>≈0.075</a:t>
            </a:r>
            <a:r>
              <a:rPr lang="zh-CN" altLang="en-US" sz="2000" dirty="0">
                <a:latin typeface="Times New Roman" panose="02020603050405020304" pitchFamily="18" charset="0"/>
              </a:rPr>
              <a:t>，而</a:t>
            </a:r>
            <a:r>
              <a:rPr lang="en-US" altLang="zh-CN" sz="2000" b="1" dirty="0">
                <a:latin typeface="Times New Roman" panose="02020603050405020304" pitchFamily="18" charset="0"/>
              </a:rPr>
              <a:t>0.075m=7.5cm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8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故她应该穿约为</a:t>
            </a:r>
            <a:r>
              <a:rPr lang="en-US" altLang="zh-CN" sz="2000" b="1" dirty="0">
                <a:latin typeface="Times New Roman" panose="02020603050405020304" pitchFamily="18" charset="0"/>
              </a:rPr>
              <a:t>7.5cm</a:t>
            </a:r>
            <a:r>
              <a:rPr lang="zh-CN" altLang="en-US" sz="2000" dirty="0">
                <a:latin typeface="Times New Roman" panose="02020603050405020304" pitchFamily="18" charset="0"/>
              </a:rPr>
              <a:t>高的高跟鞋看起来会更美</a:t>
            </a:r>
            <a:r>
              <a:rPr lang="en-US" altLang="zh-CN" sz="2000" dirty="0"/>
              <a:t>.</a:t>
            </a:r>
          </a:p>
        </p:txBody>
      </p:sp>
      <p:graphicFrame>
        <p:nvGraphicFramePr>
          <p:cNvPr id="41102" name="Object 142"/>
          <p:cNvGraphicFramePr/>
          <p:nvPr/>
        </p:nvGraphicFramePr>
        <p:xfrm>
          <a:off x="1331640" y="2571750"/>
          <a:ext cx="141446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r:id="rId3" imgW="735965" imgH="393700" progId="Equation.DSMT4">
                  <p:embed/>
                </p:oleObj>
              </mc:Choice>
              <mc:Fallback>
                <p:oleObj r:id="rId3" imgW="735965" imgH="393700" progId="Equation.DSMT4">
                  <p:embed/>
                  <p:pic>
                    <p:nvPicPr>
                      <p:cNvPr id="0" name="Object 14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571750"/>
                        <a:ext cx="141446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3" name="Object 143"/>
          <p:cNvGraphicFramePr/>
          <p:nvPr/>
        </p:nvGraphicFramePr>
        <p:xfrm>
          <a:off x="5940152" y="3219822"/>
          <a:ext cx="2073275" cy="60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r:id="rId5" imgW="1079500" imgH="419100" progId="Equation.DSMT4">
                  <p:embed/>
                </p:oleObj>
              </mc:Choice>
              <mc:Fallback>
                <p:oleObj r:id="rId5" imgW="1079500" imgH="419100" progId="Equation.DSMT4">
                  <p:embed/>
                  <p:pic>
                    <p:nvPicPr>
                      <p:cNvPr id="0" name="Object 14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219822"/>
                        <a:ext cx="2073275" cy="603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5601255_m_5601257_42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1" y="1393032"/>
            <a:ext cx="3275013" cy="327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5143500" y="1339454"/>
            <a:ext cx="3360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雕塑－－维纳斯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965701" y="1899047"/>
            <a:ext cx="3821113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人的俊美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体现在头部及躯干是否符合黄金分割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美神维纳斯，她身体的各个部位都暗藏比例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0.618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，虽然雕像残缺，却能仍让人叹服她不可言喻的美．</a:t>
            </a:r>
          </a:p>
        </p:txBody>
      </p:sp>
      <p:grpSp>
        <p:nvGrpSpPr>
          <p:cNvPr id="2" name="Group 6"/>
          <p:cNvGrpSpPr/>
          <p:nvPr/>
        </p:nvGrpSpPr>
        <p:grpSpPr bwMode="auto">
          <a:xfrm>
            <a:off x="3492500" y="1828800"/>
            <a:ext cx="381000" cy="2743200"/>
            <a:chOff x="0" y="0"/>
            <a:chExt cx="240" cy="2304"/>
          </a:xfrm>
        </p:grpSpPr>
        <p:sp>
          <p:nvSpPr>
            <p:cNvPr id="19461" name="Line 12"/>
            <p:cNvSpPr>
              <a:spLocks noChangeShapeType="1"/>
            </p:cNvSpPr>
            <p:nvPr/>
          </p:nvSpPr>
          <p:spPr bwMode="auto">
            <a:xfrm>
              <a:off x="0" y="0"/>
              <a:ext cx="2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2" name="Line 13"/>
            <p:cNvSpPr>
              <a:spLocks noChangeShapeType="1"/>
            </p:cNvSpPr>
            <p:nvPr/>
          </p:nvSpPr>
          <p:spPr bwMode="auto">
            <a:xfrm>
              <a:off x="144" y="0"/>
              <a:ext cx="0" cy="230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3" name="Line 14"/>
            <p:cNvSpPr>
              <a:spLocks noChangeShapeType="1"/>
            </p:cNvSpPr>
            <p:nvPr/>
          </p:nvSpPr>
          <p:spPr bwMode="auto">
            <a:xfrm>
              <a:off x="0" y="2304"/>
              <a:ext cx="2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4" name="Line 15"/>
            <p:cNvSpPr>
              <a:spLocks noChangeShapeType="1"/>
            </p:cNvSpPr>
            <p:nvPr/>
          </p:nvSpPr>
          <p:spPr bwMode="auto">
            <a:xfrm>
              <a:off x="0" y="864"/>
              <a:ext cx="2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5" name="TextBox 43"/>
          <p:cNvSpPr txBox="1">
            <a:spLocks noChangeArrowheads="1"/>
          </p:cNvSpPr>
          <p:nvPr/>
        </p:nvSpPr>
        <p:spPr bwMode="auto">
          <a:xfrm>
            <a:off x="0" y="45958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黄金分割的魅力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图片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6914" y="1339454"/>
            <a:ext cx="1525587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3708401" y="3268266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巴黎圣母院</a:t>
            </a:r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6480176" y="3268266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联合国总部大厦</a:t>
            </a:r>
          </a:p>
        </p:txBody>
      </p:sp>
      <p:pic>
        <p:nvPicPr>
          <p:cNvPr id="20484" name="Picture 21" descr="Parthenon 4, Acropolis, Athen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4" y="1599010"/>
            <a:ext cx="3024187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22"/>
          <p:cNvSpPr txBox="1">
            <a:spLocks noChangeArrowheads="1"/>
          </p:cNvSpPr>
          <p:nvPr/>
        </p:nvSpPr>
        <p:spPr bwMode="auto">
          <a:xfrm>
            <a:off x="935039" y="3273028"/>
            <a:ext cx="2916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古希腊巴台农神庙</a:t>
            </a:r>
          </a:p>
        </p:txBody>
      </p:sp>
      <p:sp>
        <p:nvSpPr>
          <p:cNvPr id="20486" name="Text Box 26"/>
          <p:cNvSpPr txBox="1">
            <a:spLocks noChangeArrowheads="1"/>
          </p:cNvSpPr>
          <p:nvPr/>
        </p:nvSpPr>
        <p:spPr bwMode="auto">
          <a:xfrm>
            <a:off x="468313" y="3793331"/>
            <a:ext cx="8286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黄金分割，尤其宽与长的比为黄金比的矩形，在古典及现代建筑中都有广泛的应用．</a:t>
            </a:r>
          </a:p>
        </p:txBody>
      </p:sp>
      <p:sp>
        <p:nvSpPr>
          <p:cNvPr id="20487" name="TextBox 43"/>
          <p:cNvSpPr txBox="1">
            <a:spLocks noChangeArrowheads="1"/>
          </p:cNvSpPr>
          <p:nvPr/>
        </p:nvSpPr>
        <p:spPr bwMode="auto">
          <a:xfrm>
            <a:off x="39688" y="53459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黄金分割的魅力</a:t>
            </a:r>
          </a:p>
        </p:txBody>
      </p:sp>
      <p:sp>
        <p:nvSpPr>
          <p:cNvPr id="20488" name="Picture 6" descr="图片4"/>
          <p:cNvSpPr>
            <a:spLocks noChangeAspect="1" noChangeArrowheads="1"/>
          </p:cNvSpPr>
          <p:nvPr/>
        </p:nvSpPr>
        <p:spPr bwMode="auto">
          <a:xfrm>
            <a:off x="3643314" y="1607344"/>
            <a:ext cx="2987675" cy="15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9" name="Picture 6" descr="图片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1" y="1599010"/>
            <a:ext cx="2987675" cy="150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图片14"/>
          <p:cNvPicPr>
            <a:picLocks noChangeAspect="1" noChangeArrowheads="1"/>
          </p:cNvPicPr>
          <p:nvPr/>
        </p:nvPicPr>
        <p:blipFill>
          <a:blip r:embed="rId2" cstate="email"/>
          <a:srcRect l="50380" r="25316"/>
          <a:stretch>
            <a:fillRect/>
          </a:stretch>
        </p:blipFill>
        <p:spPr bwMode="auto">
          <a:xfrm>
            <a:off x="6357939" y="1393032"/>
            <a:ext cx="1874837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57188" y="3643313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</a:rPr>
              <a:t>在人的面部，五官的分布越符合黄金分割，看起来就越美．      </a:t>
            </a:r>
          </a:p>
        </p:txBody>
      </p:sp>
      <p:sp>
        <p:nvSpPr>
          <p:cNvPr id="21507" name="Picture 8" descr="图片14"/>
          <p:cNvSpPr>
            <a:spLocks noChangeAspect="1" noChangeArrowheads="1"/>
          </p:cNvSpPr>
          <p:nvPr/>
        </p:nvSpPr>
        <p:spPr bwMode="auto">
          <a:xfrm>
            <a:off x="6357939" y="1393032"/>
            <a:ext cx="1874837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1508" name="Picture 16" descr="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64013" y="1393032"/>
            <a:ext cx="1979612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/>
          <p:nvPr/>
        </p:nvGrpSpPr>
        <p:grpSpPr bwMode="auto">
          <a:xfrm>
            <a:off x="7643814" y="1607345"/>
            <a:ext cx="714375" cy="1455076"/>
            <a:chOff x="4195" y="2523"/>
            <a:chExt cx="409" cy="1329"/>
          </a:xfrm>
        </p:grpSpPr>
        <p:grpSp>
          <p:nvGrpSpPr>
            <p:cNvPr id="21510" name="Group 21"/>
            <p:cNvGrpSpPr/>
            <p:nvPr/>
          </p:nvGrpSpPr>
          <p:grpSpPr bwMode="auto">
            <a:xfrm>
              <a:off x="4195" y="2622"/>
              <a:ext cx="182" cy="899"/>
              <a:chOff x="4195" y="2622"/>
              <a:chExt cx="182" cy="899"/>
            </a:xfrm>
          </p:grpSpPr>
          <p:sp>
            <p:nvSpPr>
              <p:cNvPr id="21511" name="Freeform 17"/>
              <p:cNvSpPr>
                <a:spLocks noChangeArrowheads="1"/>
              </p:cNvSpPr>
              <p:nvPr/>
            </p:nvSpPr>
            <p:spPr bwMode="auto">
              <a:xfrm>
                <a:off x="4329" y="2622"/>
                <a:ext cx="4" cy="899"/>
              </a:xfrm>
              <a:custGeom>
                <a:avLst/>
                <a:gdLst>
                  <a:gd name="T0" fmla="*/ 0 w 4"/>
                  <a:gd name="T1" fmla="*/ 0 h 899"/>
                  <a:gd name="T2" fmla="*/ 4 w 4"/>
                  <a:gd name="T3" fmla="*/ 899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99">
                    <a:moveTo>
                      <a:pt x="0" y="0"/>
                    </a:moveTo>
                    <a:lnTo>
                      <a:pt x="4" y="899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2" name="Line 18"/>
              <p:cNvSpPr>
                <a:spLocks noChangeShapeType="1"/>
              </p:cNvSpPr>
              <p:nvPr/>
            </p:nvSpPr>
            <p:spPr bwMode="auto">
              <a:xfrm>
                <a:off x="4195" y="3521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3" name="Freeform 19"/>
              <p:cNvSpPr>
                <a:spLocks noChangeArrowheads="1"/>
              </p:cNvSpPr>
              <p:nvPr/>
            </p:nvSpPr>
            <p:spPr bwMode="auto">
              <a:xfrm>
                <a:off x="4195" y="2985"/>
                <a:ext cx="152" cy="1"/>
              </a:xfrm>
              <a:custGeom>
                <a:avLst/>
                <a:gdLst>
                  <a:gd name="T0" fmla="*/ 0 w 152"/>
                  <a:gd name="T1" fmla="*/ 1 h 1"/>
                  <a:gd name="T2" fmla="*/ 152 w 15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2" h="1">
                    <a:moveTo>
                      <a:pt x="0" y="1"/>
                    </a:moveTo>
                    <a:lnTo>
                      <a:pt x="152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4" name="Line 20"/>
              <p:cNvSpPr>
                <a:spLocks noChangeShapeType="1"/>
              </p:cNvSpPr>
              <p:nvPr/>
            </p:nvSpPr>
            <p:spPr bwMode="auto">
              <a:xfrm>
                <a:off x="4195" y="2623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15" name="Text Box 22"/>
            <p:cNvSpPr txBox="1">
              <a:spLocks noChangeArrowheads="1"/>
            </p:cNvSpPr>
            <p:nvPr/>
          </p:nvSpPr>
          <p:spPr bwMode="auto">
            <a:xfrm>
              <a:off x="4286" y="2523"/>
              <a:ext cx="31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i="1"/>
                <a:t>B</a:t>
              </a:r>
            </a:p>
          </p:txBody>
        </p:sp>
        <p:sp>
          <p:nvSpPr>
            <p:cNvPr id="21516" name="Text Box 24"/>
            <p:cNvSpPr txBox="1">
              <a:spLocks noChangeArrowheads="1"/>
            </p:cNvSpPr>
            <p:nvPr/>
          </p:nvSpPr>
          <p:spPr bwMode="auto">
            <a:xfrm>
              <a:off x="4286" y="2855"/>
              <a:ext cx="31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i="1"/>
                <a:t>C</a:t>
              </a:r>
            </a:p>
          </p:txBody>
        </p:sp>
        <p:sp>
          <p:nvSpPr>
            <p:cNvPr id="21517" name="Text Box 25"/>
            <p:cNvSpPr txBox="1">
              <a:spLocks noChangeArrowheads="1"/>
            </p:cNvSpPr>
            <p:nvPr/>
          </p:nvSpPr>
          <p:spPr bwMode="auto">
            <a:xfrm>
              <a:off x="4286" y="3430"/>
              <a:ext cx="31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i="1"/>
                <a:t>A</a:t>
              </a:r>
            </a:p>
          </p:txBody>
        </p:sp>
      </p:grpSp>
      <p:pic>
        <p:nvPicPr>
          <p:cNvPr id="21518" name="Picture 16" descr="C:\Users\Administrator\AppData\Roaming\Tencent\Users\85081229\QQ\WinTemp\RichOle\~YD%3%H9WX9AH5)))1{P8L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363" y="1393032"/>
            <a:ext cx="3370262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Box 43"/>
          <p:cNvSpPr txBox="1">
            <a:spLocks noChangeArrowheads="1"/>
          </p:cNvSpPr>
          <p:nvPr/>
        </p:nvSpPr>
        <p:spPr bwMode="auto">
          <a:xfrm>
            <a:off x="654051" y="481012"/>
            <a:ext cx="7705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黄金分割的魅力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istrator\Desktop\黄金分割\`EG2P%KE47@_HC~P$2Z22Q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178719"/>
            <a:ext cx="8255000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43"/>
          <p:cNvSpPr txBox="1">
            <a:spLocks noChangeArrowheads="1"/>
          </p:cNvSpPr>
          <p:nvPr/>
        </p:nvSpPr>
        <p:spPr bwMode="auto">
          <a:xfrm>
            <a:off x="357188" y="417910"/>
            <a:ext cx="8572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黄金分割的魅力</a:t>
            </a:r>
          </a:p>
        </p:txBody>
      </p:sp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6572250" y="1660923"/>
            <a:ext cx="1428750" cy="482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71501" y="3407569"/>
            <a:ext cx="8143875" cy="1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Apple logo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苹果中小叶子的高度和缺口的高度比是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0.6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，而缺口的位置也和黄金分割有着千丝万缕的关系。也许这里面还有更多黄金的分割的密码，这里就要同学们自己去发现。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9"/>
          <p:cNvSpPr>
            <a:spLocks noChangeArrowheads="1"/>
          </p:cNvSpPr>
          <p:nvPr/>
        </p:nvSpPr>
        <p:spPr bwMode="auto">
          <a:xfrm>
            <a:off x="214314" y="254824"/>
            <a:ext cx="8429625" cy="267765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已知线段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AB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，点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P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是它的黄金分割点，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AP&gt;BP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，设以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AP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为边的正方形的面积为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S1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，以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PB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AB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为边的矩形面积为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S2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，则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S1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与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S2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的关系是    （  ）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．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S1&gt;S2   B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．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S1&lt;S2     C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．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S1=S2     D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．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S1≥S2</a:t>
            </a:r>
          </a:p>
        </p:txBody>
      </p:sp>
      <p:grpSp>
        <p:nvGrpSpPr>
          <p:cNvPr id="23554" name="Group 8"/>
          <p:cNvGrpSpPr/>
          <p:nvPr/>
        </p:nvGrpSpPr>
        <p:grpSpPr bwMode="auto">
          <a:xfrm>
            <a:off x="5643564" y="2786063"/>
            <a:ext cx="2320925" cy="1714500"/>
            <a:chOff x="0" y="-1"/>
            <a:chExt cx="4352948" cy="4287869"/>
          </a:xfrm>
        </p:grpSpPr>
        <p:sp>
          <p:nvSpPr>
            <p:cNvPr id="23555" name="Text Box 142"/>
            <p:cNvSpPr txBox="1">
              <a:spLocks noChangeArrowheads="1"/>
            </p:cNvSpPr>
            <p:nvPr/>
          </p:nvSpPr>
          <p:spPr bwMode="auto">
            <a:xfrm>
              <a:off x="1819283" y="1714512"/>
              <a:ext cx="533401" cy="100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</a:p>
          </p:txBody>
        </p:sp>
        <p:sp>
          <p:nvSpPr>
            <p:cNvPr id="23556" name="Text Box 143"/>
            <p:cNvSpPr txBox="1">
              <a:spLocks noChangeArrowheads="1"/>
            </p:cNvSpPr>
            <p:nvPr/>
          </p:nvSpPr>
          <p:spPr bwMode="auto">
            <a:xfrm>
              <a:off x="0" y="1571635"/>
              <a:ext cx="533401" cy="100065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  <p:sp>
          <p:nvSpPr>
            <p:cNvPr id="23557" name="Text Box 144"/>
            <p:cNvSpPr txBox="1">
              <a:spLocks noChangeArrowheads="1"/>
            </p:cNvSpPr>
            <p:nvPr/>
          </p:nvSpPr>
          <p:spPr bwMode="auto">
            <a:xfrm>
              <a:off x="3819547" y="1665303"/>
              <a:ext cx="533401" cy="100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23558" name="Oval 141"/>
            <p:cNvSpPr>
              <a:spLocks noChangeArrowheads="1"/>
            </p:cNvSpPr>
            <p:nvPr/>
          </p:nvSpPr>
          <p:spPr bwMode="auto">
            <a:xfrm flipV="1">
              <a:off x="2281222" y="1500198"/>
              <a:ext cx="108000" cy="14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 algn="ctr"/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559" name="直接连接符 15"/>
            <p:cNvCxnSpPr>
              <a:cxnSpLocks noChangeShapeType="1"/>
            </p:cNvCxnSpPr>
            <p:nvPr/>
          </p:nvCxnSpPr>
          <p:spPr bwMode="auto">
            <a:xfrm>
              <a:off x="532954" y="1572218"/>
              <a:ext cx="31441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0" name="直接箭头连接符 16"/>
            <p:cNvCxnSpPr>
              <a:cxnSpLocks noChangeShapeType="1"/>
            </p:cNvCxnSpPr>
            <p:nvPr/>
          </p:nvCxnSpPr>
          <p:spPr bwMode="auto">
            <a:xfrm>
              <a:off x="1533532" y="1285884"/>
              <a:ext cx="914400" cy="91440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cxnSp>
        <p:cxnSp>
          <p:nvCxnSpPr>
            <p:cNvPr id="23561" name="直接连接符 17"/>
            <p:cNvCxnSpPr>
              <a:cxnSpLocks noChangeShapeType="1"/>
            </p:cNvCxnSpPr>
            <p:nvPr/>
          </p:nvCxnSpPr>
          <p:spPr bwMode="auto">
            <a:xfrm rot="5400000" flipH="1" flipV="1">
              <a:off x="-217423" y="750377"/>
              <a:ext cx="150075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2" name="直接连接符 18"/>
            <p:cNvCxnSpPr>
              <a:cxnSpLocks noChangeShapeType="1"/>
            </p:cNvCxnSpPr>
            <p:nvPr/>
          </p:nvCxnSpPr>
          <p:spPr bwMode="auto">
            <a:xfrm>
              <a:off x="532954" y="0"/>
              <a:ext cx="1786436" cy="29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3" name="直接连接符 19"/>
            <p:cNvCxnSpPr>
              <a:cxnSpLocks noChangeShapeType="1"/>
              <a:endCxn id="23558" idx="4"/>
            </p:cNvCxnSpPr>
            <p:nvPr/>
          </p:nvCxnSpPr>
          <p:spPr bwMode="auto">
            <a:xfrm rot="16200000" flipH="1">
              <a:off x="1574968" y="741444"/>
              <a:ext cx="1500754" cy="178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4" name="直接连接符 20"/>
            <p:cNvCxnSpPr>
              <a:cxnSpLocks noChangeShapeType="1"/>
              <a:stCxn id="23558" idx="0"/>
              <a:endCxn id="23558" idx="4"/>
            </p:cNvCxnSpPr>
            <p:nvPr/>
          </p:nvCxnSpPr>
          <p:spPr bwMode="auto">
            <a:xfrm rot="5400000">
              <a:off x="997295" y="2947909"/>
              <a:ext cx="2641207" cy="327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5" name="直接连接符 21"/>
            <p:cNvCxnSpPr>
              <a:cxnSpLocks noChangeShapeType="1"/>
              <a:stCxn id="23558" idx="0"/>
              <a:endCxn id="23558" idx="4"/>
            </p:cNvCxnSpPr>
            <p:nvPr/>
          </p:nvCxnSpPr>
          <p:spPr bwMode="auto">
            <a:xfrm>
              <a:off x="2319390" y="4284889"/>
              <a:ext cx="1357691" cy="29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6" name="直接连接符 22"/>
            <p:cNvCxnSpPr>
              <a:cxnSpLocks noChangeShapeType="1"/>
              <a:stCxn id="23558" idx="0"/>
              <a:endCxn id="23558" idx="4"/>
            </p:cNvCxnSpPr>
            <p:nvPr/>
          </p:nvCxnSpPr>
          <p:spPr bwMode="auto">
            <a:xfrm rot="5400000" flipH="1" flipV="1">
              <a:off x="2319254" y="2927063"/>
              <a:ext cx="2712671" cy="29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7" name="矩形 80"/>
          <p:cNvSpPr>
            <a:spLocks noChangeArrowheads="1"/>
          </p:cNvSpPr>
          <p:nvPr/>
        </p:nvSpPr>
        <p:spPr bwMode="auto">
          <a:xfrm>
            <a:off x="93663" y="39291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228B8B"/>
                </a:solidFill>
                <a:ea typeface="方正姚体" panose="02010601030101010101" pitchFamily="2" charset="-122"/>
              </a:rPr>
              <a:t>当堂练习</a:t>
            </a:r>
            <a:endParaRPr lang="zh-CN" altLang="en-US" sz="1800" dirty="0">
              <a:solidFill>
                <a:srgbClr val="228B8B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618163" y="165258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黑体" panose="02010609060101010101" pitchFamily="49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34"/>
          <p:cNvSpPr>
            <a:spLocks noChangeArrowheads="1"/>
          </p:cNvSpPr>
          <p:nvPr/>
        </p:nvSpPr>
        <p:spPr bwMode="auto">
          <a:xfrm>
            <a:off x="357983" y="2019003"/>
            <a:ext cx="82153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3.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小明家搬进了新房，他买了一幅山水画，想挂到书房（书房高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米），请你帮他设计一下，挂在多高能给人赏心悦目的感觉？</a:t>
            </a:r>
          </a:p>
        </p:txBody>
      </p:sp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357189" y="428625"/>
            <a:ext cx="83581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点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C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是线段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AB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的黄金分割点，如果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AB=4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，求线段 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AC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的长度．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47675" y="1557338"/>
            <a:ext cx="8034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AC=4×0.618=2.472  </a:t>
            </a:r>
            <a:r>
              <a:rPr lang="zh-CN" altLang="en-US"/>
              <a:t>或者  </a:t>
            </a:r>
            <a:r>
              <a:rPr lang="en-US" altLang="zh-CN"/>
              <a:t>AC=4×</a:t>
            </a:r>
            <a:r>
              <a:rPr lang="zh-CN" altLang="en-US"/>
              <a:t>（</a:t>
            </a:r>
            <a:r>
              <a:rPr lang="en-US" altLang="zh-CN"/>
              <a:t>1-0.618</a:t>
            </a:r>
            <a:r>
              <a:rPr lang="zh-CN" altLang="en-US"/>
              <a:t>）</a:t>
            </a:r>
            <a:r>
              <a:rPr lang="en-US" altLang="zh-CN"/>
              <a:t>=</a:t>
            </a:r>
            <a:r>
              <a:rPr lang="en-US" altLang="en-US"/>
              <a:t>1.518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19114" y="3936206"/>
            <a:ext cx="8034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/>
              <a:t>离地面的高度 </a:t>
            </a:r>
            <a:r>
              <a:rPr lang="en-US" altLang="zh-CN"/>
              <a:t>h=3×0.618=1.854m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内容占位符 2"/>
          <p:cNvSpPr>
            <a:spLocks noGrp="1" noChangeArrowheads="1"/>
          </p:cNvSpPr>
          <p:nvPr>
            <p:ph idx="1"/>
          </p:nvPr>
        </p:nvSpPr>
        <p:spPr>
          <a:xfrm>
            <a:off x="230189" y="408385"/>
            <a:ext cx="8385175" cy="85605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如图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在△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中，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AB=AC, 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∠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BAC=36°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 BD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平分∠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交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AC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于点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D, 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求证：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AC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的黄金分割点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buFontTx/>
              <a:buNone/>
            </a:pPr>
            <a:endParaRPr lang="zh-CN" altLang="en-US" sz="240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5602" name="图片 3" descr="6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2963" y="2052638"/>
            <a:ext cx="2133600" cy="19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9250" y="1201342"/>
            <a:ext cx="66690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/>
              <a:t>证明：在等腰△ABC中，顶角∠A=36°，</a:t>
            </a:r>
          </a:p>
          <a:p>
            <a:pPr>
              <a:lnSpc>
                <a:spcPct val="130000"/>
              </a:lnSpc>
            </a:pPr>
            <a:r>
              <a:rPr lang="zh-CN" altLang="en-US"/>
              <a:t>所以∠ABC=∠C=72°，</a:t>
            </a:r>
          </a:p>
          <a:p>
            <a:pPr>
              <a:lnSpc>
                <a:spcPct val="130000"/>
              </a:lnSpc>
            </a:pPr>
            <a:r>
              <a:rPr lang="zh-CN" altLang="en-US"/>
              <a:t>∵BD为∠ABC的平分线，</a:t>
            </a:r>
          </a:p>
          <a:p>
            <a:pPr>
              <a:lnSpc>
                <a:spcPct val="130000"/>
              </a:lnSpc>
            </a:pPr>
            <a:r>
              <a:rPr lang="zh-CN" altLang="en-US"/>
              <a:t>∴∠ABD=∠DBC=36°，</a:t>
            </a:r>
          </a:p>
          <a:p>
            <a:pPr>
              <a:lnSpc>
                <a:spcPct val="130000"/>
              </a:lnSpc>
            </a:pPr>
            <a:r>
              <a:rPr lang="zh-CN" altLang="en-US"/>
              <a:t>在△ACB和△BCD中，∠BDC=72°</a:t>
            </a:r>
          </a:p>
          <a:p>
            <a:pPr>
              <a:lnSpc>
                <a:spcPct val="130000"/>
              </a:lnSpc>
            </a:pPr>
            <a:r>
              <a:rPr lang="zh-CN" altLang="en-US"/>
              <a:t>∵∠C=∠C，∠A=∠CBD=36°，</a:t>
            </a:r>
          </a:p>
          <a:p>
            <a:pPr>
              <a:lnSpc>
                <a:spcPct val="130000"/>
              </a:lnSpc>
            </a:pPr>
            <a:r>
              <a:rPr lang="zh-CN" altLang="en-US"/>
              <a:t>∴△ACB∽△BCD，</a:t>
            </a:r>
          </a:p>
          <a:p>
            <a:pPr>
              <a:lnSpc>
                <a:spcPct val="130000"/>
              </a:lnSpc>
            </a:pPr>
            <a:r>
              <a:rPr lang="zh-CN" altLang="en-US"/>
              <a:t>∴AC：BC=BC：DC；</a:t>
            </a:r>
          </a:p>
          <a:p>
            <a:pPr>
              <a:lnSpc>
                <a:spcPct val="130000"/>
              </a:lnSpc>
            </a:pPr>
            <a:r>
              <a:rPr lang="zh-CN" altLang="en-US"/>
              <a:t>∵∠A=∠ABD，</a:t>
            </a:r>
          </a:p>
          <a:p>
            <a:pPr>
              <a:lnSpc>
                <a:spcPct val="130000"/>
              </a:lnSpc>
            </a:pPr>
            <a:r>
              <a:rPr lang="zh-CN" altLang="en-US"/>
              <a:t>∴AD=BD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MH_SubTitle_4"/>
          <p:cNvSpPr txBox="1">
            <a:spLocks noChangeArrowheads="1"/>
          </p:cNvSpPr>
          <p:nvPr/>
        </p:nvSpPr>
        <p:spPr bwMode="auto">
          <a:xfrm>
            <a:off x="3302000" y="642938"/>
            <a:ext cx="1722438" cy="4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ctr">
              <a:lnSpc>
                <a:spcPct val="110000"/>
              </a:lnSpc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539751" y="1166325"/>
            <a:ext cx="7725192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知道并理解黄金分割的定义，熟记黄金比；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</a:rPr>
              <a:t>能对黄金分割进行简单运用．（重点、难点）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" descr="6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64250" y="1431132"/>
            <a:ext cx="2135188" cy="19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6400" y="819150"/>
            <a:ext cx="66675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∵∠DBC=36°，∠C=72°，</a:t>
            </a:r>
          </a:p>
          <a:p>
            <a:pPr>
              <a:lnSpc>
                <a:spcPct val="150000"/>
              </a:lnSpc>
            </a:pPr>
            <a:r>
              <a:rPr lang="zh-CN" altLang="en-US"/>
              <a:t>∴∠BDC=72°，</a:t>
            </a:r>
          </a:p>
          <a:p>
            <a:pPr>
              <a:lnSpc>
                <a:spcPct val="150000"/>
              </a:lnSpc>
            </a:pPr>
            <a:r>
              <a:rPr lang="zh-CN" altLang="en-US"/>
              <a:t>∴BD=BC，</a:t>
            </a:r>
          </a:p>
          <a:p>
            <a:pPr>
              <a:lnSpc>
                <a:spcPct val="150000"/>
              </a:lnSpc>
            </a:pPr>
            <a:r>
              <a:rPr lang="zh-CN" altLang="en-US"/>
              <a:t>∴AD=BC，</a:t>
            </a:r>
          </a:p>
          <a:p>
            <a:pPr>
              <a:lnSpc>
                <a:spcPct val="150000"/>
              </a:lnSpc>
            </a:pPr>
            <a:r>
              <a:rPr lang="zh-CN" altLang="en-US"/>
              <a:t>∴AC：AD=AD：DC；</a:t>
            </a:r>
          </a:p>
          <a:p>
            <a:pPr>
              <a:lnSpc>
                <a:spcPct val="150000"/>
              </a:lnSpc>
            </a:pPr>
            <a:r>
              <a:rPr lang="zh-CN" altLang="en-US"/>
              <a:t>即点D是AC的黄金分割点．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323851" y="303610"/>
            <a:ext cx="8569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4.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如图，设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是已知线段，在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上作正方形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ABCD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；取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AD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的中点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，连接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EB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；延长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DA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至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，使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EF=EB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；以线段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AF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为边作正方形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AFGH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点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H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就是</a:t>
            </a:r>
            <a:r>
              <a:rPr lang="en-US" altLang="zh-CN" b="1" i="1">
                <a:solidFill>
                  <a:schemeClr val="tx2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的黄金分割点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7657" name="Rectangle 26"/>
          <p:cNvSpPr>
            <a:spLocks noChangeArrowheads="1"/>
          </p:cNvSpPr>
          <p:nvPr/>
        </p:nvSpPr>
        <p:spPr bwMode="auto">
          <a:xfrm>
            <a:off x="395288" y="1707357"/>
            <a:ext cx="5040312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latin typeface="Times New Roman" panose="02020603050405020304" pitchFamily="18" charset="0"/>
              </a:rPr>
              <a:t>解</a:t>
            </a:r>
            <a:r>
              <a:rPr lang="en-US" altLang="zh-CN">
                <a:latin typeface="Times New Roman" panose="02020603050405020304" pitchFamily="18" charset="0"/>
              </a:rPr>
              <a:t>: </a:t>
            </a:r>
            <a:r>
              <a:rPr lang="zh-CN" altLang="en-US">
                <a:latin typeface="Times New Roman" panose="02020603050405020304" pitchFamily="18" charset="0"/>
              </a:rPr>
              <a:t>设</a:t>
            </a:r>
            <a:r>
              <a:rPr lang="en-US" altLang="zh-CN" b="1" i="1">
                <a:latin typeface="Times New Roman" panose="02020603050405020304" pitchFamily="18" charset="0"/>
              </a:rPr>
              <a:t>AB=1</a:t>
            </a:r>
            <a:r>
              <a:rPr lang="en-US" altLang="zh-CN">
                <a:latin typeface="Times New Roman" panose="02020603050405020304" pitchFamily="18" charset="0"/>
              </a:rPr>
              <a:t>,</a:t>
            </a:r>
            <a:r>
              <a:rPr lang="zh-CN" altLang="en-US">
                <a:latin typeface="Times New Roman" panose="02020603050405020304" pitchFamily="18" charset="0"/>
              </a:rPr>
              <a:t>那么在 </a:t>
            </a:r>
            <a:r>
              <a:rPr lang="en-US" altLang="zh-CN" b="1">
                <a:latin typeface="Times New Roman" panose="02020603050405020304" pitchFamily="18" charset="0"/>
              </a:rPr>
              <a:t>Rt</a:t>
            </a:r>
            <a:r>
              <a:rPr lang="en-US" altLang="zh-CN">
                <a:latin typeface="Times New Roman" panose="02020603050405020304" pitchFamily="18" charset="0"/>
              </a:rPr>
              <a:t>△</a:t>
            </a:r>
            <a:r>
              <a:rPr lang="en-US" altLang="zh-CN" b="1" i="1">
                <a:latin typeface="Times New Roman" panose="02020603050405020304" pitchFamily="18" charset="0"/>
              </a:rPr>
              <a:t>BAE</a:t>
            </a:r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</a:rPr>
              <a:t>中</a:t>
            </a:r>
            <a:r>
              <a:rPr lang="en-US" altLang="zh-CN">
                <a:latin typeface="Times New Roman" panose="02020603050405020304" pitchFamily="18" charset="0"/>
              </a:rPr>
              <a:t>,</a:t>
            </a:r>
          </a:p>
        </p:txBody>
      </p:sp>
      <p:graphicFrame>
        <p:nvGraphicFramePr>
          <p:cNvPr id="67658" name="Object 74"/>
          <p:cNvGraphicFramePr/>
          <p:nvPr/>
        </p:nvGraphicFramePr>
        <p:xfrm>
          <a:off x="671514" y="2021682"/>
          <a:ext cx="4219575" cy="65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r:id="rId3" imgW="2438400" imgH="508000" progId="Equation.3">
                  <p:embed/>
                </p:oleObj>
              </mc:Choice>
              <mc:Fallback>
                <p:oleObj r:id="rId3" imgW="2438400" imgH="508000" progId="Equation.3">
                  <p:embed/>
                  <p:pic>
                    <p:nvPicPr>
                      <p:cNvPr id="0" name="Object 7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" y="2021682"/>
                        <a:ext cx="4219575" cy="659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2" name="组合 5"/>
          <p:cNvGrpSpPr/>
          <p:nvPr/>
        </p:nvGrpSpPr>
        <p:grpSpPr bwMode="auto">
          <a:xfrm>
            <a:off x="5723890" y="1925955"/>
            <a:ext cx="2978150" cy="2567417"/>
            <a:chOff x="9127" y="5173"/>
            <a:chExt cx="4689" cy="5393"/>
          </a:xfrm>
        </p:grpSpPr>
        <p:sp>
          <p:nvSpPr>
            <p:cNvPr id="27653" name="Text Box 76"/>
            <p:cNvSpPr txBox="1">
              <a:spLocks noChangeArrowheads="1"/>
            </p:cNvSpPr>
            <p:nvPr/>
          </p:nvSpPr>
          <p:spPr bwMode="auto">
            <a:xfrm>
              <a:off x="9240" y="6648"/>
              <a:ext cx="72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7654" name="Text Box 77"/>
            <p:cNvSpPr txBox="1">
              <a:spLocks noChangeArrowheads="1"/>
            </p:cNvSpPr>
            <p:nvPr/>
          </p:nvSpPr>
          <p:spPr bwMode="auto">
            <a:xfrm>
              <a:off x="13096" y="6761"/>
              <a:ext cx="72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27655" name="Text Box 80"/>
            <p:cNvSpPr txBox="1">
              <a:spLocks noChangeArrowheads="1"/>
            </p:cNvSpPr>
            <p:nvPr/>
          </p:nvSpPr>
          <p:spPr bwMode="auto">
            <a:xfrm>
              <a:off x="12983" y="9483"/>
              <a:ext cx="72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27656" name="Text Box 81"/>
            <p:cNvSpPr txBox="1">
              <a:spLocks noChangeArrowheads="1"/>
            </p:cNvSpPr>
            <p:nvPr/>
          </p:nvSpPr>
          <p:spPr bwMode="auto">
            <a:xfrm>
              <a:off x="9128" y="9596"/>
              <a:ext cx="72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27657" name="Text Box 83"/>
            <p:cNvSpPr txBox="1">
              <a:spLocks noChangeArrowheads="1"/>
            </p:cNvSpPr>
            <p:nvPr/>
          </p:nvSpPr>
          <p:spPr bwMode="auto">
            <a:xfrm>
              <a:off x="9127" y="8349"/>
              <a:ext cx="72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27658" name="Text Box 86"/>
            <p:cNvSpPr txBox="1">
              <a:spLocks noChangeArrowheads="1"/>
            </p:cNvSpPr>
            <p:nvPr/>
          </p:nvSpPr>
          <p:spPr bwMode="auto">
            <a:xfrm>
              <a:off x="9240" y="5173"/>
              <a:ext cx="72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27659" name="Text Box 89"/>
            <p:cNvSpPr txBox="1">
              <a:spLocks noChangeArrowheads="1"/>
            </p:cNvSpPr>
            <p:nvPr/>
          </p:nvSpPr>
          <p:spPr bwMode="auto">
            <a:xfrm>
              <a:off x="11281" y="5173"/>
              <a:ext cx="72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  <p:sp>
          <p:nvSpPr>
            <p:cNvPr id="27660" name="Text Box 91"/>
            <p:cNvSpPr txBox="1">
              <a:spLocks noChangeArrowheads="1"/>
            </p:cNvSpPr>
            <p:nvPr/>
          </p:nvSpPr>
          <p:spPr bwMode="auto">
            <a:xfrm>
              <a:off x="11281" y="6307"/>
              <a:ext cx="72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27661" name="矩形 1"/>
            <p:cNvSpPr>
              <a:spLocks noChangeArrowheads="1"/>
            </p:cNvSpPr>
            <p:nvPr/>
          </p:nvSpPr>
          <p:spPr bwMode="auto">
            <a:xfrm>
              <a:off x="9808" y="7101"/>
              <a:ext cx="3062" cy="3062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27662" name="直接连接符 2"/>
            <p:cNvCxnSpPr>
              <a:cxnSpLocks noChangeShapeType="1"/>
              <a:stCxn id="27661" idx="1"/>
            </p:cNvCxnSpPr>
            <p:nvPr/>
          </p:nvCxnSpPr>
          <p:spPr bwMode="auto">
            <a:xfrm flipV="1">
              <a:off x="9808" y="7101"/>
              <a:ext cx="3062" cy="1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3" name="直接连接符 3"/>
            <p:cNvCxnSpPr>
              <a:cxnSpLocks noChangeShapeType="1"/>
              <a:stCxn id="27661" idx="1"/>
            </p:cNvCxnSpPr>
            <p:nvPr/>
          </p:nvCxnSpPr>
          <p:spPr bwMode="auto">
            <a:xfrm flipV="1">
              <a:off x="9808" y="5627"/>
              <a:ext cx="0" cy="30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4" name="矩形 4"/>
            <p:cNvSpPr>
              <a:spLocks noChangeArrowheads="1"/>
            </p:cNvSpPr>
            <p:nvPr/>
          </p:nvSpPr>
          <p:spPr bwMode="auto">
            <a:xfrm>
              <a:off x="9808" y="5627"/>
              <a:ext cx="1361" cy="1474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" name="Object 18"/>
          <p:cNvGraphicFramePr/>
          <p:nvPr/>
        </p:nvGraphicFramePr>
        <p:xfrm>
          <a:off x="669926" y="2639616"/>
          <a:ext cx="4418013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r:id="rId5" imgW="2552700" imgH="1295400" progId="Equation.3">
                  <p:embed/>
                </p:oleObj>
              </mc:Choice>
              <mc:Fallback>
                <p:oleObj r:id="rId5" imgW="2552700" imgH="1295400" progId="Equation.3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6" y="2639616"/>
                        <a:ext cx="4418013" cy="16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9"/>
          <p:cNvGraphicFramePr/>
          <p:nvPr/>
        </p:nvGraphicFramePr>
        <p:xfrm>
          <a:off x="671514" y="4301729"/>
          <a:ext cx="4833937" cy="51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r:id="rId7" imgW="2794000" imgH="393700" progId="Equation.3">
                  <p:embed/>
                </p:oleObj>
              </mc:Choice>
              <mc:Fallback>
                <p:oleObj r:id="rId7" imgW="2794000" imgH="393700" progId="Equation.3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" y="4301729"/>
                        <a:ext cx="4833937" cy="510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6"/>
          <p:cNvSpPr txBox="1"/>
          <p:nvPr/>
        </p:nvSpPr>
        <p:spPr>
          <a:xfrm>
            <a:off x="34925" y="2193131"/>
            <a:ext cx="1574800" cy="461665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noProof="1">
                <a:solidFill>
                  <a:schemeClr val="tx2"/>
                </a:solidFill>
                <a:latin typeface="黑体" panose="02010609060101010101" pitchFamily="49" charset="-122"/>
                <a:ea typeface="宋体" panose="02010600030101010101" pitchFamily="2" charset="-122"/>
                <a:cs typeface="+mn-ea"/>
              </a:rPr>
              <a:t>黄金分割</a:t>
            </a:r>
            <a:endParaRPr lang="en-US" altLang="zh-CN" noProof="1">
              <a:solidFill>
                <a:schemeClr val="tx2"/>
              </a:solidFill>
              <a:latin typeface="黑体" panose="02010609060101010101" pitchFamily="49" charset="-122"/>
            </a:endParaRPr>
          </a:p>
        </p:txBody>
      </p:sp>
      <p:sp>
        <p:nvSpPr>
          <p:cNvPr id="18" name="左大括号 17"/>
          <p:cNvSpPr/>
          <p:nvPr/>
        </p:nvSpPr>
        <p:spPr bwMode="auto">
          <a:xfrm>
            <a:off x="1835150" y="1275160"/>
            <a:ext cx="71438" cy="2199084"/>
          </a:xfrm>
          <a:prstGeom prst="leftBrace">
            <a:avLst>
              <a:gd name="adj1" fmla="val 33063"/>
              <a:gd name="adj2" fmla="val 50000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2916238" y="750094"/>
            <a:ext cx="5832475" cy="1569660"/>
          </a:xfrm>
          <a:prstGeom prst="rect">
            <a:avLst/>
          </a:prstGeom>
          <a:solidFill>
            <a:srgbClr val="85E0E0"/>
          </a:soli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点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把线段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分成两条线段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如果                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那么称线段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被点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</a:rPr>
              <a:t>黄金分割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点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叫做线段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的</a:t>
            </a:r>
            <a:r>
              <a:rPr lang="zh-CN" altLang="en-US" sz="2000" dirty="0">
                <a:latin typeface="Times New Roman" panose="02020603050405020304" pitchFamily="18" charset="0"/>
              </a:rPr>
              <a:t>黄金分割点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的比称为</a:t>
            </a:r>
            <a:r>
              <a:rPr lang="zh-CN" altLang="en-US" sz="2000" dirty="0">
                <a:latin typeface="Times New Roman" panose="02020603050405020304" pitchFamily="18" charset="0"/>
              </a:rPr>
              <a:t>黄金比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</a:endParaRPr>
          </a:p>
        </p:txBody>
      </p:sp>
      <p:sp>
        <p:nvSpPr>
          <p:cNvPr id="28676" name="矩形 80"/>
          <p:cNvSpPr>
            <a:spLocks noChangeArrowheads="1"/>
          </p:cNvSpPr>
          <p:nvPr/>
        </p:nvSpPr>
        <p:spPr bwMode="auto">
          <a:xfrm>
            <a:off x="28575" y="21432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228B8B"/>
                </a:solidFill>
                <a:ea typeface="方正姚体" panose="02010601030101010101" pitchFamily="2" charset="-122"/>
              </a:rPr>
              <a:t>课堂小结</a:t>
            </a:r>
            <a:endParaRPr lang="zh-CN" altLang="en-US" sz="2000" dirty="0">
              <a:solidFill>
                <a:srgbClr val="228B8B"/>
              </a:solidFill>
              <a:ea typeface="宋体" panose="02010600030101010101" pitchFamily="2" charset="-122"/>
            </a:endParaRPr>
          </a:p>
        </p:txBody>
      </p:sp>
      <p:sp>
        <p:nvSpPr>
          <p:cNvPr id="12308" name="Text Box 18"/>
          <p:cNvSpPr txBox="1">
            <a:spLocks noChangeArrowheads="1"/>
          </p:cNvSpPr>
          <p:nvPr/>
        </p:nvSpPr>
        <p:spPr bwMode="auto">
          <a:xfrm>
            <a:off x="2195513" y="2327673"/>
            <a:ext cx="4824412" cy="400110"/>
          </a:xfrm>
          <a:prstGeom prst="rect">
            <a:avLst/>
          </a:prstGeom>
          <a:solidFill>
            <a:srgbClr val="85E0E0"/>
          </a:soli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</a:rPr>
              <a:t>黄金分割点：一条线段有两个黄金分割点</a:t>
            </a:r>
          </a:p>
        </p:txBody>
      </p:sp>
      <p:sp>
        <p:nvSpPr>
          <p:cNvPr id="12317" name="Text Box 18"/>
          <p:cNvSpPr txBox="1">
            <a:spLocks noChangeArrowheads="1"/>
          </p:cNvSpPr>
          <p:nvPr/>
        </p:nvSpPr>
        <p:spPr bwMode="auto">
          <a:xfrm>
            <a:off x="2195514" y="3165873"/>
            <a:ext cx="5329237" cy="763286"/>
          </a:xfrm>
          <a:prstGeom prst="rect">
            <a:avLst/>
          </a:prstGeom>
          <a:solidFill>
            <a:srgbClr val="85E0E0"/>
          </a:soli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</a:rPr>
              <a:t>黄金比：较长线段：原线段 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</a:rPr>
              <a:t>=</a:t>
            </a:r>
          </a:p>
          <a:p>
            <a:pPr>
              <a:lnSpc>
                <a:spcPct val="38000"/>
              </a:lnSpc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</a:endParaRPr>
          </a:p>
        </p:txBody>
      </p:sp>
      <p:graphicFrame>
        <p:nvGraphicFramePr>
          <p:cNvPr id="12318" name="Object 30"/>
          <p:cNvGraphicFramePr/>
          <p:nvPr/>
        </p:nvGraphicFramePr>
        <p:xfrm>
          <a:off x="5580063" y="3165872"/>
          <a:ext cx="1054100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r:id="rId3" imgW="609600" imgH="431800" progId="Equation.3">
                  <p:embed/>
                </p:oleObj>
              </mc:Choice>
              <mc:Fallback>
                <p:oleObj r:id="rId3" imgW="609600" imgH="431800" progId="Equation.3">
                  <p:embed/>
                  <p:pic>
                    <p:nvPicPr>
                      <p:cNvPr id="0" name="Objec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165872"/>
                        <a:ext cx="1054100" cy="5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9" name="Object 31"/>
          <p:cNvGraphicFramePr/>
          <p:nvPr/>
        </p:nvGraphicFramePr>
        <p:xfrm>
          <a:off x="3348038" y="1157288"/>
          <a:ext cx="849312" cy="36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r:id="rId5" imgW="685800" imgH="393700" progId="Equation.3">
                  <p:embed/>
                </p:oleObj>
              </mc:Choice>
              <mc:Fallback>
                <p:oleObj r:id="rId5" imgW="685800" imgH="393700" progId="Equation.3">
                  <p:embed/>
                  <p:pic>
                    <p:nvPicPr>
                      <p:cNvPr id="0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57288"/>
                        <a:ext cx="849312" cy="365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04941" y="105965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定义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2627314" y="1168004"/>
            <a:ext cx="288925" cy="161925"/>
          </a:xfrm>
          <a:prstGeom prst="rightArrow">
            <a:avLst>
              <a:gd name="adj1" fmla="val 50000"/>
              <a:gd name="adj2" fmla="val 334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/>
      <p:bldP spid="18" grpId="0" animBg="1"/>
      <p:bldP spid="12295" grpId="0" bldLvl="0" animBg="1"/>
      <p:bldP spid="12308" grpId="0" bldLvl="0" animBg="1"/>
      <p:bldP spid="12317" grpId="0" bldLvl="0" animBg="1"/>
      <p:bldP spid="12320" grpId="0"/>
      <p:bldP spid="123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图片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4" y="1222772"/>
            <a:ext cx="7559675" cy="3409950"/>
          </a:xfrm>
        </p:spPr>
      </p:pic>
      <p:pic>
        <p:nvPicPr>
          <p:cNvPr id="15364" name="Picture 4" descr="图片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86AF77"/>
              </a:clrFrom>
              <a:clrTo>
                <a:srgbClr val="86AF7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8676" y="1870473"/>
            <a:ext cx="6696075" cy="2739628"/>
          </a:xfrm>
        </p:spPr>
      </p:pic>
      <p:pic>
        <p:nvPicPr>
          <p:cNvPr id="15365" name="Picture 5" descr="图片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6AF77"/>
              </a:clrFrom>
              <a:clrTo>
                <a:srgbClr val="86AF7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4" y="1870472"/>
            <a:ext cx="607218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矩形 80"/>
          <p:cNvSpPr>
            <a:spLocks noChangeArrowheads="1"/>
          </p:cNvSpPr>
          <p:nvPr/>
        </p:nvSpPr>
        <p:spPr bwMode="auto">
          <a:xfrm>
            <a:off x="82550" y="28575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rgbClr val="228B8B"/>
                </a:solidFill>
                <a:ea typeface="方正姚体" panose="02010601030101010101" pitchFamily="2" charset="-122"/>
              </a:rPr>
              <a:t>导入新课</a:t>
            </a:r>
            <a:endParaRPr lang="zh-CN" altLang="en-US" sz="1800">
              <a:solidFill>
                <a:srgbClr val="228B8B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83 -0.003796 L 0.444931 -0.00379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72 -0.003611 L 0.195625 -0.003704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2035969"/>
            <a:ext cx="3011488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4" y="2786062"/>
            <a:ext cx="2841625" cy="13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9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6" y="1232298"/>
            <a:ext cx="2974975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6" name="直接连接符 12"/>
          <p:cNvCxnSpPr>
            <a:cxnSpLocks noChangeShapeType="1"/>
          </p:cNvCxnSpPr>
          <p:nvPr/>
        </p:nvCxnSpPr>
        <p:spPr bwMode="auto">
          <a:xfrm rot="10800000">
            <a:off x="3929063" y="2786063"/>
            <a:ext cx="285750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cxnSp>
      <p:sp>
        <p:nvSpPr>
          <p:cNvPr id="8197" name="Text Box 131"/>
          <p:cNvSpPr txBox="1">
            <a:spLocks noChangeArrowheads="1"/>
          </p:cNvSpPr>
          <p:nvPr/>
        </p:nvSpPr>
        <p:spPr bwMode="auto">
          <a:xfrm>
            <a:off x="428625" y="535781"/>
            <a:ext cx="70564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</a:rPr>
              <a:t>通过观察，你觉得下面那副图最有美感？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6" y="803672"/>
            <a:ext cx="2519363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803673"/>
            <a:ext cx="2500312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9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4" y="803672"/>
            <a:ext cx="2517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0" name="直接连接符 12"/>
          <p:cNvCxnSpPr>
            <a:cxnSpLocks noChangeShapeType="1"/>
          </p:cNvCxnSpPr>
          <p:nvPr/>
        </p:nvCxnSpPr>
        <p:spPr bwMode="auto">
          <a:xfrm rot="10800000">
            <a:off x="3929063" y="1393031"/>
            <a:ext cx="285750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cxnSp>
      <p:sp>
        <p:nvSpPr>
          <p:cNvPr id="7176" name="矩形 20"/>
          <p:cNvSpPr>
            <a:spLocks noChangeArrowheads="1"/>
          </p:cNvSpPr>
          <p:nvPr/>
        </p:nvSpPr>
        <p:spPr bwMode="auto">
          <a:xfrm>
            <a:off x="500063" y="1285875"/>
            <a:ext cx="2500312" cy="34529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矩形 21"/>
          <p:cNvSpPr>
            <a:spLocks noChangeArrowheads="1"/>
          </p:cNvSpPr>
          <p:nvPr/>
        </p:nvSpPr>
        <p:spPr bwMode="auto">
          <a:xfrm>
            <a:off x="3286126" y="1285875"/>
            <a:ext cx="2500313" cy="34529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矩形 22"/>
          <p:cNvSpPr>
            <a:spLocks noChangeArrowheads="1"/>
          </p:cNvSpPr>
          <p:nvPr/>
        </p:nvSpPr>
        <p:spPr bwMode="auto">
          <a:xfrm>
            <a:off x="6072188" y="1285875"/>
            <a:ext cx="2500312" cy="34529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59"/>
          <p:cNvSpPr>
            <a:spLocks noChangeArrowheads="1"/>
          </p:cNvSpPr>
          <p:nvPr/>
        </p:nvSpPr>
        <p:spPr bwMode="auto">
          <a:xfrm>
            <a:off x="857251" y="803672"/>
            <a:ext cx="4763" cy="1160859"/>
          </a:xfrm>
          <a:custGeom>
            <a:avLst/>
            <a:gdLst>
              <a:gd name="T0" fmla="*/ 0 w 3"/>
              <a:gd name="T1" fmla="*/ 0 h 975"/>
              <a:gd name="T2" fmla="*/ 3 w 3"/>
              <a:gd name="T3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975">
                <a:moveTo>
                  <a:pt x="0" y="0"/>
                </a:moveTo>
                <a:lnTo>
                  <a:pt x="3" y="975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59"/>
          <p:cNvSpPr>
            <a:spLocks noChangeArrowheads="1"/>
          </p:cNvSpPr>
          <p:nvPr/>
        </p:nvSpPr>
        <p:spPr bwMode="auto">
          <a:xfrm>
            <a:off x="4929188" y="803672"/>
            <a:ext cx="4762" cy="1160859"/>
          </a:xfrm>
          <a:custGeom>
            <a:avLst/>
            <a:gdLst>
              <a:gd name="T0" fmla="*/ 0 w 3"/>
              <a:gd name="T1" fmla="*/ 0 h 975"/>
              <a:gd name="T2" fmla="*/ 3 w 3"/>
              <a:gd name="T3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975">
                <a:moveTo>
                  <a:pt x="0" y="0"/>
                </a:moveTo>
                <a:lnTo>
                  <a:pt x="3" y="975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59"/>
          <p:cNvSpPr>
            <a:spLocks noChangeArrowheads="1"/>
          </p:cNvSpPr>
          <p:nvPr/>
        </p:nvSpPr>
        <p:spPr bwMode="auto">
          <a:xfrm>
            <a:off x="8286751" y="803672"/>
            <a:ext cx="4763" cy="1160859"/>
          </a:xfrm>
          <a:custGeom>
            <a:avLst/>
            <a:gdLst>
              <a:gd name="T0" fmla="*/ 0 w 3"/>
              <a:gd name="T1" fmla="*/ 0 h 975"/>
              <a:gd name="T2" fmla="*/ 3 w 3"/>
              <a:gd name="T3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975">
                <a:moveTo>
                  <a:pt x="0" y="0"/>
                </a:moveTo>
                <a:lnTo>
                  <a:pt x="3" y="975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27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81389" y="1964532"/>
            <a:ext cx="1552575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14951" y="1984772"/>
            <a:ext cx="15335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09726" y="1984772"/>
            <a:ext cx="15335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88901" y="3984100"/>
            <a:ext cx="8893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事物之间的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和谐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关系可以表现为某种恰当的比例关系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cxnSp>
        <p:nvCxnSpPr>
          <p:cNvPr id="29" name="直接连接符 28"/>
          <p:cNvCxnSpPr/>
          <p:nvPr/>
        </p:nvCxnSpPr>
        <p:spPr bwMode="auto">
          <a:xfrm>
            <a:off x="1714500" y="2732485"/>
            <a:ext cx="1214438" cy="119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 bwMode="auto">
          <a:xfrm rot="5400000">
            <a:off x="1902818" y="2704902"/>
            <a:ext cx="910829" cy="158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 bwMode="auto">
          <a:xfrm rot="5400000">
            <a:off x="3760193" y="2704902"/>
            <a:ext cx="910829" cy="158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 rot="5400000">
            <a:off x="5617568" y="2704902"/>
            <a:ext cx="910829" cy="158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 bwMode="auto">
          <a:xfrm>
            <a:off x="3643314" y="2625329"/>
            <a:ext cx="1214437" cy="119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 bwMode="auto">
          <a:xfrm>
            <a:off x="5429250" y="2571750"/>
            <a:ext cx="1214438" cy="1191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3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80"/>
          <p:cNvSpPr>
            <a:spLocks noChangeArrowheads="1"/>
          </p:cNvSpPr>
          <p:nvPr/>
        </p:nvSpPr>
        <p:spPr bwMode="auto">
          <a:xfrm>
            <a:off x="11113" y="28575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228B8B"/>
                </a:solidFill>
                <a:ea typeface="方正姚体" panose="02010601030101010101" pitchFamily="2" charset="-122"/>
              </a:rPr>
              <a:t>讲授新课</a:t>
            </a:r>
            <a:endParaRPr lang="zh-CN" altLang="en-US" sz="1800" dirty="0">
              <a:solidFill>
                <a:srgbClr val="228B8B"/>
              </a:solidFill>
              <a:ea typeface="宋体" panose="02010600030101010101" pitchFamily="2" charset="-122"/>
            </a:endParaRPr>
          </a:p>
        </p:txBody>
      </p:sp>
      <p:grpSp>
        <p:nvGrpSpPr>
          <p:cNvPr id="10242" name="组合 6147"/>
          <p:cNvGrpSpPr/>
          <p:nvPr/>
        </p:nvGrpSpPr>
        <p:grpSpPr bwMode="auto">
          <a:xfrm>
            <a:off x="325438" y="304800"/>
            <a:ext cx="3255320" cy="739246"/>
            <a:chOff x="0" y="0"/>
            <a:chExt cx="5128" cy="1551"/>
          </a:xfrm>
        </p:grpSpPr>
        <p:sp>
          <p:nvSpPr>
            <p:cNvPr id="10243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4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5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246" name="文本框 6151"/>
            <p:cNvSpPr txBox="1">
              <a:spLocks noChangeArrowheads="1"/>
            </p:cNvSpPr>
            <p:nvPr/>
          </p:nvSpPr>
          <p:spPr bwMode="auto">
            <a:xfrm>
              <a:off x="878" y="432"/>
              <a:ext cx="4250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黄金分割的概念</a:t>
              </a:r>
              <a:endParaRPr lang="en-US" altLang="zh-CN" sz="2800" b="1" dirty="0">
                <a:solidFill>
                  <a:srgbClr val="00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47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10248" name="Text Box 129"/>
          <p:cNvSpPr txBox="1">
            <a:spLocks noChangeArrowheads="1"/>
          </p:cNvSpPr>
          <p:nvPr/>
        </p:nvSpPr>
        <p:spPr bwMode="auto">
          <a:xfrm>
            <a:off x="323850" y="1113235"/>
            <a:ext cx="813593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</a:rPr>
              <a:t>一个五角星如下图所示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149494"/>
                </a:solidFill>
                <a:latin typeface="黑体" panose="02010609060101010101" pitchFamily="49" charset="-122"/>
              </a:rPr>
              <a:t>问题</a:t>
            </a:r>
            <a:r>
              <a:rPr lang="zh-CN" altLang="en-US" dirty="0">
                <a:solidFill>
                  <a:srgbClr val="149494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度量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到点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的距离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</a:rPr>
              <a:t>与    相等吗？</a:t>
            </a:r>
          </a:p>
        </p:txBody>
      </p:sp>
      <p:graphicFrame>
        <p:nvGraphicFramePr>
          <p:cNvPr id="10249" name="Object 130"/>
          <p:cNvGraphicFramePr/>
          <p:nvPr/>
        </p:nvGraphicFramePr>
        <p:xfrm>
          <a:off x="4514850" y="1643062"/>
          <a:ext cx="558800" cy="53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r:id="rId4" imgW="304800" imgH="393700" progId="Equation.3">
                  <p:embed/>
                </p:oleObj>
              </mc:Choice>
              <mc:Fallback>
                <p:oleObj r:id="rId4" imgW="304800" imgH="393700" progId="Equation.3">
                  <p:embed/>
                  <p:pic>
                    <p:nvPicPr>
                      <p:cNvPr id="0" name="Object 1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643062"/>
                        <a:ext cx="558800" cy="539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31"/>
          <p:cNvGraphicFramePr/>
          <p:nvPr/>
        </p:nvGraphicFramePr>
        <p:xfrm>
          <a:off x="5364163" y="1653779"/>
          <a:ext cx="557212" cy="53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r:id="rId6" imgW="304800" imgH="393700" progId="Equation.3">
                  <p:embed/>
                </p:oleObj>
              </mc:Choice>
              <mc:Fallback>
                <p:oleObj r:id="rId6" imgW="304800" imgH="393700" progId="Equation.3">
                  <p:embed/>
                  <p:pic>
                    <p:nvPicPr>
                      <p:cNvPr id="0" name="Object 13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653779"/>
                        <a:ext cx="557212" cy="539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Freeform 162"/>
          <p:cNvSpPr>
            <a:spLocks noChangeArrowheads="1"/>
          </p:cNvSpPr>
          <p:nvPr/>
        </p:nvSpPr>
        <p:spPr bwMode="auto">
          <a:xfrm>
            <a:off x="971550" y="2247901"/>
            <a:ext cx="2192338" cy="1727597"/>
          </a:xfrm>
          <a:custGeom>
            <a:avLst/>
            <a:gdLst>
              <a:gd name="T0" fmla="*/ 0 w 1769"/>
              <a:gd name="T1" fmla="*/ 680 h 1859"/>
              <a:gd name="T2" fmla="*/ 1769 w 1769"/>
              <a:gd name="T3" fmla="*/ 680 h 1859"/>
              <a:gd name="T4" fmla="*/ 318 w 1769"/>
              <a:gd name="T5" fmla="*/ 1859 h 1859"/>
              <a:gd name="T6" fmla="*/ 862 w 1769"/>
              <a:gd name="T7" fmla="*/ 0 h 1859"/>
              <a:gd name="T8" fmla="*/ 1452 w 1769"/>
              <a:gd name="T9" fmla="*/ 1859 h 1859"/>
              <a:gd name="T10" fmla="*/ 0 w 1769"/>
              <a:gd name="T11" fmla="*/ 680 h 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9" h="1859">
                <a:moveTo>
                  <a:pt x="0" y="680"/>
                </a:moveTo>
                <a:lnTo>
                  <a:pt x="1769" y="680"/>
                </a:lnTo>
                <a:lnTo>
                  <a:pt x="318" y="1859"/>
                </a:lnTo>
                <a:lnTo>
                  <a:pt x="862" y="0"/>
                </a:lnTo>
                <a:lnTo>
                  <a:pt x="1452" y="1859"/>
                </a:lnTo>
                <a:lnTo>
                  <a:pt x="0" y="68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Text Box 163"/>
          <p:cNvSpPr txBox="1">
            <a:spLocks noChangeArrowheads="1"/>
          </p:cNvSpPr>
          <p:nvPr/>
        </p:nvSpPr>
        <p:spPr bwMode="auto">
          <a:xfrm>
            <a:off x="617875" y="2626519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53" name="Text Box 164"/>
          <p:cNvSpPr txBox="1">
            <a:spLocks noChangeArrowheads="1"/>
          </p:cNvSpPr>
          <p:nvPr/>
        </p:nvSpPr>
        <p:spPr bwMode="auto">
          <a:xfrm>
            <a:off x="2275225" y="2571750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254" name="Text Box 165"/>
          <p:cNvSpPr txBox="1">
            <a:spLocks noChangeArrowheads="1"/>
          </p:cNvSpPr>
          <p:nvPr/>
        </p:nvSpPr>
        <p:spPr bwMode="auto">
          <a:xfrm>
            <a:off x="3102313" y="2637235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3" name="Group 170"/>
          <p:cNvGrpSpPr/>
          <p:nvPr/>
        </p:nvGrpSpPr>
        <p:grpSpPr bwMode="auto">
          <a:xfrm>
            <a:off x="971550" y="2859882"/>
            <a:ext cx="2160588" cy="40481"/>
            <a:chOff x="612" y="2674"/>
            <a:chExt cx="1361" cy="34"/>
          </a:xfrm>
        </p:grpSpPr>
        <p:sp>
          <p:nvSpPr>
            <p:cNvPr id="10256" name="Line 168"/>
            <p:cNvSpPr>
              <a:spLocks noChangeShapeType="1"/>
            </p:cNvSpPr>
            <p:nvPr/>
          </p:nvSpPr>
          <p:spPr bwMode="auto">
            <a:xfrm>
              <a:off x="612" y="2695"/>
              <a:ext cx="13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7" name="Oval 169"/>
            <p:cNvSpPr>
              <a:spLocks noChangeArrowheads="1"/>
            </p:cNvSpPr>
            <p:nvPr/>
          </p:nvSpPr>
          <p:spPr bwMode="auto">
            <a:xfrm>
              <a:off x="1435" y="267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67" name="Text Box 171"/>
          <p:cNvSpPr txBox="1">
            <a:spLocks noChangeArrowheads="1"/>
          </p:cNvSpPr>
          <p:nvPr/>
        </p:nvSpPr>
        <p:spPr bwMode="auto">
          <a:xfrm>
            <a:off x="4291350" y="251817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268" name="Text Box 172"/>
          <p:cNvSpPr txBox="1">
            <a:spLocks noChangeArrowheads="1"/>
          </p:cNvSpPr>
          <p:nvPr/>
        </p:nvSpPr>
        <p:spPr bwMode="auto">
          <a:xfrm>
            <a:off x="6515438" y="251817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269" name="Text Box 173"/>
          <p:cNvSpPr txBox="1">
            <a:spLocks noChangeArrowheads="1"/>
          </p:cNvSpPr>
          <p:nvPr/>
        </p:nvSpPr>
        <p:spPr bwMode="auto">
          <a:xfrm>
            <a:off x="5745500" y="2507456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270" name="Text Box 174"/>
          <p:cNvSpPr txBox="1">
            <a:spLocks noChangeArrowheads="1"/>
          </p:cNvSpPr>
          <p:nvPr/>
        </p:nvSpPr>
        <p:spPr bwMode="auto">
          <a:xfrm>
            <a:off x="3059113" y="3003948"/>
            <a:ext cx="5795962" cy="2308324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      点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把线段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分成两条线段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如果               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那么称线段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被点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dirty="0">
                <a:latin typeface="Times New Roman" panose="02020603050405020304" pitchFamily="18" charset="0"/>
              </a:rPr>
              <a:t>黄金分割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点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叫做线段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的</a:t>
            </a:r>
            <a:r>
              <a:rPr lang="zh-CN" altLang="en-US" dirty="0">
                <a:latin typeface="Times New Roman" panose="02020603050405020304" pitchFamily="18" charset="0"/>
              </a:rPr>
              <a:t>黄金分割点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的比称为</a:t>
            </a:r>
            <a:r>
              <a:rPr lang="zh-CN" altLang="en-US" dirty="0">
                <a:latin typeface="Times New Roman" panose="02020603050405020304" pitchFamily="18" charset="0"/>
              </a:rPr>
              <a:t>黄金比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271" name="Object 175"/>
          <p:cNvGraphicFramePr/>
          <p:nvPr/>
        </p:nvGraphicFramePr>
        <p:xfrm>
          <a:off x="3743325" y="3651870"/>
          <a:ext cx="12969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r:id="rId8" imgW="711200" imgH="393700" progId="Equation.3">
                  <p:embed/>
                </p:oleObj>
              </mc:Choice>
              <mc:Fallback>
                <p:oleObj r:id="rId8" imgW="711200" imgH="393700" progId="Equation.3">
                  <p:embed/>
                  <p:pic>
                    <p:nvPicPr>
                      <p:cNvPr id="0" name="Object 17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651870"/>
                        <a:ext cx="12969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39375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7" grpId="0"/>
      <p:bldP spid="4268" grpId="0"/>
      <p:bldP spid="4269" grpId="0"/>
      <p:bldP spid="427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1"/>
          <p:cNvSpPr txBox="1">
            <a:spLocks noChangeArrowheads="1"/>
          </p:cNvSpPr>
          <p:nvPr/>
        </p:nvSpPr>
        <p:spPr bwMode="auto">
          <a:xfrm>
            <a:off x="500064" y="750094"/>
            <a:ext cx="2643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</a:rPr>
              <a:t>1.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计算黄金比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827088" y="1168004"/>
            <a:ext cx="5795962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解：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由                     ，得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AC</a:t>
            </a:r>
            <a:r>
              <a:rPr lang="en-US" altLang="zh-CN" b="1" i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b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</a:rPr>
              <a:t>·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设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= 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AC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则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= 1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∴  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b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= 1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×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1 -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即      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b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x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– 1 = 0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解方程得：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b="1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=                   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b="1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=</a:t>
            </a:r>
          </a:p>
          <a:p>
            <a:pPr>
              <a:lnSpc>
                <a:spcPct val="19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黄金比</a:t>
            </a:r>
          </a:p>
        </p:txBody>
      </p:sp>
      <p:graphicFrame>
        <p:nvGraphicFramePr>
          <p:cNvPr id="66573" name="Object 13"/>
          <p:cNvGraphicFramePr/>
          <p:nvPr/>
        </p:nvGraphicFramePr>
        <p:xfrm>
          <a:off x="1897063" y="1275160"/>
          <a:ext cx="1308100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r:id="rId3" imgW="711200" imgH="393700" progId="Equation.3">
                  <p:embed/>
                </p:oleObj>
              </mc:Choice>
              <mc:Fallback>
                <p:oleObj r:id="rId3" imgW="711200" imgH="393700" progId="Equation.3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275160"/>
                        <a:ext cx="1308100" cy="5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4" name="Object 14"/>
          <p:cNvGraphicFramePr/>
          <p:nvPr/>
        </p:nvGraphicFramePr>
        <p:xfrm>
          <a:off x="2954339" y="3286126"/>
          <a:ext cx="1050925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r:id="rId5" imgW="571500" imgH="431800" progId="Equation.3">
                  <p:embed/>
                </p:oleObj>
              </mc:Choice>
              <mc:Fallback>
                <p:oleObj r:id="rId5" imgW="571500" imgH="431800" progId="Equation.3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9" y="3286126"/>
                        <a:ext cx="1050925" cy="59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5" name="Object 15"/>
          <p:cNvGraphicFramePr/>
          <p:nvPr/>
        </p:nvGraphicFramePr>
        <p:xfrm>
          <a:off x="4824413" y="3327798"/>
          <a:ext cx="3130550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r:id="rId7" imgW="1701800" imgH="431800" progId="Equation.3">
                  <p:embed/>
                </p:oleObj>
              </mc:Choice>
              <mc:Fallback>
                <p:oleObj r:id="rId7" imgW="1701800" imgH="431800" progId="Equation.3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3327798"/>
                        <a:ext cx="3130550" cy="59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6" name="Object 16"/>
          <p:cNvGraphicFramePr/>
          <p:nvPr/>
        </p:nvGraphicFramePr>
        <p:xfrm>
          <a:off x="1979613" y="3921919"/>
          <a:ext cx="2546350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r:id="rId9" imgW="1841500" imgH="571500" progId="Equation.3">
                  <p:embed/>
                </p:oleObj>
              </mc:Choice>
              <mc:Fallback>
                <p:oleObj r:id="rId9" imgW="1841500" imgH="571500" progId="Equation.3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921919"/>
                        <a:ext cx="2546350" cy="59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圆角矩形 31"/>
          <p:cNvSpPr>
            <a:spLocks noChangeArrowheads="1"/>
          </p:cNvSpPr>
          <p:nvPr/>
        </p:nvSpPr>
        <p:spPr bwMode="auto">
          <a:xfrm>
            <a:off x="285750" y="482204"/>
            <a:ext cx="1428750" cy="321469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6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6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6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6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6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6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6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6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6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6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6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6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6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6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6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圆角矩形 31"/>
          <p:cNvSpPr>
            <a:spLocks noChangeArrowheads="1"/>
          </p:cNvSpPr>
          <p:nvPr/>
        </p:nvSpPr>
        <p:spPr bwMode="auto">
          <a:xfrm>
            <a:off x="357188" y="589360"/>
            <a:ext cx="1428750" cy="321469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做一做</a:t>
            </a:r>
          </a:p>
        </p:txBody>
      </p:sp>
      <p:sp>
        <p:nvSpPr>
          <p:cNvPr id="13314" name="Text Box 318"/>
          <p:cNvSpPr txBox="1">
            <a:spLocks noChangeArrowheads="1"/>
          </p:cNvSpPr>
          <p:nvPr/>
        </p:nvSpPr>
        <p:spPr bwMode="auto">
          <a:xfrm>
            <a:off x="214313" y="1071563"/>
            <a:ext cx="6392862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2000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如图所示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已知线段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按照如下方法作图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8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经过点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作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BD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⊥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使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BD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</a:p>
          <a:p>
            <a:pPr>
              <a:lnSpc>
                <a:spcPct val="18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连接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AD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AD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上截取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DE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DB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8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上截取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AC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AE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3315" name="Object 319"/>
          <p:cNvGraphicFramePr/>
          <p:nvPr/>
        </p:nvGraphicFramePr>
        <p:xfrm>
          <a:off x="4167189" y="1847850"/>
          <a:ext cx="280987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r:id="rId4" imgW="152400" imgH="393700" progId="Equation.3">
                  <p:embed/>
                </p:oleObj>
              </mc:Choice>
              <mc:Fallback>
                <p:oleObj r:id="rId4" imgW="152400" imgH="393700" progId="Equation.3">
                  <p:embed/>
                  <p:pic>
                    <p:nvPicPr>
                      <p:cNvPr id="0" name="Object 3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9" y="1847850"/>
                        <a:ext cx="280987" cy="5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4" name="Rectangle 330"/>
          <p:cNvSpPr>
            <a:spLocks noChangeArrowheads="1"/>
          </p:cNvSpPr>
          <p:nvPr/>
        </p:nvSpPr>
        <p:spPr bwMode="auto">
          <a:xfrm>
            <a:off x="285750" y="3750469"/>
            <a:ext cx="547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149494"/>
                </a:solidFill>
                <a:latin typeface="黑体" panose="02010609060101010101" pitchFamily="49" charset="-122"/>
              </a:rPr>
              <a:t>思考：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点</a:t>
            </a:r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是线段</a:t>
            </a:r>
            <a:r>
              <a:rPr lang="en-US" altLang="zh-CN" b="1" i="1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的黄金分割点吗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3317" name="组合 2"/>
          <p:cNvGrpSpPr/>
          <p:nvPr/>
        </p:nvGrpSpPr>
        <p:grpSpPr bwMode="auto">
          <a:xfrm>
            <a:off x="5292725" y="2281952"/>
            <a:ext cx="3276282" cy="1413293"/>
            <a:chOff x="8334" y="4792"/>
            <a:chExt cx="5161" cy="2967"/>
          </a:xfrm>
        </p:grpSpPr>
        <p:sp>
          <p:nvSpPr>
            <p:cNvPr id="13318" name="Line 320"/>
            <p:cNvSpPr>
              <a:spLocks noChangeShapeType="1"/>
            </p:cNvSpPr>
            <p:nvPr/>
          </p:nvSpPr>
          <p:spPr bwMode="auto">
            <a:xfrm>
              <a:off x="9728" y="6835"/>
              <a:ext cx="3141" cy="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9" name="Text Box 321"/>
            <p:cNvSpPr txBox="1">
              <a:spLocks noChangeArrowheads="1"/>
            </p:cNvSpPr>
            <p:nvPr/>
          </p:nvSpPr>
          <p:spPr bwMode="auto">
            <a:xfrm>
              <a:off x="9132" y="6609"/>
              <a:ext cx="614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320" name="Text Box 322"/>
            <p:cNvSpPr txBox="1">
              <a:spLocks noChangeArrowheads="1"/>
            </p:cNvSpPr>
            <p:nvPr/>
          </p:nvSpPr>
          <p:spPr bwMode="auto">
            <a:xfrm>
              <a:off x="12663" y="6790"/>
              <a:ext cx="614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321" name="Line 323"/>
            <p:cNvSpPr>
              <a:spLocks noChangeShapeType="1"/>
            </p:cNvSpPr>
            <p:nvPr/>
          </p:nvSpPr>
          <p:spPr bwMode="auto">
            <a:xfrm>
              <a:off x="12867" y="5132"/>
              <a:ext cx="0" cy="170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2" name="Text Box 324"/>
            <p:cNvSpPr txBox="1">
              <a:spLocks noChangeArrowheads="1"/>
            </p:cNvSpPr>
            <p:nvPr/>
          </p:nvSpPr>
          <p:spPr bwMode="auto">
            <a:xfrm>
              <a:off x="12853" y="4792"/>
              <a:ext cx="642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323" name="Arc 326"/>
            <p:cNvSpPr>
              <a:spLocks noChangeArrowheads="1"/>
            </p:cNvSpPr>
            <p:nvPr/>
          </p:nvSpPr>
          <p:spPr bwMode="auto">
            <a:xfrm>
              <a:off x="11460" y="5674"/>
              <a:ext cx="1420" cy="1157"/>
            </a:xfrm>
            <a:custGeom>
              <a:avLst/>
              <a:gdLst>
                <a:gd name="T0" fmla="*/ 21177 w 21178"/>
                <a:gd name="T1" fmla="*/ 21599 h 21600"/>
                <a:gd name="T2" fmla="*/ 21073 w 21178"/>
                <a:gd name="T3" fmla="*/ 21600 h 21600"/>
                <a:gd name="T4" fmla="*/ -1 w 21178"/>
                <a:gd name="T5" fmla="*/ 4741 h 21600"/>
                <a:gd name="T6" fmla="*/ 21177 w 21178"/>
                <a:gd name="T7" fmla="*/ 21599 h 21600"/>
                <a:gd name="T8" fmla="*/ 21073 w 21178"/>
                <a:gd name="T9" fmla="*/ 21600 h 21600"/>
                <a:gd name="T10" fmla="*/ -1 w 21178"/>
                <a:gd name="T11" fmla="*/ 4741 h 21600"/>
                <a:gd name="T12" fmla="*/ 21073 w 21178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78" h="21600" fill="none">
                  <a:moveTo>
                    <a:pt x="21177" y="21599"/>
                  </a:moveTo>
                  <a:cubicBezTo>
                    <a:pt x="21142" y="21599"/>
                    <a:pt x="21107" y="21599"/>
                    <a:pt x="21073" y="21600"/>
                  </a:cubicBezTo>
                  <a:cubicBezTo>
                    <a:pt x="10970" y="21600"/>
                    <a:pt x="2217" y="14597"/>
                    <a:pt x="-1" y="4741"/>
                  </a:cubicBezTo>
                </a:path>
                <a:path w="21178" h="21600" stroke="0">
                  <a:moveTo>
                    <a:pt x="21177" y="21599"/>
                  </a:moveTo>
                  <a:cubicBezTo>
                    <a:pt x="21142" y="21599"/>
                    <a:pt x="21107" y="21599"/>
                    <a:pt x="21073" y="21600"/>
                  </a:cubicBezTo>
                  <a:cubicBezTo>
                    <a:pt x="10970" y="21600"/>
                    <a:pt x="2217" y="14597"/>
                    <a:pt x="-1" y="4741"/>
                  </a:cubicBezTo>
                  <a:lnTo>
                    <a:pt x="21073" y="0"/>
                  </a:lnTo>
                  <a:close/>
                </a:path>
              </a:pathLst>
            </a:cu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4" name="Text Box 327"/>
            <p:cNvSpPr txBox="1">
              <a:spLocks noChangeArrowheads="1"/>
            </p:cNvSpPr>
            <p:nvPr/>
          </p:nvSpPr>
          <p:spPr bwMode="auto">
            <a:xfrm>
              <a:off x="10842" y="5286"/>
              <a:ext cx="614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3325" name="Arc 328"/>
            <p:cNvSpPr>
              <a:spLocks noChangeArrowheads="1"/>
            </p:cNvSpPr>
            <p:nvPr/>
          </p:nvSpPr>
          <p:spPr bwMode="auto">
            <a:xfrm>
              <a:off x="8334" y="5968"/>
              <a:ext cx="3352" cy="867"/>
            </a:xfrm>
            <a:custGeom>
              <a:avLst/>
              <a:gdLst>
                <a:gd name="T0" fmla="*/ 20309 w 21600"/>
                <a:gd name="T1" fmla="*/ -1 h 7355"/>
                <a:gd name="T2" fmla="*/ 21600 w 21600"/>
                <a:gd name="T3" fmla="*/ 7355 h 7355"/>
                <a:gd name="T4" fmla="*/ 20309 w 21600"/>
                <a:gd name="T5" fmla="*/ -1 h 7355"/>
                <a:gd name="T6" fmla="*/ 21600 w 21600"/>
                <a:gd name="T7" fmla="*/ 7355 h 7355"/>
                <a:gd name="T8" fmla="*/ 0 w 21600"/>
                <a:gd name="T9" fmla="*/ 7355 h 7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7355" fill="none">
                  <a:moveTo>
                    <a:pt x="20309" y="-1"/>
                  </a:moveTo>
                  <a:cubicBezTo>
                    <a:pt x="21163" y="2358"/>
                    <a:pt x="21600" y="4846"/>
                    <a:pt x="21600" y="7355"/>
                  </a:cubicBezTo>
                </a:path>
                <a:path w="21600" h="7355" stroke="0">
                  <a:moveTo>
                    <a:pt x="20309" y="-1"/>
                  </a:moveTo>
                  <a:cubicBezTo>
                    <a:pt x="21163" y="2358"/>
                    <a:pt x="21600" y="4846"/>
                    <a:pt x="21600" y="7355"/>
                  </a:cubicBezTo>
                  <a:lnTo>
                    <a:pt x="0" y="7355"/>
                  </a:lnTo>
                  <a:close/>
                </a:path>
              </a:pathLst>
            </a:custGeom>
            <a:noFill/>
            <a:ln w="1905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Text Box 329"/>
            <p:cNvSpPr txBox="1">
              <a:spLocks noChangeArrowheads="1"/>
            </p:cNvSpPr>
            <p:nvPr/>
          </p:nvSpPr>
          <p:spPr bwMode="auto">
            <a:xfrm>
              <a:off x="11280" y="6760"/>
              <a:ext cx="614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3327" name="直接连接符 1"/>
            <p:cNvCxnSpPr>
              <a:cxnSpLocks noChangeShapeType="1"/>
              <a:stCxn id="13322" idx="1"/>
              <a:endCxn id="13318" idx="0"/>
            </p:cNvCxnSpPr>
            <p:nvPr/>
          </p:nvCxnSpPr>
          <p:spPr bwMode="auto">
            <a:xfrm flipH="1">
              <a:off x="9728" y="5277"/>
              <a:ext cx="3125" cy="155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80" name="Object 36"/>
          <p:cNvGraphicFramePr/>
          <p:nvPr/>
        </p:nvGraphicFramePr>
        <p:xfrm>
          <a:off x="579439" y="428625"/>
          <a:ext cx="7273925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r:id="rId4" imgW="3263900" imgH="939800" progId="Equation.3">
                  <p:embed/>
                </p:oleObj>
              </mc:Choice>
              <mc:Fallback>
                <p:oleObj r:id="rId4" imgW="3263900" imgH="939800" progId="Equation.3">
                  <p:embed/>
                  <p:pic>
                    <p:nvPicPr>
                      <p:cNvPr id="0" name="Objec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9" y="428625"/>
                        <a:ext cx="7273925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/>
          <p:nvPr/>
        </p:nvGraphicFramePr>
        <p:xfrm>
          <a:off x="666751" y="1883569"/>
          <a:ext cx="7980363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r:id="rId6" imgW="3505200" imgH="1295400" progId="Equation.3">
                  <p:embed/>
                </p:oleObj>
              </mc:Choice>
              <mc:Fallback>
                <p:oleObj r:id="rId6" imgW="3505200" imgH="129540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1" y="1883569"/>
                        <a:ext cx="7980363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666751" y="4064794"/>
          <a:ext cx="68548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r:id="rId8" imgW="2819400" imgH="393700" progId="Equation.KSEE3">
                  <p:embed/>
                </p:oleObj>
              </mc:Choice>
              <mc:Fallback>
                <p:oleObj r:id="rId8" imgW="2819400" imgH="393700" progId="Equation.KSEE3">
                  <p:embed/>
                  <p:pic>
                    <p:nvPicPr>
                      <p:cNvPr id="0" name="对象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1" y="4064794"/>
                        <a:ext cx="68548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Office PowerPoint</Application>
  <PresentationFormat>全屏显示(16:9)</PresentationFormat>
  <Paragraphs>132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方正姚体</vt:lpstr>
      <vt:lpstr>黑体</vt:lpstr>
      <vt:lpstr>华文中宋</vt:lpstr>
      <vt:lpstr>宋体</vt:lpstr>
      <vt:lpstr>微软雅黑</vt:lpstr>
      <vt:lpstr>Arial</vt:lpstr>
      <vt:lpstr>Times New Roman</vt:lpstr>
      <vt:lpstr>Wingdings</vt:lpstr>
      <vt:lpstr>WWW.2PPT.COM
</vt:lpstr>
      <vt:lpstr>Equation.3</vt:lpstr>
      <vt:lpstr>Equation.KSEE3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2015-07-09T08:14:00Z</dcterms:created>
  <dcterms:modified xsi:type="dcterms:W3CDTF">2023-01-16T15:26:58Z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40450021F85B474AA7BA78F53B7607E8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