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26"/>
  </p:handoutMasterIdLst>
  <p:sldIdLst>
    <p:sldId id="256" r:id="rId3"/>
    <p:sldId id="272" r:id="rId4"/>
    <p:sldId id="11089061" r:id="rId5"/>
    <p:sldId id="324" r:id="rId7"/>
    <p:sldId id="334" r:id="rId8"/>
    <p:sldId id="326" r:id="rId9"/>
    <p:sldId id="299" r:id="rId10"/>
    <p:sldId id="300" r:id="rId11"/>
    <p:sldId id="11089057" r:id="rId12"/>
    <p:sldId id="327" r:id="rId13"/>
    <p:sldId id="305" r:id="rId14"/>
    <p:sldId id="329" r:id="rId15"/>
    <p:sldId id="330" r:id="rId16"/>
    <p:sldId id="331" r:id="rId17"/>
    <p:sldId id="11089062" r:id="rId18"/>
    <p:sldId id="315" r:id="rId19"/>
    <p:sldId id="312" r:id="rId20"/>
    <p:sldId id="311" r:id="rId21"/>
    <p:sldId id="11089063" r:id="rId22"/>
    <p:sldId id="313" r:id="rId23"/>
    <p:sldId id="338" r:id="rId24"/>
    <p:sldId id="1108906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3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F63DE-E247-43A1-8285-9941F6EF86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6E5F4-4828-4CDC-8737-12FA284A927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D9EE6-86AC-455F-9A32-6258EE4272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D9EE6-86AC-455F-9A32-6258EE4272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D9EE6-86AC-455F-9A32-6258EE4272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3757E-1C46-4C50-86E0-4D128FDEDF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3757E-1C46-4C50-86E0-4D128FDEDF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D9EE6-86AC-455F-9A32-6258EE4272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21"/>
            <a:ext cx="12192001" cy="6861821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007435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/>
          <p:nvPr userDrawn="1"/>
        </p:nvGrpSpPr>
        <p:grpSpPr bwMode="auto">
          <a:xfrm>
            <a:off x="431371" y="390527"/>
            <a:ext cx="520496" cy="274639"/>
            <a:chOff x="0" y="0"/>
            <a:chExt cx="1041399" cy="549275"/>
          </a:xfrm>
        </p:grpSpPr>
        <p:sp>
          <p:nvSpPr>
            <p:cNvPr id="13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5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10800524" y="322661"/>
            <a:ext cx="89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240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</a:fld>
            <a:r>
              <a:rPr lang="zh-CN" altLang="en-US" sz="240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2400" b="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7688-9FE4-4688-9327-AD785C470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2479-F623-4D55-AC57-A106B79CE9D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.png"/></Relationships>
</file>

<file path=ppt/slides/_rels/slide11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.png"/></Relationships>
</file>

<file path=ppt/slides/_rels/slide12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7.xml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3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7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8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1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5.png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png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385"/>
            <a:ext cx="7344229" cy="6830729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9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5703" y="1113468"/>
            <a:ext cx="43044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小Q办公小学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57060" y="1666432"/>
            <a:ext cx="43738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cs typeface="+mn-ea"/>
                <a:sym typeface="+mn-lt"/>
              </a:rPr>
              <a:t>二年级数学</a:t>
            </a:r>
            <a:endParaRPr lang="en-US" altLang="zh-CN" sz="6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dirty="0">
                <a:solidFill>
                  <a:schemeClr val="bg1"/>
                </a:solidFill>
                <a:cs typeface="+mn-ea"/>
                <a:sym typeface="+mn-lt"/>
              </a:rPr>
              <a:t>家长会</a:t>
            </a:r>
            <a:endParaRPr lang="zh-CN" altLang="en-US" sz="6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41644" y="3936256"/>
            <a:ext cx="4722711" cy="1337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050" spc="300" dirty="0">
                <a:solidFill>
                  <a:schemeClr val="bg1"/>
                </a:solidFill>
                <a:cs typeface="+mn-ea"/>
                <a:sym typeface="+mn-lt"/>
              </a:rPr>
              <a:t>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</a:r>
            <a:endParaRPr lang="zh-CN" altLang="en-US" sz="105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020878" y="5949998"/>
            <a:ext cx="1171122" cy="87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65720" y="6265801"/>
            <a:ext cx="4526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汇报人：小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Q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课件教学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   时间：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XX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月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d-5b82f398d33df6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6024" y="-724472"/>
            <a:ext cx="609600" cy="609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1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1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1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693333" y="430117"/>
            <a:ext cx="3184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存在的问题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303418" y="2116471"/>
            <a:ext cx="3962400" cy="7934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cs typeface="+mn-ea"/>
                <a:sym typeface="+mn-lt"/>
              </a:rPr>
              <a:t>孩子发言时，随声附和的人比较多，独立思考习惯仍未养成；</a:t>
            </a:r>
            <a:endParaRPr lang="zh-CN" altLang="en-US" sz="16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303418" y="1573853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缺乏独立思考：</a:t>
            </a:r>
            <a:endParaRPr lang="zh-CN" altLang="en-US" sz="20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048705" y="3446654"/>
            <a:ext cx="3606637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cs typeface="+mn-ea"/>
                <a:sym typeface="+mn-lt"/>
              </a:rPr>
              <a:t>计做的经常会出错，如加号看成减号</a:t>
            </a:r>
            <a:endParaRPr lang="zh-CN" altLang="en-US" sz="16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602690" y="2909958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计算能力不过关；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028618" y="4426626"/>
            <a:ext cx="3637732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cs typeface="+mn-ea"/>
                <a:sym typeface="+mn-lt"/>
              </a:rPr>
              <a:t>在书本到处计算）或是打草稿马虎潦草，东倒西歪；</a:t>
            </a:r>
            <a:endParaRPr lang="zh-CN" altLang="en-US" sz="16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7513006" y="4026516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不打草稿</a:t>
            </a:r>
            <a:endParaRPr lang="zh-CN" altLang="en-US" sz="20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5" y="2534134"/>
            <a:ext cx="5450105" cy="3851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97878" y="644912"/>
            <a:ext cx="3184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存在的问题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692312" y="4559115"/>
            <a:ext cx="5962231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作业的完成情况（个别学生字迹潦草，不工整）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692312" y="2196556"/>
            <a:ext cx="2896092" cy="4996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漏做、少做数学作业。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692312" y="2858393"/>
            <a:ext cx="4613016" cy="4996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作业不够用心，不够投入 ，乱填答案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692312" y="3358017"/>
            <a:ext cx="3411855" cy="4996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依赖性很强 ，不独立。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692312" y="3985054"/>
            <a:ext cx="2802319" cy="4996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错题不及时订正。 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8" y="2696180"/>
            <a:ext cx="4694347" cy="3352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8" grpId="0"/>
      <p:bldP spid="39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306696" y="259409"/>
            <a:ext cx="403158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需要家长配合的事情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73375" y="2886557"/>
            <a:ext cx="3447806" cy="3215538"/>
            <a:chOff x="1008860" y="1618510"/>
            <a:chExt cx="3447806" cy="3215538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252" y="1743751"/>
              <a:ext cx="1722293" cy="1728596"/>
            </a:xfrm>
            <a:prstGeom prst="ellipse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1096407" y="1618510"/>
              <a:ext cx="3001079" cy="2111576"/>
              <a:chOff x="1393466" y="2060919"/>
              <a:chExt cx="1677192" cy="1180082"/>
            </a:xfrm>
          </p:grpSpPr>
          <p:grpSp>
            <p:nvGrpSpPr>
              <p:cNvPr id="35" name="Group 57"/>
              <p:cNvGrpSpPr/>
              <p:nvPr/>
            </p:nvGrpSpPr>
            <p:grpSpPr>
              <a:xfrm>
                <a:off x="1689889" y="2060919"/>
                <a:ext cx="1090643" cy="1106563"/>
                <a:chOff x="2285781" y="4847654"/>
                <a:chExt cx="952480" cy="966132"/>
              </a:xfrm>
            </p:grpSpPr>
            <p:sp>
              <p:nvSpPr>
                <p:cNvPr id="37" name="Oval 58"/>
                <p:cNvSpPr/>
                <p:nvPr/>
              </p:nvSpPr>
              <p:spPr bwMode="auto">
                <a:xfrm>
                  <a:off x="2346028" y="4908765"/>
                  <a:ext cx="840592" cy="852640"/>
                </a:xfrm>
                <a:prstGeom prst="ellipse">
                  <a:avLst/>
                </a:prstGeom>
                <a:noFill/>
                <a:ln w="3175" cmpd="sng">
                  <a:solidFill>
                    <a:schemeClr val="accent2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Oval 59"/>
                <p:cNvSpPr/>
                <p:nvPr/>
              </p:nvSpPr>
              <p:spPr bwMode="auto">
                <a:xfrm>
                  <a:off x="2285781" y="4847654"/>
                  <a:ext cx="952480" cy="966132"/>
                </a:xfrm>
                <a:prstGeom prst="ellipse">
                  <a:avLst/>
                </a:prstGeom>
                <a:noFill/>
                <a:ln w="3175" cmpd="sng">
                  <a:solidFill>
                    <a:schemeClr val="accent2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4" name="文本框 33"/>
              <p:cNvSpPr txBox="1"/>
              <p:nvPr/>
            </p:nvSpPr>
            <p:spPr>
              <a:xfrm>
                <a:off x="1393466" y="3017394"/>
                <a:ext cx="1677192" cy="223607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第一</a:t>
                </a:r>
                <a:endParaRPr lang="zh-CN" altLang="en-US" sz="20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61" name="矩形 60"/>
            <p:cNvSpPr/>
            <p:nvPr/>
          </p:nvSpPr>
          <p:spPr>
            <a:xfrm>
              <a:off x="1008860" y="4046525"/>
              <a:ext cx="3447806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做孩子学习的促进者，重视学习习惯的培养 （有不带齐学习用具现象）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967036" y="602447"/>
            <a:ext cx="3128695" cy="3336919"/>
            <a:chOff x="4565708" y="1558839"/>
            <a:chExt cx="3128695" cy="3336919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560" y="1707665"/>
              <a:ext cx="1722292" cy="1701390"/>
            </a:xfrm>
            <a:prstGeom prst="ellipse">
              <a:avLst/>
            </a:prstGeom>
          </p:spPr>
        </p:pic>
        <p:grpSp>
          <p:nvGrpSpPr>
            <p:cNvPr id="39" name="组合 38"/>
            <p:cNvGrpSpPr/>
            <p:nvPr/>
          </p:nvGrpSpPr>
          <p:grpSpPr>
            <a:xfrm>
              <a:off x="4565708" y="1558839"/>
              <a:ext cx="3099397" cy="2162855"/>
              <a:chOff x="4032110" y="2060918"/>
              <a:chExt cx="1732138" cy="1208740"/>
            </a:xfrm>
          </p:grpSpPr>
          <p:grpSp>
            <p:nvGrpSpPr>
              <p:cNvPr id="43" name="Group 49"/>
              <p:cNvGrpSpPr/>
              <p:nvPr/>
            </p:nvGrpSpPr>
            <p:grpSpPr>
              <a:xfrm>
                <a:off x="4364304" y="2060918"/>
                <a:ext cx="1090643" cy="1106565"/>
                <a:chOff x="2285781" y="4847654"/>
                <a:chExt cx="952480" cy="966132"/>
              </a:xfrm>
            </p:grpSpPr>
            <p:sp>
              <p:nvSpPr>
                <p:cNvPr id="45" name="Oval 50"/>
                <p:cNvSpPr/>
                <p:nvPr/>
              </p:nvSpPr>
              <p:spPr bwMode="auto">
                <a:xfrm>
                  <a:off x="2346028" y="4908765"/>
                  <a:ext cx="840592" cy="852640"/>
                </a:xfrm>
                <a:prstGeom prst="ellipse">
                  <a:avLst/>
                </a:prstGeom>
                <a:noFill/>
                <a:ln w="3175" cmpd="sng">
                  <a:solidFill>
                    <a:schemeClr val="accent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Oval 51"/>
                <p:cNvSpPr/>
                <p:nvPr/>
              </p:nvSpPr>
              <p:spPr bwMode="auto">
                <a:xfrm>
                  <a:off x="2285781" y="4847654"/>
                  <a:ext cx="952480" cy="966132"/>
                </a:xfrm>
                <a:prstGeom prst="ellipse">
                  <a:avLst/>
                </a:prstGeom>
                <a:noFill/>
                <a:ln w="3175" cmpd="sng">
                  <a:solidFill>
                    <a:schemeClr val="accent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文本框 40"/>
              <p:cNvSpPr txBox="1"/>
              <p:nvPr/>
            </p:nvSpPr>
            <p:spPr>
              <a:xfrm>
                <a:off x="4032110" y="3046051"/>
                <a:ext cx="1732138" cy="2236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第二</a:t>
                </a:r>
                <a:endParaRPr lang="zh-CN" altLang="en-US" sz="20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4595007" y="4108235"/>
              <a:ext cx="3099396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正确对待孩子的作业（有不完成作业现象）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118609" y="3011798"/>
            <a:ext cx="3312469" cy="3334330"/>
            <a:chOff x="8133327" y="1561428"/>
            <a:chExt cx="3312469" cy="3334330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32238" y="1739591"/>
              <a:ext cx="1714648" cy="1717175"/>
            </a:xfrm>
            <a:prstGeom prst="ellipse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>
              <a:off x="8226713" y="1561428"/>
              <a:ext cx="3045319" cy="2129079"/>
              <a:chOff x="6705081" y="2048253"/>
              <a:chExt cx="1701916" cy="1189864"/>
            </a:xfrm>
          </p:grpSpPr>
          <p:grpSp>
            <p:nvGrpSpPr>
              <p:cNvPr id="54" name="Group 36"/>
              <p:cNvGrpSpPr/>
              <p:nvPr/>
            </p:nvGrpSpPr>
            <p:grpSpPr>
              <a:xfrm>
                <a:off x="7001871" y="2048253"/>
                <a:ext cx="1123980" cy="1140388"/>
                <a:chOff x="2285781" y="4847654"/>
                <a:chExt cx="952480" cy="966132"/>
              </a:xfrm>
            </p:grpSpPr>
            <p:sp>
              <p:nvSpPr>
                <p:cNvPr id="56" name="Oval 45"/>
                <p:cNvSpPr/>
                <p:nvPr/>
              </p:nvSpPr>
              <p:spPr bwMode="auto">
                <a:xfrm>
                  <a:off x="2346028" y="4908765"/>
                  <a:ext cx="840592" cy="852640"/>
                </a:xfrm>
                <a:prstGeom prst="ellipse">
                  <a:avLst/>
                </a:prstGeom>
                <a:noFill/>
                <a:ln w="3175" cmpd="sng">
                  <a:solidFill>
                    <a:schemeClr val="accent2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Oval 46"/>
                <p:cNvSpPr/>
                <p:nvPr/>
              </p:nvSpPr>
              <p:spPr bwMode="auto">
                <a:xfrm>
                  <a:off x="2285781" y="4847654"/>
                  <a:ext cx="952480" cy="966132"/>
                </a:xfrm>
                <a:prstGeom prst="ellipse">
                  <a:avLst/>
                </a:prstGeom>
                <a:noFill/>
                <a:ln w="3175" cmpd="sng">
                  <a:solidFill>
                    <a:schemeClr val="accent2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9" name="文本框 48"/>
              <p:cNvSpPr txBox="1"/>
              <p:nvPr/>
            </p:nvSpPr>
            <p:spPr>
              <a:xfrm>
                <a:off x="6705081" y="3014510"/>
                <a:ext cx="1701916" cy="223607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第三</a:t>
                </a:r>
                <a:endParaRPr lang="zh-CN" altLang="en-US" sz="20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8133327" y="4108235"/>
              <a:ext cx="3312469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孩子计算能力的培养（有使用计算器的现象） 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33" y="660871"/>
            <a:ext cx="9975611" cy="670270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17756" y="453792"/>
            <a:ext cx="5623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帮助孩子养成良好的学习习惯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584456" y="5714702"/>
            <a:ext cx="3695660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监督孩子按时完成作业。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584456" y="1749856"/>
            <a:ext cx="3318764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监督孩子专心完成作业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 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546660" y="3420279"/>
            <a:ext cx="3510591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监督孩子认真书写作业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584456" y="2583288"/>
            <a:ext cx="3993554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检查孩子每天的家庭作业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,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并签字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6584456" y="4096774"/>
            <a:ext cx="4981790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监督孩子把学习用具整备好装书包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6584456" y="4917610"/>
            <a:ext cx="4981789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注重孩子学习过程，正视孩子考试成绩。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6931" y="1595923"/>
            <a:ext cx="643512" cy="539986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6931" y="2458224"/>
            <a:ext cx="643512" cy="539986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3148" y="3255316"/>
            <a:ext cx="643512" cy="539986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382" y="3956132"/>
            <a:ext cx="643512" cy="539986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382" y="4818433"/>
            <a:ext cx="643512" cy="539986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4599" y="5615525"/>
            <a:ext cx="643512" cy="5399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55" y="3476370"/>
            <a:ext cx="5276600" cy="3726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513701" y="1085433"/>
            <a:ext cx="557815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帮助孩子养成良好的学习习惯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774447" y="4702071"/>
            <a:ext cx="7860996" cy="203807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91860" y="215592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cs typeface="+mn-ea"/>
                <a:sym typeface="+mn-lt"/>
              </a:rPr>
              <a:t>首先是抓紧时间不拖沓</a:t>
            </a:r>
            <a:endParaRPr lang="en-US" altLang="zh-CN" sz="24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096000" y="2832100"/>
            <a:ext cx="4539443" cy="199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时常有家长反映，有些孩子在坐下开始做作业时，常表现出不能立刻进入全神贯注学习状态的特征：或东找西找学习用品；或东翻翻语文，西翻翻数学；或一会儿喝点水，一会儿吃点东西，一会儿瞄瞄电视，一会儿听听大人们闲聊，一会儿又插话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……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时间就在不知不觉中过去了。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那么怎样才能做到迅速开始做作业呢？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41" y="1294215"/>
            <a:ext cx="4918519" cy="4918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26 -2.22222E-6 L 3.33333E-6 -2.2222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bldLvl="0" animBg="1"/>
      <p:bldP spid="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108017"/>
            <a:ext cx="6284051" cy="3160667"/>
          </a:xfrm>
          <a:prstGeom prst="rect">
            <a:avLst/>
          </a:prstGeom>
          <a:solidFill>
            <a:srgbClr val="C93F3D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847136" y="0"/>
            <a:ext cx="7344229" cy="683072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1740854"/>
            <a:ext cx="1666875" cy="117427"/>
          </a:xfrm>
          <a:prstGeom prst="rect">
            <a:avLst/>
          </a:prstGeom>
          <a:solidFill>
            <a:srgbClr val="C9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1858" y="2854792"/>
            <a:ext cx="4576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rgbClr val="FFFFFF"/>
                </a:solidFill>
                <a:cs typeface="+mn-ea"/>
                <a:sym typeface="+mn-lt"/>
              </a:rPr>
              <a:t>PART THREE </a:t>
            </a:r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应对策略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4331" y="3564435"/>
            <a:ext cx="3903132" cy="1138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点击此处添加文本信息。</a:t>
            </a:r>
            <a:endParaRPr lang="zh-CN" altLang="en-US" sz="1335" dirty="0">
              <a:solidFill>
                <a:srgbClr val="FFFFFF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335" dirty="0">
                <a:solidFill>
                  <a:srgbClr val="FFFFFF"/>
                </a:solidFill>
                <a:cs typeface="+mn-ea"/>
                <a:sym typeface="+mn-lt"/>
              </a:rPr>
              <a:t>10</a:t>
            </a: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号字，</a:t>
            </a:r>
            <a:r>
              <a:rPr lang="en-US" altLang="zh-CN" sz="1335" dirty="0">
                <a:solidFill>
                  <a:srgbClr val="FFFFFF"/>
                </a:solidFill>
                <a:cs typeface="+mn-ea"/>
                <a:sym typeface="+mn-lt"/>
              </a:rPr>
              <a:t>1.3</a:t>
            </a: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倍字间距。</a:t>
            </a:r>
            <a:endParaRPr kumimoji="1" lang="zh-CN" altLang="en-US" sz="1335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bldLvl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14" y="2256741"/>
            <a:ext cx="4654062" cy="465406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353891" y="731178"/>
            <a:ext cx="69111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观注孩子学习过程，正视孩子成绩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1161866" y="4197970"/>
            <a:ext cx="4595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2"/>
                </a:solidFill>
                <a:cs typeface="+mn-ea"/>
                <a:sym typeface="+mn-lt"/>
              </a:rPr>
              <a:t>孩子们的学习坏习惯就是叶子上的虫子，而果子就是孩子的成绩。不好好除虫，结不出好的葫芦。只关注葫芦，就会什么也得不到。理性对待孩子的成绩，只要坏习惯纠正了，成绩好是迟早的事情。</a:t>
            </a:r>
            <a:endParaRPr lang="zh-CN" altLang="en-US" sz="16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70151" y="1984134"/>
            <a:ext cx="3068491" cy="152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没几天，叶子上有了几条虫子，邻居劝他除掉虫子，他说：“我只要葫芦，不要叶子，它想吃叶子就吃吧”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804074" y="2362595"/>
            <a:ext cx="2733078" cy="7875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他一直都没有管叶子上的虫子。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88771" y="2216908"/>
            <a:ext cx="2733078" cy="11568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没过几天，叶子上的蚜虫更多了。小葫芦慢慢地变黄了，一个一个都落了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六角星 32"/>
          <p:cNvSpPr/>
          <p:nvPr/>
        </p:nvSpPr>
        <p:spPr>
          <a:xfrm>
            <a:off x="699272" y="1475037"/>
            <a:ext cx="652233" cy="693781"/>
          </a:xfrm>
          <a:prstGeom prst="star6">
            <a:avLst>
              <a:gd name="adj" fmla="val 39979"/>
              <a:gd name="hf" fmla="val 115470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六角星 33"/>
          <p:cNvSpPr/>
          <p:nvPr/>
        </p:nvSpPr>
        <p:spPr>
          <a:xfrm>
            <a:off x="4663396" y="1562960"/>
            <a:ext cx="652233" cy="693781"/>
          </a:xfrm>
          <a:prstGeom prst="star6">
            <a:avLst>
              <a:gd name="adj" fmla="val 39979"/>
              <a:gd name="hf" fmla="val 115470"/>
            </a:avLst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05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六角星 34"/>
          <p:cNvSpPr/>
          <p:nvPr/>
        </p:nvSpPr>
        <p:spPr>
          <a:xfrm>
            <a:off x="7821025" y="1668814"/>
            <a:ext cx="652233" cy="693781"/>
          </a:xfrm>
          <a:prstGeom prst="star6">
            <a:avLst>
              <a:gd name="adj" fmla="val 39979"/>
              <a:gd name="hf" fmla="val 115470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06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18" grpId="0" bldLvl="0"/>
      <p:bldP spid="31" grpId="0"/>
      <p:bldP spid="32" grpId="0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837992" y="783057"/>
            <a:ext cx="557815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帮助孩子养成良好的学习习惯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37992" y="1864255"/>
            <a:ext cx="390841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首先是抓紧时间不拖沓</a:t>
            </a:r>
            <a:endParaRPr lang="en-US" altLang="zh-CN" sz="20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273915" y="3307644"/>
            <a:ext cx="4288536" cy="20300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可以试试给孩子严格规定做作业的时间（当然要视作业的量来定时间）。</a:t>
            </a:r>
            <a:endParaRPr lang="en-US" altLang="zh-CN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结束作业的时间一到，就一定要收起本子。刚开始执行时，可能会有一些困难，平时做作业拖沓的同学甚至会出现作业少做的现象，但只要坚持不懈，做作业的速度就会提高。（保证孩子的睡眠时间）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951115" y="2371745"/>
            <a:ext cx="146706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cs typeface="+mn-ea"/>
                <a:sym typeface="+mn-lt"/>
              </a:rPr>
              <a:t>按时结束：</a:t>
            </a:r>
            <a:endParaRPr lang="zh-CN" altLang="en-US" sz="2000" b="1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28" y="1563465"/>
            <a:ext cx="6954792" cy="4966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658262" y="385682"/>
            <a:ext cx="557815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帮助孩子养成良好的学习习惯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3071" y="1400617"/>
            <a:ext cx="4259580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solidFill>
                  <a:schemeClr val="accent2"/>
                </a:solidFill>
                <a:cs typeface="+mn-ea"/>
                <a:sym typeface="+mn-lt"/>
              </a:rPr>
              <a:t>其次监督孩子专心完成作业 </a:t>
            </a:r>
            <a:endParaRPr lang="zh-CN" altLang="en-US" sz="24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58781" y="1860992"/>
            <a:ext cx="2006812" cy="15261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br>
              <a:rPr lang="zh-CN" altLang="en-US" sz="1600" dirty="0">
                <a:solidFill>
                  <a:prstClr val="black"/>
                </a:solidFill>
                <a:cs typeface="+mn-ea"/>
                <a:sym typeface="+mn-lt"/>
              </a:rPr>
            </a:br>
            <a:r>
              <a:rPr lang="zh-CN" altLang="en-US" sz="1600" dirty="0">
                <a:solidFill>
                  <a:prstClr val="black"/>
                </a:solidFill>
                <a:cs typeface="+mn-ea"/>
                <a:sym typeface="+mn-lt"/>
              </a:rPr>
              <a:t>做作业时一定要排除外界物质诱惑，使内心安静下来。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47341" y="3806471"/>
            <a:ext cx="2360568" cy="19932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做作业时要尽量避免电视电话的干扰。若来了客人，又无法避开的，宁可先放下作业等客人走了再做，或对客人说明原因，请求谅解。一边聊天一边做，得不偿失。</a:t>
            </a:r>
            <a:endParaRPr kumimoji="1"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81739" y="1490068"/>
            <a:ext cx="2423816" cy="23164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提醒各位家长，不要在儿童做作业的时候批评、教育孩子，这样一来教育无效，二来作业效率低下，长此以往，还会导致作业与烦人的数落联系在一起，从而讨厌做作业。</a:t>
            </a:r>
            <a:endParaRPr kumimoji="1"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6" y="4382474"/>
            <a:ext cx="3575096" cy="179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07" y="4170531"/>
            <a:ext cx="3016487" cy="201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61" y="1860992"/>
            <a:ext cx="3016487" cy="201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108017"/>
            <a:ext cx="6284051" cy="3160667"/>
          </a:xfrm>
          <a:prstGeom prst="rect">
            <a:avLst/>
          </a:prstGeom>
          <a:solidFill>
            <a:srgbClr val="C93F3D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847136" y="0"/>
            <a:ext cx="7344229" cy="683072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1740854"/>
            <a:ext cx="1666875" cy="117427"/>
          </a:xfrm>
          <a:prstGeom prst="rect">
            <a:avLst/>
          </a:prstGeom>
          <a:solidFill>
            <a:srgbClr val="C9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4069" y="2854792"/>
            <a:ext cx="4352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rgbClr val="FFFFFF"/>
                </a:solidFill>
                <a:cs typeface="+mn-ea"/>
                <a:sym typeface="+mn-lt"/>
              </a:rPr>
              <a:t>PART FOUR </a:t>
            </a:r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家长配合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4331" y="3564435"/>
            <a:ext cx="3903132" cy="1138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点击此处添加文本信息。</a:t>
            </a:r>
            <a:endParaRPr lang="zh-CN" altLang="en-US" sz="1335" dirty="0">
              <a:solidFill>
                <a:srgbClr val="FFFFFF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335" dirty="0">
                <a:solidFill>
                  <a:srgbClr val="FFFFFF"/>
                </a:solidFill>
                <a:cs typeface="+mn-ea"/>
                <a:sym typeface="+mn-lt"/>
              </a:rPr>
              <a:t>10</a:t>
            </a: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号字，</a:t>
            </a:r>
            <a:r>
              <a:rPr lang="en-US" altLang="zh-CN" sz="1335" dirty="0">
                <a:solidFill>
                  <a:srgbClr val="FFFFFF"/>
                </a:solidFill>
                <a:cs typeface="+mn-ea"/>
                <a:sym typeface="+mn-lt"/>
              </a:rPr>
              <a:t>1.3</a:t>
            </a: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倍字间距。</a:t>
            </a:r>
            <a:endParaRPr kumimoji="1" lang="zh-CN" altLang="en-US" sz="1335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bldLvl="0" animBg="1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051111" y="2072361"/>
            <a:ext cx="3805142" cy="774127"/>
            <a:chOff x="6348911" y="1211017"/>
            <a:chExt cx="3805142" cy="774127"/>
          </a:xfrm>
        </p:grpSpPr>
        <p:sp>
          <p:nvSpPr>
            <p:cNvPr id="4" name="椭圆 1"/>
            <p:cNvSpPr>
              <a:spLocks noChangeArrowheads="1"/>
            </p:cNvSpPr>
            <p:nvPr/>
          </p:nvSpPr>
          <p:spPr bwMode="auto">
            <a:xfrm>
              <a:off x="6348911" y="1257313"/>
              <a:ext cx="727831" cy="727831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000">
                <a:solidFill>
                  <a:srgbClr val="C93F3D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" name="TextBox 32"/>
            <p:cNvSpPr txBox="1">
              <a:spLocks noChangeArrowheads="1"/>
            </p:cNvSpPr>
            <p:nvPr/>
          </p:nvSpPr>
          <p:spPr bwMode="auto">
            <a:xfrm>
              <a:off x="6412104" y="1335488"/>
              <a:ext cx="5453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rgbClr val="C93F3D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3200" dirty="0">
                <a:solidFill>
                  <a:srgbClr val="C93F3D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256977" y="1677367"/>
              <a:ext cx="2269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Please add the title here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TextBox 76"/>
            <p:cNvSpPr txBox="1"/>
            <p:nvPr/>
          </p:nvSpPr>
          <p:spPr>
            <a:xfrm>
              <a:off x="7256976" y="1211017"/>
              <a:ext cx="2897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考试情况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91138" y="2548653"/>
            <a:ext cx="8665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目录</a:t>
            </a:r>
            <a:endParaRPr lang="en-US" altLang="zh-CN" sz="66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585011" y="2072361"/>
            <a:ext cx="3805142" cy="774127"/>
            <a:chOff x="6348911" y="1211017"/>
            <a:chExt cx="3805142" cy="774127"/>
          </a:xfrm>
        </p:grpSpPr>
        <p:sp>
          <p:nvSpPr>
            <p:cNvPr id="10" name="椭圆 1"/>
            <p:cNvSpPr>
              <a:spLocks noChangeArrowheads="1"/>
            </p:cNvSpPr>
            <p:nvPr/>
          </p:nvSpPr>
          <p:spPr bwMode="auto">
            <a:xfrm>
              <a:off x="6348911" y="1257313"/>
              <a:ext cx="727831" cy="727831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000">
                <a:solidFill>
                  <a:srgbClr val="C93F3D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TextBox 32"/>
            <p:cNvSpPr txBox="1">
              <a:spLocks noChangeArrowheads="1"/>
            </p:cNvSpPr>
            <p:nvPr/>
          </p:nvSpPr>
          <p:spPr bwMode="auto">
            <a:xfrm>
              <a:off x="6412104" y="1335488"/>
              <a:ext cx="61747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rgbClr val="C93F3D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sz="3200" dirty="0">
                <a:solidFill>
                  <a:srgbClr val="C93F3D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256977" y="1677367"/>
              <a:ext cx="2269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Please add the title here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TextBox 76"/>
            <p:cNvSpPr txBox="1"/>
            <p:nvPr/>
          </p:nvSpPr>
          <p:spPr>
            <a:xfrm>
              <a:off x="7256976" y="1211017"/>
              <a:ext cx="2897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学习特点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051111" y="4205961"/>
            <a:ext cx="3805142" cy="774127"/>
            <a:chOff x="6348911" y="1211017"/>
            <a:chExt cx="3805142" cy="774127"/>
          </a:xfrm>
        </p:grpSpPr>
        <p:sp>
          <p:nvSpPr>
            <p:cNvPr id="15" name="椭圆 1"/>
            <p:cNvSpPr>
              <a:spLocks noChangeArrowheads="1"/>
            </p:cNvSpPr>
            <p:nvPr/>
          </p:nvSpPr>
          <p:spPr bwMode="auto">
            <a:xfrm>
              <a:off x="6348911" y="1257313"/>
              <a:ext cx="727831" cy="727831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000">
                <a:solidFill>
                  <a:srgbClr val="C93F3D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TextBox 32"/>
            <p:cNvSpPr txBox="1">
              <a:spLocks noChangeArrowheads="1"/>
            </p:cNvSpPr>
            <p:nvPr/>
          </p:nvSpPr>
          <p:spPr bwMode="auto">
            <a:xfrm>
              <a:off x="6412104" y="1335488"/>
              <a:ext cx="6158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rgbClr val="C93F3D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sz="3200" dirty="0">
                <a:solidFill>
                  <a:srgbClr val="C93F3D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256977" y="1677367"/>
              <a:ext cx="2269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Please add the title here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TextBox 76"/>
            <p:cNvSpPr txBox="1"/>
            <p:nvPr/>
          </p:nvSpPr>
          <p:spPr>
            <a:xfrm>
              <a:off x="7256976" y="1211017"/>
              <a:ext cx="2897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应对策略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585011" y="4205961"/>
            <a:ext cx="3805142" cy="774127"/>
            <a:chOff x="6348911" y="1211017"/>
            <a:chExt cx="3805142" cy="774127"/>
          </a:xfrm>
        </p:grpSpPr>
        <p:sp>
          <p:nvSpPr>
            <p:cNvPr id="20" name="椭圆 1"/>
            <p:cNvSpPr>
              <a:spLocks noChangeArrowheads="1"/>
            </p:cNvSpPr>
            <p:nvPr/>
          </p:nvSpPr>
          <p:spPr bwMode="auto">
            <a:xfrm>
              <a:off x="6348911" y="1257313"/>
              <a:ext cx="727831" cy="727831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000">
                <a:solidFill>
                  <a:srgbClr val="C93F3D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TextBox 32"/>
            <p:cNvSpPr txBox="1">
              <a:spLocks noChangeArrowheads="1"/>
            </p:cNvSpPr>
            <p:nvPr/>
          </p:nvSpPr>
          <p:spPr bwMode="auto">
            <a:xfrm>
              <a:off x="6412104" y="1335488"/>
              <a:ext cx="62869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rgbClr val="C93F3D"/>
                  </a:solidFill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zh-CN" altLang="en-US" sz="3200" dirty="0">
                <a:solidFill>
                  <a:srgbClr val="C93F3D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256977" y="1677367"/>
              <a:ext cx="2269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Please add the title here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TextBox 76"/>
            <p:cNvSpPr txBox="1"/>
            <p:nvPr/>
          </p:nvSpPr>
          <p:spPr>
            <a:xfrm>
              <a:off x="7256976" y="1211017"/>
              <a:ext cx="2897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家长配合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88" y="2933010"/>
            <a:ext cx="5440732" cy="3842239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661980" y="671942"/>
            <a:ext cx="670704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观注孩子学习过程，正视孩子成绩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622307" y="2203143"/>
            <a:ext cx="24956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细长的葫芦藤上长满了绿叶，开出了几朵雪白的小花。花谢以后，藤上 挂了几个小葫芦。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88189" y="2293733"/>
            <a:ext cx="239178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多么可爱的小葫芦哇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!  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那个人每天都要去看几次。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650230" y="2293732"/>
            <a:ext cx="315190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他盯着小葫芦自言自语地说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: “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我的小葫芦，快长啊，快长啊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!   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长得赛过大南瓜才好呢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!”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文本框 4"/>
          <p:cNvSpPr txBox="1"/>
          <p:nvPr/>
        </p:nvSpPr>
        <p:spPr>
          <a:xfrm>
            <a:off x="3433210" y="4617615"/>
            <a:ext cx="8654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有个农夫在自己的院子里种了两株葫芦，在他的悉心照顾下，葫芦长的很好</a:t>
            </a:r>
            <a:endParaRPr lang="zh-CN" altLang="en-US" sz="20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4" name="六角星 33"/>
          <p:cNvSpPr/>
          <p:nvPr/>
        </p:nvSpPr>
        <p:spPr>
          <a:xfrm>
            <a:off x="630671" y="1946842"/>
            <a:ext cx="652233" cy="693781"/>
          </a:xfrm>
          <a:prstGeom prst="star6">
            <a:avLst>
              <a:gd name="adj" fmla="val 39979"/>
              <a:gd name="hf" fmla="val 115470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六角星 34"/>
          <p:cNvSpPr/>
          <p:nvPr/>
        </p:nvSpPr>
        <p:spPr>
          <a:xfrm>
            <a:off x="4457332" y="2312147"/>
            <a:ext cx="652233" cy="693781"/>
          </a:xfrm>
          <a:prstGeom prst="star6">
            <a:avLst>
              <a:gd name="adj" fmla="val 39979"/>
              <a:gd name="hf" fmla="val 115470"/>
            </a:avLst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六角星 35"/>
          <p:cNvSpPr/>
          <p:nvPr/>
        </p:nvSpPr>
        <p:spPr>
          <a:xfrm>
            <a:off x="7658594" y="2239229"/>
            <a:ext cx="652233" cy="693781"/>
          </a:xfrm>
          <a:prstGeom prst="star6">
            <a:avLst>
              <a:gd name="adj" fmla="val 39979"/>
              <a:gd name="hf" fmla="val 115470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 bldLvl="0"/>
      <p:bldP spid="17" grpId="0"/>
      <p:bldP spid="31" grpId="0"/>
      <p:bldP spid="32" grpId="0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04743" y="1347763"/>
            <a:ext cx="3309889" cy="3902713"/>
            <a:chOff x="703626" y="990735"/>
            <a:chExt cx="3309889" cy="3902713"/>
          </a:xfrm>
        </p:grpSpPr>
        <p:pic>
          <p:nvPicPr>
            <p:cNvPr id="3" name="图片 2" descr="图片包含 玩具&#10;&#10;自动生成的说明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9"/>
            <a:stretch>
              <a:fillRect/>
            </a:stretch>
          </p:blipFill>
          <p:spPr>
            <a:xfrm>
              <a:off x="1301509" y="990735"/>
              <a:ext cx="1912948" cy="3295650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703626" y="2783501"/>
              <a:ext cx="3309889" cy="2109947"/>
              <a:chOff x="2209057" y="2742956"/>
              <a:chExt cx="2245247" cy="1431272"/>
            </a:xfrm>
          </p:grpSpPr>
          <p:sp>
            <p:nvSpPr>
              <p:cNvPr id="11" name="任意多边形 73"/>
              <p:cNvSpPr/>
              <p:nvPr/>
            </p:nvSpPr>
            <p:spPr>
              <a:xfrm rot="11317928">
                <a:off x="2209057" y="2742956"/>
                <a:ext cx="2245247" cy="1431272"/>
              </a:xfrm>
              <a:custGeom>
                <a:avLst/>
                <a:gdLst>
                  <a:gd name="connsiteX0" fmla="*/ 514985 w 2610115"/>
                  <a:gd name="connsiteY0" fmla="*/ 194411 h 1975845"/>
                  <a:gd name="connsiteX1" fmla="*/ 847273 w 2610115"/>
                  <a:gd name="connsiteY1" fmla="*/ 231372 h 1975845"/>
                  <a:gd name="connsiteX2" fmla="*/ 847370 w 2610115"/>
                  <a:gd name="connsiteY2" fmla="*/ 231228 h 1975845"/>
                  <a:gd name="connsiteX3" fmla="*/ 891877 w 2610115"/>
                  <a:gd name="connsiteY3" fmla="*/ 165153 h 1975845"/>
                  <a:gd name="connsiteX4" fmla="*/ 1357208 w 2610115"/>
                  <a:gd name="connsiteY4" fmla="*/ 150454 h 1975845"/>
                  <a:gd name="connsiteX5" fmla="*/ 1359483 w 2610115"/>
                  <a:gd name="connsiteY5" fmla="*/ 146907 h 1975845"/>
                  <a:gd name="connsiteX6" fmla="*/ 1392515 w 2610115"/>
                  <a:gd name="connsiteY6" fmla="*/ 95396 h 1975845"/>
                  <a:gd name="connsiteX7" fmla="*/ 1555909 w 2610115"/>
                  <a:gd name="connsiteY7" fmla="*/ 2697 h 1975845"/>
                  <a:gd name="connsiteX8" fmla="*/ 1752718 w 2610115"/>
                  <a:gd name="connsiteY8" fmla="*/ 55742 h 1975845"/>
                  <a:gd name="connsiteX9" fmla="*/ 1799449 w 2610115"/>
                  <a:gd name="connsiteY9" fmla="*/ 103995 h 1975845"/>
                  <a:gd name="connsiteX10" fmla="*/ 1802338 w 2610115"/>
                  <a:gd name="connsiteY10" fmla="*/ 106977 h 1975845"/>
                  <a:gd name="connsiteX11" fmla="*/ 2004528 w 2610115"/>
                  <a:gd name="connsiteY11" fmla="*/ 1214 h 1975845"/>
                  <a:gd name="connsiteX12" fmla="*/ 2142054 w 2610115"/>
                  <a:gd name="connsiteY12" fmla="*/ 25099 h 1975845"/>
                  <a:gd name="connsiteX13" fmla="*/ 2314325 w 2610115"/>
                  <a:gd name="connsiteY13" fmla="*/ 248470 h 1975845"/>
                  <a:gd name="connsiteX14" fmla="*/ 2315263 w 2610115"/>
                  <a:gd name="connsiteY14" fmla="*/ 248869 h 1975845"/>
                  <a:gd name="connsiteX15" fmla="*/ 2388106 w 2610115"/>
                  <a:gd name="connsiteY15" fmla="*/ 279811 h 1975845"/>
                  <a:gd name="connsiteX16" fmla="*/ 2535411 w 2610115"/>
                  <a:gd name="connsiteY16" fmla="*/ 465259 h 1975845"/>
                  <a:gd name="connsiteX17" fmla="*/ 2525516 w 2610115"/>
                  <a:gd name="connsiteY17" fmla="*/ 700334 h 1975845"/>
                  <a:gd name="connsiteX18" fmla="*/ 2597804 w 2610115"/>
                  <a:gd name="connsiteY18" fmla="*/ 1059759 h 1975845"/>
                  <a:gd name="connsiteX19" fmla="*/ 2259174 w 2610115"/>
                  <a:gd name="connsiteY19" fmla="*/ 1374381 h 1975845"/>
                  <a:gd name="connsiteX20" fmla="*/ 2137951 w 2610115"/>
                  <a:gd name="connsiteY20" fmla="*/ 1643972 h 1975845"/>
                  <a:gd name="connsiteX21" fmla="*/ 1725223 w 2610115"/>
                  <a:gd name="connsiteY21" fmla="*/ 1676614 h 1975845"/>
                  <a:gd name="connsiteX22" fmla="*/ 1430280 w 2610115"/>
                  <a:gd name="connsiteY22" fmla="*/ 1964218 h 1975845"/>
                  <a:gd name="connsiteX23" fmla="*/ 996615 w 2610115"/>
                  <a:gd name="connsiteY23" fmla="*/ 1788666 h 1975845"/>
                  <a:gd name="connsiteX24" fmla="*/ 352423 w 2610115"/>
                  <a:gd name="connsiteY24" fmla="*/ 1615216 h 1975845"/>
                  <a:gd name="connsiteX25" fmla="*/ 69186 w 2610115"/>
                  <a:gd name="connsiteY25" fmla="*/ 1422201 h 1975845"/>
                  <a:gd name="connsiteX26" fmla="*/ 89788 w 2610115"/>
                  <a:gd name="connsiteY26" fmla="*/ 1218899 h 1975845"/>
                  <a:gd name="connsiteX27" fmla="*/ 128033 w 2610115"/>
                  <a:gd name="connsiteY27" fmla="*/ 1164062 h 1975845"/>
                  <a:gd name="connsiteX28" fmla="*/ 127542 w 2610115"/>
                  <a:gd name="connsiteY28" fmla="*/ 1159860 h 1975845"/>
                  <a:gd name="connsiteX29" fmla="*/ 69942 w 2610115"/>
                  <a:gd name="connsiteY29" fmla="*/ 1111936 h 1975845"/>
                  <a:gd name="connsiteX30" fmla="*/ 1906 w 2610115"/>
                  <a:gd name="connsiteY30" fmla="*/ 894356 h 1975845"/>
                  <a:gd name="connsiteX31" fmla="*/ 235303 w 2610115"/>
                  <a:gd name="connsiteY31" fmla="*/ 656766 h 1975845"/>
                  <a:gd name="connsiteX32" fmla="*/ 237535 w 2610115"/>
                  <a:gd name="connsiteY32" fmla="*/ 650503 h 1975845"/>
                  <a:gd name="connsiteX33" fmla="*/ 341501 w 2610115"/>
                  <a:gd name="connsiteY33" fmla="*/ 309319 h 1975845"/>
                  <a:gd name="connsiteX34" fmla="*/ 514985 w 2610115"/>
                  <a:gd name="connsiteY34" fmla="*/ 194411 h 19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610115" h="1975845">
                    <a:moveTo>
                      <a:pt x="514985" y="194411"/>
                    </a:moveTo>
                    <a:cubicBezTo>
                      <a:pt x="622902" y="158190"/>
                      <a:pt x="743903" y="168940"/>
                      <a:pt x="847273" y="231372"/>
                    </a:cubicBezTo>
                    <a:lnTo>
                      <a:pt x="847370" y="231228"/>
                    </a:lnTo>
                    <a:lnTo>
                      <a:pt x="891877" y="165153"/>
                    </a:lnTo>
                    <a:cubicBezTo>
                      <a:pt x="1010526" y="28042"/>
                      <a:pt x="1222997" y="14047"/>
                      <a:pt x="1357208" y="150454"/>
                    </a:cubicBezTo>
                    <a:lnTo>
                      <a:pt x="1359483" y="146907"/>
                    </a:lnTo>
                    <a:lnTo>
                      <a:pt x="1392515" y="95396"/>
                    </a:lnTo>
                    <a:cubicBezTo>
                      <a:pt x="1433742" y="45531"/>
                      <a:pt x="1491601" y="12092"/>
                      <a:pt x="1555909" y="2697"/>
                    </a:cubicBezTo>
                    <a:cubicBezTo>
                      <a:pt x="1626688" y="-7657"/>
                      <a:pt x="1697399" y="12178"/>
                      <a:pt x="1752718" y="55742"/>
                    </a:cubicBezTo>
                    <a:lnTo>
                      <a:pt x="1799449" y="103995"/>
                    </a:lnTo>
                    <a:lnTo>
                      <a:pt x="1802338" y="106977"/>
                    </a:lnTo>
                    <a:cubicBezTo>
                      <a:pt x="1854457" y="43717"/>
                      <a:pt x="1927884" y="7011"/>
                      <a:pt x="2004528" y="1214"/>
                    </a:cubicBezTo>
                    <a:cubicBezTo>
                      <a:pt x="2050514" y="-2265"/>
                      <a:pt x="2097658" y="5383"/>
                      <a:pt x="2142054" y="25099"/>
                    </a:cubicBezTo>
                    <a:cubicBezTo>
                      <a:pt x="2232262" y="65146"/>
                      <a:pt x="2296947" y="148991"/>
                      <a:pt x="2314325" y="248470"/>
                    </a:cubicBezTo>
                    <a:lnTo>
                      <a:pt x="2315263" y="248869"/>
                    </a:lnTo>
                    <a:lnTo>
                      <a:pt x="2388106" y="279811"/>
                    </a:lnTo>
                    <a:cubicBezTo>
                      <a:pt x="2457030" y="320051"/>
                      <a:pt x="2510068" y="385712"/>
                      <a:pt x="2535411" y="465259"/>
                    </a:cubicBezTo>
                    <a:cubicBezTo>
                      <a:pt x="2559970" y="542246"/>
                      <a:pt x="2556471" y="625862"/>
                      <a:pt x="2525516" y="700334"/>
                    </a:cubicBezTo>
                    <a:cubicBezTo>
                      <a:pt x="2601605" y="802465"/>
                      <a:pt x="2628215" y="934861"/>
                      <a:pt x="2597804" y="1059759"/>
                    </a:cubicBezTo>
                    <a:cubicBezTo>
                      <a:pt x="2557376" y="1225802"/>
                      <a:pt x="2423541" y="1350151"/>
                      <a:pt x="2259174" y="1374381"/>
                    </a:cubicBezTo>
                    <a:cubicBezTo>
                      <a:pt x="2258390" y="1478021"/>
                      <a:pt x="2214160" y="1576312"/>
                      <a:pt x="2137951" y="1643972"/>
                    </a:cubicBezTo>
                    <a:cubicBezTo>
                      <a:pt x="2022158" y="1746789"/>
                      <a:pt x="1854895" y="1760001"/>
                      <a:pt x="1725223" y="1676614"/>
                    </a:cubicBezTo>
                    <a:cubicBezTo>
                      <a:pt x="1683287" y="1819845"/>
                      <a:pt x="1570994" y="1929336"/>
                      <a:pt x="1430280" y="1964218"/>
                    </a:cubicBezTo>
                    <a:cubicBezTo>
                      <a:pt x="1264465" y="2005317"/>
                      <a:pt x="1091410" y="1935279"/>
                      <a:pt x="996615" y="1788666"/>
                    </a:cubicBezTo>
                    <a:cubicBezTo>
                      <a:pt x="772874" y="1927827"/>
                      <a:pt x="482275" y="1849606"/>
                      <a:pt x="352423" y="1615216"/>
                    </a:cubicBezTo>
                    <a:cubicBezTo>
                      <a:pt x="224864" y="1630623"/>
                      <a:pt x="105088" y="1549019"/>
                      <a:pt x="69186" y="1422201"/>
                    </a:cubicBezTo>
                    <a:cubicBezTo>
                      <a:pt x="49681" y="1353386"/>
                      <a:pt x="57737" y="1280482"/>
                      <a:pt x="89788" y="1218899"/>
                    </a:cubicBezTo>
                    <a:lnTo>
                      <a:pt x="128033" y="1164062"/>
                    </a:lnTo>
                    <a:lnTo>
                      <a:pt x="127542" y="1159860"/>
                    </a:lnTo>
                    <a:lnTo>
                      <a:pt x="69942" y="1111936"/>
                    </a:lnTo>
                    <a:cubicBezTo>
                      <a:pt x="18379" y="1054273"/>
                      <a:pt x="-7507" y="975034"/>
                      <a:pt x="1906" y="894356"/>
                    </a:cubicBezTo>
                    <a:cubicBezTo>
                      <a:pt x="16630" y="768406"/>
                      <a:pt x="113536" y="669750"/>
                      <a:pt x="235303" y="656766"/>
                    </a:cubicBezTo>
                    <a:cubicBezTo>
                      <a:pt x="236026" y="654663"/>
                      <a:pt x="236811" y="652606"/>
                      <a:pt x="237535" y="650503"/>
                    </a:cubicBezTo>
                    <a:cubicBezTo>
                      <a:pt x="221183" y="526474"/>
                      <a:pt x="259318" y="401393"/>
                      <a:pt x="341501" y="309319"/>
                    </a:cubicBezTo>
                    <a:cubicBezTo>
                      <a:pt x="390196" y="254785"/>
                      <a:pt x="450235" y="216143"/>
                      <a:pt x="514985" y="1944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>
                <a:outerShdw blurRad="177800" dist="50800" dir="5400000" algn="t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2" name="TextBox 4"/>
              <p:cNvSpPr txBox="1"/>
              <p:nvPr/>
            </p:nvSpPr>
            <p:spPr>
              <a:xfrm>
                <a:off x="2568241" y="2915203"/>
                <a:ext cx="125311" cy="2714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zh-CN" altLang="en-US" sz="2000" b="1" dirty="0">
                  <a:solidFill>
                    <a:srgbClr val="08CDE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TextBox 41"/>
              <p:cNvSpPr txBox="1"/>
              <p:nvPr/>
            </p:nvSpPr>
            <p:spPr>
              <a:xfrm>
                <a:off x="2488817" y="3050909"/>
                <a:ext cx="1716760" cy="9395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给孩子一个固定的学习的地方，一坐下来，就可以做作业了。而其他事情，如看闲书、喝茶、聊天、吃点心什么的都必须到别的地方去。长此以往，就给自己一个定势，一坐到熟悉的桌前，就能集中精力投入学习。</a:t>
                </a:r>
                <a:endParaRPr kumimoji="1"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8559634" y="1207816"/>
            <a:ext cx="3309889" cy="4101102"/>
            <a:chOff x="8396198" y="899235"/>
            <a:chExt cx="3309889" cy="4101102"/>
          </a:xfrm>
        </p:grpSpPr>
        <p:pic>
          <p:nvPicPr>
            <p:cNvPr id="23" name="图片 22" descr="图片包含 玩具&#10;&#10;自动生成的说明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58"/>
            <a:stretch>
              <a:fillRect/>
            </a:stretch>
          </p:blipFill>
          <p:spPr>
            <a:xfrm>
              <a:off x="8969595" y="899235"/>
              <a:ext cx="1885681" cy="3295650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>
              <a:off x="8396198" y="2890390"/>
              <a:ext cx="3309889" cy="2109947"/>
              <a:chOff x="2209057" y="2742956"/>
              <a:chExt cx="2245247" cy="1431272"/>
            </a:xfrm>
          </p:grpSpPr>
          <p:sp>
            <p:nvSpPr>
              <p:cNvPr id="19" name="任意多边形 73"/>
              <p:cNvSpPr/>
              <p:nvPr/>
            </p:nvSpPr>
            <p:spPr>
              <a:xfrm rot="11317928">
                <a:off x="2209057" y="2742956"/>
                <a:ext cx="2245247" cy="1431272"/>
              </a:xfrm>
              <a:custGeom>
                <a:avLst/>
                <a:gdLst>
                  <a:gd name="connsiteX0" fmla="*/ 514985 w 2610115"/>
                  <a:gd name="connsiteY0" fmla="*/ 194411 h 1975845"/>
                  <a:gd name="connsiteX1" fmla="*/ 847273 w 2610115"/>
                  <a:gd name="connsiteY1" fmla="*/ 231372 h 1975845"/>
                  <a:gd name="connsiteX2" fmla="*/ 847370 w 2610115"/>
                  <a:gd name="connsiteY2" fmla="*/ 231228 h 1975845"/>
                  <a:gd name="connsiteX3" fmla="*/ 891877 w 2610115"/>
                  <a:gd name="connsiteY3" fmla="*/ 165153 h 1975845"/>
                  <a:gd name="connsiteX4" fmla="*/ 1357208 w 2610115"/>
                  <a:gd name="connsiteY4" fmla="*/ 150454 h 1975845"/>
                  <a:gd name="connsiteX5" fmla="*/ 1359483 w 2610115"/>
                  <a:gd name="connsiteY5" fmla="*/ 146907 h 1975845"/>
                  <a:gd name="connsiteX6" fmla="*/ 1392515 w 2610115"/>
                  <a:gd name="connsiteY6" fmla="*/ 95396 h 1975845"/>
                  <a:gd name="connsiteX7" fmla="*/ 1555909 w 2610115"/>
                  <a:gd name="connsiteY7" fmla="*/ 2697 h 1975845"/>
                  <a:gd name="connsiteX8" fmla="*/ 1752718 w 2610115"/>
                  <a:gd name="connsiteY8" fmla="*/ 55742 h 1975845"/>
                  <a:gd name="connsiteX9" fmla="*/ 1799449 w 2610115"/>
                  <a:gd name="connsiteY9" fmla="*/ 103995 h 1975845"/>
                  <a:gd name="connsiteX10" fmla="*/ 1802338 w 2610115"/>
                  <a:gd name="connsiteY10" fmla="*/ 106977 h 1975845"/>
                  <a:gd name="connsiteX11" fmla="*/ 2004528 w 2610115"/>
                  <a:gd name="connsiteY11" fmla="*/ 1214 h 1975845"/>
                  <a:gd name="connsiteX12" fmla="*/ 2142054 w 2610115"/>
                  <a:gd name="connsiteY12" fmla="*/ 25099 h 1975845"/>
                  <a:gd name="connsiteX13" fmla="*/ 2314325 w 2610115"/>
                  <a:gd name="connsiteY13" fmla="*/ 248470 h 1975845"/>
                  <a:gd name="connsiteX14" fmla="*/ 2315263 w 2610115"/>
                  <a:gd name="connsiteY14" fmla="*/ 248869 h 1975845"/>
                  <a:gd name="connsiteX15" fmla="*/ 2388106 w 2610115"/>
                  <a:gd name="connsiteY15" fmla="*/ 279811 h 1975845"/>
                  <a:gd name="connsiteX16" fmla="*/ 2535411 w 2610115"/>
                  <a:gd name="connsiteY16" fmla="*/ 465259 h 1975845"/>
                  <a:gd name="connsiteX17" fmla="*/ 2525516 w 2610115"/>
                  <a:gd name="connsiteY17" fmla="*/ 700334 h 1975845"/>
                  <a:gd name="connsiteX18" fmla="*/ 2597804 w 2610115"/>
                  <a:gd name="connsiteY18" fmla="*/ 1059759 h 1975845"/>
                  <a:gd name="connsiteX19" fmla="*/ 2259174 w 2610115"/>
                  <a:gd name="connsiteY19" fmla="*/ 1374381 h 1975845"/>
                  <a:gd name="connsiteX20" fmla="*/ 2137951 w 2610115"/>
                  <a:gd name="connsiteY20" fmla="*/ 1643972 h 1975845"/>
                  <a:gd name="connsiteX21" fmla="*/ 1725223 w 2610115"/>
                  <a:gd name="connsiteY21" fmla="*/ 1676614 h 1975845"/>
                  <a:gd name="connsiteX22" fmla="*/ 1430280 w 2610115"/>
                  <a:gd name="connsiteY22" fmla="*/ 1964218 h 1975845"/>
                  <a:gd name="connsiteX23" fmla="*/ 996615 w 2610115"/>
                  <a:gd name="connsiteY23" fmla="*/ 1788666 h 1975845"/>
                  <a:gd name="connsiteX24" fmla="*/ 352423 w 2610115"/>
                  <a:gd name="connsiteY24" fmla="*/ 1615216 h 1975845"/>
                  <a:gd name="connsiteX25" fmla="*/ 69186 w 2610115"/>
                  <a:gd name="connsiteY25" fmla="*/ 1422201 h 1975845"/>
                  <a:gd name="connsiteX26" fmla="*/ 89788 w 2610115"/>
                  <a:gd name="connsiteY26" fmla="*/ 1218899 h 1975845"/>
                  <a:gd name="connsiteX27" fmla="*/ 128033 w 2610115"/>
                  <a:gd name="connsiteY27" fmla="*/ 1164062 h 1975845"/>
                  <a:gd name="connsiteX28" fmla="*/ 127542 w 2610115"/>
                  <a:gd name="connsiteY28" fmla="*/ 1159860 h 1975845"/>
                  <a:gd name="connsiteX29" fmla="*/ 69942 w 2610115"/>
                  <a:gd name="connsiteY29" fmla="*/ 1111936 h 1975845"/>
                  <a:gd name="connsiteX30" fmla="*/ 1906 w 2610115"/>
                  <a:gd name="connsiteY30" fmla="*/ 894356 h 1975845"/>
                  <a:gd name="connsiteX31" fmla="*/ 235303 w 2610115"/>
                  <a:gd name="connsiteY31" fmla="*/ 656766 h 1975845"/>
                  <a:gd name="connsiteX32" fmla="*/ 237535 w 2610115"/>
                  <a:gd name="connsiteY32" fmla="*/ 650503 h 1975845"/>
                  <a:gd name="connsiteX33" fmla="*/ 341501 w 2610115"/>
                  <a:gd name="connsiteY33" fmla="*/ 309319 h 1975845"/>
                  <a:gd name="connsiteX34" fmla="*/ 514985 w 2610115"/>
                  <a:gd name="connsiteY34" fmla="*/ 194411 h 19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610115" h="1975845">
                    <a:moveTo>
                      <a:pt x="514985" y="194411"/>
                    </a:moveTo>
                    <a:cubicBezTo>
                      <a:pt x="622902" y="158190"/>
                      <a:pt x="743903" y="168940"/>
                      <a:pt x="847273" y="231372"/>
                    </a:cubicBezTo>
                    <a:lnTo>
                      <a:pt x="847370" y="231228"/>
                    </a:lnTo>
                    <a:lnTo>
                      <a:pt x="891877" y="165153"/>
                    </a:lnTo>
                    <a:cubicBezTo>
                      <a:pt x="1010526" y="28042"/>
                      <a:pt x="1222997" y="14047"/>
                      <a:pt x="1357208" y="150454"/>
                    </a:cubicBezTo>
                    <a:lnTo>
                      <a:pt x="1359483" y="146907"/>
                    </a:lnTo>
                    <a:lnTo>
                      <a:pt x="1392515" y="95396"/>
                    </a:lnTo>
                    <a:cubicBezTo>
                      <a:pt x="1433742" y="45531"/>
                      <a:pt x="1491601" y="12092"/>
                      <a:pt x="1555909" y="2697"/>
                    </a:cubicBezTo>
                    <a:cubicBezTo>
                      <a:pt x="1626688" y="-7657"/>
                      <a:pt x="1697399" y="12178"/>
                      <a:pt x="1752718" y="55742"/>
                    </a:cubicBezTo>
                    <a:lnTo>
                      <a:pt x="1799449" y="103995"/>
                    </a:lnTo>
                    <a:lnTo>
                      <a:pt x="1802338" y="106977"/>
                    </a:lnTo>
                    <a:cubicBezTo>
                      <a:pt x="1854457" y="43717"/>
                      <a:pt x="1927884" y="7011"/>
                      <a:pt x="2004528" y="1214"/>
                    </a:cubicBezTo>
                    <a:cubicBezTo>
                      <a:pt x="2050514" y="-2265"/>
                      <a:pt x="2097658" y="5383"/>
                      <a:pt x="2142054" y="25099"/>
                    </a:cubicBezTo>
                    <a:cubicBezTo>
                      <a:pt x="2232262" y="65146"/>
                      <a:pt x="2296947" y="148991"/>
                      <a:pt x="2314325" y="248470"/>
                    </a:cubicBezTo>
                    <a:lnTo>
                      <a:pt x="2315263" y="248869"/>
                    </a:lnTo>
                    <a:lnTo>
                      <a:pt x="2388106" y="279811"/>
                    </a:lnTo>
                    <a:cubicBezTo>
                      <a:pt x="2457030" y="320051"/>
                      <a:pt x="2510068" y="385712"/>
                      <a:pt x="2535411" y="465259"/>
                    </a:cubicBezTo>
                    <a:cubicBezTo>
                      <a:pt x="2559970" y="542246"/>
                      <a:pt x="2556471" y="625862"/>
                      <a:pt x="2525516" y="700334"/>
                    </a:cubicBezTo>
                    <a:cubicBezTo>
                      <a:pt x="2601605" y="802465"/>
                      <a:pt x="2628215" y="934861"/>
                      <a:pt x="2597804" y="1059759"/>
                    </a:cubicBezTo>
                    <a:cubicBezTo>
                      <a:pt x="2557376" y="1225802"/>
                      <a:pt x="2423541" y="1350151"/>
                      <a:pt x="2259174" y="1374381"/>
                    </a:cubicBezTo>
                    <a:cubicBezTo>
                      <a:pt x="2258390" y="1478021"/>
                      <a:pt x="2214160" y="1576312"/>
                      <a:pt x="2137951" y="1643972"/>
                    </a:cubicBezTo>
                    <a:cubicBezTo>
                      <a:pt x="2022158" y="1746789"/>
                      <a:pt x="1854895" y="1760001"/>
                      <a:pt x="1725223" y="1676614"/>
                    </a:cubicBezTo>
                    <a:cubicBezTo>
                      <a:pt x="1683287" y="1819845"/>
                      <a:pt x="1570994" y="1929336"/>
                      <a:pt x="1430280" y="1964218"/>
                    </a:cubicBezTo>
                    <a:cubicBezTo>
                      <a:pt x="1264465" y="2005317"/>
                      <a:pt x="1091410" y="1935279"/>
                      <a:pt x="996615" y="1788666"/>
                    </a:cubicBezTo>
                    <a:cubicBezTo>
                      <a:pt x="772874" y="1927827"/>
                      <a:pt x="482275" y="1849606"/>
                      <a:pt x="352423" y="1615216"/>
                    </a:cubicBezTo>
                    <a:cubicBezTo>
                      <a:pt x="224864" y="1630623"/>
                      <a:pt x="105088" y="1549019"/>
                      <a:pt x="69186" y="1422201"/>
                    </a:cubicBezTo>
                    <a:cubicBezTo>
                      <a:pt x="49681" y="1353386"/>
                      <a:pt x="57737" y="1280482"/>
                      <a:pt x="89788" y="1218899"/>
                    </a:cubicBezTo>
                    <a:lnTo>
                      <a:pt x="128033" y="1164062"/>
                    </a:lnTo>
                    <a:lnTo>
                      <a:pt x="127542" y="1159860"/>
                    </a:lnTo>
                    <a:lnTo>
                      <a:pt x="69942" y="1111936"/>
                    </a:lnTo>
                    <a:cubicBezTo>
                      <a:pt x="18379" y="1054273"/>
                      <a:pt x="-7507" y="975034"/>
                      <a:pt x="1906" y="894356"/>
                    </a:cubicBezTo>
                    <a:cubicBezTo>
                      <a:pt x="16630" y="768406"/>
                      <a:pt x="113536" y="669750"/>
                      <a:pt x="235303" y="656766"/>
                    </a:cubicBezTo>
                    <a:cubicBezTo>
                      <a:pt x="236026" y="654663"/>
                      <a:pt x="236811" y="652606"/>
                      <a:pt x="237535" y="650503"/>
                    </a:cubicBezTo>
                    <a:cubicBezTo>
                      <a:pt x="221183" y="526474"/>
                      <a:pt x="259318" y="401393"/>
                      <a:pt x="341501" y="309319"/>
                    </a:cubicBezTo>
                    <a:cubicBezTo>
                      <a:pt x="390196" y="254785"/>
                      <a:pt x="450235" y="216143"/>
                      <a:pt x="514985" y="1944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>
                <a:outerShdw blurRad="177800" dist="50800" dir="5400000" algn="t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2568241" y="2915203"/>
                <a:ext cx="125311" cy="2714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zh-CN" altLang="en-US" sz="2000" b="1" dirty="0">
                  <a:solidFill>
                    <a:srgbClr val="08CDE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TextBox 41"/>
              <p:cNvSpPr txBox="1"/>
              <p:nvPr/>
            </p:nvSpPr>
            <p:spPr>
              <a:xfrm>
                <a:off x="2490638" y="3186616"/>
                <a:ext cx="1716760" cy="5637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专门用来学习的地方，学习用品要备齐。学习用品要井然有序地摆放在固定的地方，这样就可以节省许多找东西的时间和精力。</a:t>
                </a:r>
                <a:endParaRPr kumimoji="1"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2" name="文本框 2"/>
          <p:cNvSpPr txBox="1"/>
          <p:nvPr/>
        </p:nvSpPr>
        <p:spPr>
          <a:xfrm>
            <a:off x="3564011" y="1207816"/>
            <a:ext cx="5525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/>
                </a:solidFill>
                <a:cs typeface="+mn-ea"/>
                <a:sym typeface="+mn-lt"/>
              </a:rPr>
              <a:t>让孩子迅速安静做作业的办法</a:t>
            </a:r>
            <a:endParaRPr lang="zh-CN" altLang="en-US" sz="32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441055" y="2387423"/>
            <a:ext cx="3309889" cy="3797924"/>
            <a:chOff x="4441055" y="1187024"/>
            <a:chExt cx="3309889" cy="3797924"/>
          </a:xfrm>
        </p:grpSpPr>
        <p:grpSp>
          <p:nvGrpSpPr>
            <p:cNvPr id="14" name="组合 13"/>
            <p:cNvGrpSpPr/>
            <p:nvPr/>
          </p:nvGrpSpPr>
          <p:grpSpPr>
            <a:xfrm>
              <a:off x="4441055" y="2875001"/>
              <a:ext cx="3309889" cy="2109947"/>
              <a:chOff x="2209057" y="2742956"/>
              <a:chExt cx="2245247" cy="1431272"/>
            </a:xfrm>
          </p:grpSpPr>
          <p:sp>
            <p:nvSpPr>
              <p:cNvPr id="15" name="任意多边形 73"/>
              <p:cNvSpPr/>
              <p:nvPr/>
            </p:nvSpPr>
            <p:spPr>
              <a:xfrm rot="11317928">
                <a:off x="2209057" y="2742956"/>
                <a:ext cx="2245247" cy="1431272"/>
              </a:xfrm>
              <a:custGeom>
                <a:avLst/>
                <a:gdLst>
                  <a:gd name="connsiteX0" fmla="*/ 514985 w 2610115"/>
                  <a:gd name="connsiteY0" fmla="*/ 194411 h 1975845"/>
                  <a:gd name="connsiteX1" fmla="*/ 847273 w 2610115"/>
                  <a:gd name="connsiteY1" fmla="*/ 231372 h 1975845"/>
                  <a:gd name="connsiteX2" fmla="*/ 847370 w 2610115"/>
                  <a:gd name="connsiteY2" fmla="*/ 231228 h 1975845"/>
                  <a:gd name="connsiteX3" fmla="*/ 891877 w 2610115"/>
                  <a:gd name="connsiteY3" fmla="*/ 165153 h 1975845"/>
                  <a:gd name="connsiteX4" fmla="*/ 1357208 w 2610115"/>
                  <a:gd name="connsiteY4" fmla="*/ 150454 h 1975845"/>
                  <a:gd name="connsiteX5" fmla="*/ 1359483 w 2610115"/>
                  <a:gd name="connsiteY5" fmla="*/ 146907 h 1975845"/>
                  <a:gd name="connsiteX6" fmla="*/ 1392515 w 2610115"/>
                  <a:gd name="connsiteY6" fmla="*/ 95396 h 1975845"/>
                  <a:gd name="connsiteX7" fmla="*/ 1555909 w 2610115"/>
                  <a:gd name="connsiteY7" fmla="*/ 2697 h 1975845"/>
                  <a:gd name="connsiteX8" fmla="*/ 1752718 w 2610115"/>
                  <a:gd name="connsiteY8" fmla="*/ 55742 h 1975845"/>
                  <a:gd name="connsiteX9" fmla="*/ 1799449 w 2610115"/>
                  <a:gd name="connsiteY9" fmla="*/ 103995 h 1975845"/>
                  <a:gd name="connsiteX10" fmla="*/ 1802338 w 2610115"/>
                  <a:gd name="connsiteY10" fmla="*/ 106977 h 1975845"/>
                  <a:gd name="connsiteX11" fmla="*/ 2004528 w 2610115"/>
                  <a:gd name="connsiteY11" fmla="*/ 1214 h 1975845"/>
                  <a:gd name="connsiteX12" fmla="*/ 2142054 w 2610115"/>
                  <a:gd name="connsiteY12" fmla="*/ 25099 h 1975845"/>
                  <a:gd name="connsiteX13" fmla="*/ 2314325 w 2610115"/>
                  <a:gd name="connsiteY13" fmla="*/ 248470 h 1975845"/>
                  <a:gd name="connsiteX14" fmla="*/ 2315263 w 2610115"/>
                  <a:gd name="connsiteY14" fmla="*/ 248869 h 1975845"/>
                  <a:gd name="connsiteX15" fmla="*/ 2388106 w 2610115"/>
                  <a:gd name="connsiteY15" fmla="*/ 279811 h 1975845"/>
                  <a:gd name="connsiteX16" fmla="*/ 2535411 w 2610115"/>
                  <a:gd name="connsiteY16" fmla="*/ 465259 h 1975845"/>
                  <a:gd name="connsiteX17" fmla="*/ 2525516 w 2610115"/>
                  <a:gd name="connsiteY17" fmla="*/ 700334 h 1975845"/>
                  <a:gd name="connsiteX18" fmla="*/ 2597804 w 2610115"/>
                  <a:gd name="connsiteY18" fmla="*/ 1059759 h 1975845"/>
                  <a:gd name="connsiteX19" fmla="*/ 2259174 w 2610115"/>
                  <a:gd name="connsiteY19" fmla="*/ 1374381 h 1975845"/>
                  <a:gd name="connsiteX20" fmla="*/ 2137951 w 2610115"/>
                  <a:gd name="connsiteY20" fmla="*/ 1643972 h 1975845"/>
                  <a:gd name="connsiteX21" fmla="*/ 1725223 w 2610115"/>
                  <a:gd name="connsiteY21" fmla="*/ 1676614 h 1975845"/>
                  <a:gd name="connsiteX22" fmla="*/ 1430280 w 2610115"/>
                  <a:gd name="connsiteY22" fmla="*/ 1964218 h 1975845"/>
                  <a:gd name="connsiteX23" fmla="*/ 996615 w 2610115"/>
                  <a:gd name="connsiteY23" fmla="*/ 1788666 h 1975845"/>
                  <a:gd name="connsiteX24" fmla="*/ 352423 w 2610115"/>
                  <a:gd name="connsiteY24" fmla="*/ 1615216 h 1975845"/>
                  <a:gd name="connsiteX25" fmla="*/ 69186 w 2610115"/>
                  <a:gd name="connsiteY25" fmla="*/ 1422201 h 1975845"/>
                  <a:gd name="connsiteX26" fmla="*/ 89788 w 2610115"/>
                  <a:gd name="connsiteY26" fmla="*/ 1218899 h 1975845"/>
                  <a:gd name="connsiteX27" fmla="*/ 128033 w 2610115"/>
                  <a:gd name="connsiteY27" fmla="*/ 1164062 h 1975845"/>
                  <a:gd name="connsiteX28" fmla="*/ 127542 w 2610115"/>
                  <a:gd name="connsiteY28" fmla="*/ 1159860 h 1975845"/>
                  <a:gd name="connsiteX29" fmla="*/ 69942 w 2610115"/>
                  <a:gd name="connsiteY29" fmla="*/ 1111936 h 1975845"/>
                  <a:gd name="connsiteX30" fmla="*/ 1906 w 2610115"/>
                  <a:gd name="connsiteY30" fmla="*/ 894356 h 1975845"/>
                  <a:gd name="connsiteX31" fmla="*/ 235303 w 2610115"/>
                  <a:gd name="connsiteY31" fmla="*/ 656766 h 1975845"/>
                  <a:gd name="connsiteX32" fmla="*/ 237535 w 2610115"/>
                  <a:gd name="connsiteY32" fmla="*/ 650503 h 1975845"/>
                  <a:gd name="connsiteX33" fmla="*/ 341501 w 2610115"/>
                  <a:gd name="connsiteY33" fmla="*/ 309319 h 1975845"/>
                  <a:gd name="connsiteX34" fmla="*/ 514985 w 2610115"/>
                  <a:gd name="connsiteY34" fmla="*/ 194411 h 19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610115" h="1975845">
                    <a:moveTo>
                      <a:pt x="514985" y="194411"/>
                    </a:moveTo>
                    <a:cubicBezTo>
                      <a:pt x="622902" y="158190"/>
                      <a:pt x="743903" y="168940"/>
                      <a:pt x="847273" y="231372"/>
                    </a:cubicBezTo>
                    <a:lnTo>
                      <a:pt x="847370" y="231228"/>
                    </a:lnTo>
                    <a:lnTo>
                      <a:pt x="891877" y="165153"/>
                    </a:lnTo>
                    <a:cubicBezTo>
                      <a:pt x="1010526" y="28042"/>
                      <a:pt x="1222997" y="14047"/>
                      <a:pt x="1357208" y="150454"/>
                    </a:cubicBezTo>
                    <a:lnTo>
                      <a:pt x="1359483" y="146907"/>
                    </a:lnTo>
                    <a:lnTo>
                      <a:pt x="1392515" y="95396"/>
                    </a:lnTo>
                    <a:cubicBezTo>
                      <a:pt x="1433742" y="45531"/>
                      <a:pt x="1491601" y="12092"/>
                      <a:pt x="1555909" y="2697"/>
                    </a:cubicBezTo>
                    <a:cubicBezTo>
                      <a:pt x="1626688" y="-7657"/>
                      <a:pt x="1697399" y="12178"/>
                      <a:pt x="1752718" y="55742"/>
                    </a:cubicBezTo>
                    <a:lnTo>
                      <a:pt x="1799449" y="103995"/>
                    </a:lnTo>
                    <a:lnTo>
                      <a:pt x="1802338" y="106977"/>
                    </a:lnTo>
                    <a:cubicBezTo>
                      <a:pt x="1854457" y="43717"/>
                      <a:pt x="1927884" y="7011"/>
                      <a:pt x="2004528" y="1214"/>
                    </a:cubicBezTo>
                    <a:cubicBezTo>
                      <a:pt x="2050514" y="-2265"/>
                      <a:pt x="2097658" y="5383"/>
                      <a:pt x="2142054" y="25099"/>
                    </a:cubicBezTo>
                    <a:cubicBezTo>
                      <a:pt x="2232262" y="65146"/>
                      <a:pt x="2296947" y="148991"/>
                      <a:pt x="2314325" y="248470"/>
                    </a:cubicBezTo>
                    <a:lnTo>
                      <a:pt x="2315263" y="248869"/>
                    </a:lnTo>
                    <a:lnTo>
                      <a:pt x="2388106" y="279811"/>
                    </a:lnTo>
                    <a:cubicBezTo>
                      <a:pt x="2457030" y="320051"/>
                      <a:pt x="2510068" y="385712"/>
                      <a:pt x="2535411" y="465259"/>
                    </a:cubicBezTo>
                    <a:cubicBezTo>
                      <a:pt x="2559970" y="542246"/>
                      <a:pt x="2556471" y="625862"/>
                      <a:pt x="2525516" y="700334"/>
                    </a:cubicBezTo>
                    <a:cubicBezTo>
                      <a:pt x="2601605" y="802465"/>
                      <a:pt x="2628215" y="934861"/>
                      <a:pt x="2597804" y="1059759"/>
                    </a:cubicBezTo>
                    <a:cubicBezTo>
                      <a:pt x="2557376" y="1225802"/>
                      <a:pt x="2423541" y="1350151"/>
                      <a:pt x="2259174" y="1374381"/>
                    </a:cubicBezTo>
                    <a:cubicBezTo>
                      <a:pt x="2258390" y="1478021"/>
                      <a:pt x="2214160" y="1576312"/>
                      <a:pt x="2137951" y="1643972"/>
                    </a:cubicBezTo>
                    <a:cubicBezTo>
                      <a:pt x="2022158" y="1746789"/>
                      <a:pt x="1854895" y="1760001"/>
                      <a:pt x="1725223" y="1676614"/>
                    </a:cubicBezTo>
                    <a:cubicBezTo>
                      <a:pt x="1683287" y="1819845"/>
                      <a:pt x="1570994" y="1929336"/>
                      <a:pt x="1430280" y="1964218"/>
                    </a:cubicBezTo>
                    <a:cubicBezTo>
                      <a:pt x="1264465" y="2005317"/>
                      <a:pt x="1091410" y="1935279"/>
                      <a:pt x="996615" y="1788666"/>
                    </a:cubicBezTo>
                    <a:cubicBezTo>
                      <a:pt x="772874" y="1927827"/>
                      <a:pt x="482275" y="1849606"/>
                      <a:pt x="352423" y="1615216"/>
                    </a:cubicBezTo>
                    <a:cubicBezTo>
                      <a:pt x="224864" y="1630623"/>
                      <a:pt x="105088" y="1549019"/>
                      <a:pt x="69186" y="1422201"/>
                    </a:cubicBezTo>
                    <a:cubicBezTo>
                      <a:pt x="49681" y="1353386"/>
                      <a:pt x="57737" y="1280482"/>
                      <a:pt x="89788" y="1218899"/>
                    </a:cubicBezTo>
                    <a:lnTo>
                      <a:pt x="128033" y="1164062"/>
                    </a:lnTo>
                    <a:lnTo>
                      <a:pt x="127542" y="1159860"/>
                    </a:lnTo>
                    <a:lnTo>
                      <a:pt x="69942" y="1111936"/>
                    </a:lnTo>
                    <a:cubicBezTo>
                      <a:pt x="18379" y="1054273"/>
                      <a:pt x="-7507" y="975034"/>
                      <a:pt x="1906" y="894356"/>
                    </a:cubicBezTo>
                    <a:cubicBezTo>
                      <a:pt x="16630" y="768406"/>
                      <a:pt x="113536" y="669750"/>
                      <a:pt x="235303" y="656766"/>
                    </a:cubicBezTo>
                    <a:cubicBezTo>
                      <a:pt x="236026" y="654663"/>
                      <a:pt x="236811" y="652606"/>
                      <a:pt x="237535" y="650503"/>
                    </a:cubicBezTo>
                    <a:cubicBezTo>
                      <a:pt x="221183" y="526474"/>
                      <a:pt x="259318" y="401393"/>
                      <a:pt x="341501" y="309319"/>
                    </a:cubicBezTo>
                    <a:cubicBezTo>
                      <a:pt x="390196" y="254785"/>
                      <a:pt x="450235" y="216143"/>
                      <a:pt x="514985" y="1944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177800" dist="50800" dir="5400000" algn="t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6" name="TextBox 4"/>
              <p:cNvSpPr txBox="1"/>
              <p:nvPr/>
            </p:nvSpPr>
            <p:spPr>
              <a:xfrm>
                <a:off x="2568241" y="2915203"/>
                <a:ext cx="125311" cy="2714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zh-CN" altLang="en-US" sz="2000" b="1" dirty="0">
                  <a:solidFill>
                    <a:srgbClr val="08CDE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TextBox 41"/>
              <p:cNvSpPr txBox="1"/>
              <p:nvPr/>
            </p:nvSpPr>
            <p:spPr>
              <a:xfrm>
                <a:off x="2391153" y="3050064"/>
                <a:ext cx="1896816" cy="979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1"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必须在规定的时间内做作业，时间一到，马上就做到桌前去。渐渐地，大脑就会形成条件反射，一到时间，和学习有关的思维都被调动起来，做作业的效率也就高了。</a:t>
                </a:r>
                <a:endParaRPr kumimoji="1"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4" name="图片 23" descr="图片包含 玩具&#10;&#10;自动生成的说明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555" y="1187024"/>
              <a:ext cx="2214331" cy="203547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385"/>
            <a:ext cx="7344229" cy="6830729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9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5703" y="1113468"/>
            <a:ext cx="43044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小Q办公小学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12511" y="1666432"/>
            <a:ext cx="526297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cs typeface="+mn-ea"/>
                <a:sym typeface="+mn-lt"/>
              </a:rPr>
              <a:t>感谢各位家长</a:t>
            </a:r>
            <a:endParaRPr lang="en-US" altLang="zh-CN" sz="6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6600" dirty="0">
                <a:solidFill>
                  <a:schemeClr val="bg1"/>
                </a:solidFill>
                <a:cs typeface="+mn-ea"/>
                <a:sym typeface="+mn-lt"/>
              </a:rPr>
              <a:t>观看</a:t>
            </a:r>
            <a:endParaRPr lang="zh-CN" altLang="en-US" sz="6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41644" y="3936256"/>
            <a:ext cx="4722711" cy="1337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050" spc="300" dirty="0">
                <a:solidFill>
                  <a:schemeClr val="bg1"/>
                </a:solidFill>
                <a:cs typeface="+mn-ea"/>
                <a:sym typeface="+mn-lt"/>
              </a:rPr>
              <a:t>具体长短可根据实际需要填写，也可直接将文本复制于此，具体文字大小颜色均可调整。点击此处添加文本信息，具体长短可根据实际需要填写，也可直接将文本复制于此，具体文字大小颜色均可调整。</a:t>
            </a:r>
            <a:endParaRPr lang="zh-CN" altLang="en-US" sz="105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020878" y="5949998"/>
            <a:ext cx="1171122" cy="87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65720" y="6265801"/>
            <a:ext cx="4526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汇报人：小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Q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课件教学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   时间：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XX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月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sh dir="u"/>
      </p:transition>
    </mc:Choice>
    <mc:Fallback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bldLvl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108017"/>
            <a:ext cx="6284051" cy="3160667"/>
          </a:xfrm>
          <a:prstGeom prst="rect">
            <a:avLst/>
          </a:prstGeom>
          <a:solidFill>
            <a:srgbClr val="C93F3D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847136" y="0"/>
            <a:ext cx="7344229" cy="683072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1740854"/>
            <a:ext cx="1666875" cy="117427"/>
          </a:xfrm>
          <a:prstGeom prst="rect">
            <a:avLst/>
          </a:prstGeom>
          <a:solidFill>
            <a:srgbClr val="C9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7537" y="2854792"/>
            <a:ext cx="4065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rgbClr val="FFFFFF"/>
                </a:solidFill>
                <a:cs typeface="+mn-ea"/>
                <a:sym typeface="+mn-lt"/>
              </a:rPr>
              <a:t>PART ONE </a:t>
            </a:r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考试情况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4331" y="3564435"/>
            <a:ext cx="3903132" cy="1138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点击此处添加文本信息。</a:t>
            </a:r>
            <a:endParaRPr lang="zh-CN" altLang="en-US" sz="1335" dirty="0">
              <a:solidFill>
                <a:srgbClr val="FFFFFF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335" dirty="0">
                <a:solidFill>
                  <a:srgbClr val="FFFFFF"/>
                </a:solidFill>
                <a:cs typeface="+mn-ea"/>
                <a:sym typeface="+mn-lt"/>
              </a:rPr>
              <a:t>10</a:t>
            </a: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号字，</a:t>
            </a:r>
            <a:r>
              <a:rPr lang="en-US" altLang="zh-CN" sz="1335" dirty="0">
                <a:solidFill>
                  <a:srgbClr val="FFFFFF"/>
                </a:solidFill>
                <a:cs typeface="+mn-ea"/>
                <a:sym typeface="+mn-lt"/>
              </a:rPr>
              <a:t>1.3</a:t>
            </a: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倍字间距。</a:t>
            </a:r>
            <a:endParaRPr kumimoji="1" lang="zh-CN" altLang="en-US" sz="1335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bldLvl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/>
        </p:nvSpPr>
        <p:spPr>
          <a:xfrm>
            <a:off x="11551920" y="601249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481812-CA6E-4CF7-A597-B03BE0D22F0C}" type="slidenum">
              <a:rPr lang="en-GB" smtClean="0">
                <a:latin typeface="+mn-lt"/>
                <a:cs typeface="+mn-ea"/>
                <a:sym typeface="+mn-lt"/>
              </a:rPr>
            </a:fld>
            <a:endParaRPr lang="en-GB">
              <a:latin typeface="+mn-lt"/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867122" y="1723856"/>
            <a:ext cx="1895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考试情况 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54778" y="1630280"/>
            <a:ext cx="2501713" cy="1611222"/>
            <a:chOff x="998256" y="2071580"/>
            <a:chExt cx="2501713" cy="1611222"/>
          </a:xfrm>
        </p:grpSpPr>
        <p:grpSp>
          <p:nvGrpSpPr>
            <p:cNvPr id="40" name="组合 39"/>
            <p:cNvGrpSpPr/>
            <p:nvPr/>
          </p:nvGrpSpPr>
          <p:grpSpPr>
            <a:xfrm>
              <a:off x="1265437" y="2249398"/>
              <a:ext cx="2234532" cy="1433404"/>
              <a:chOff x="1025634" y="2422911"/>
              <a:chExt cx="2234241" cy="1433404"/>
            </a:xfrm>
            <a:solidFill>
              <a:srgbClr val="D97177"/>
            </a:solidFill>
          </p:grpSpPr>
          <p:grpSp>
            <p:nvGrpSpPr>
              <p:cNvPr id="46" name="组合 45"/>
              <p:cNvGrpSpPr/>
              <p:nvPr/>
            </p:nvGrpSpPr>
            <p:grpSpPr>
              <a:xfrm>
                <a:off x="1025634" y="2422911"/>
                <a:ext cx="2234241" cy="1433404"/>
                <a:chOff x="3464228" y="2075322"/>
                <a:chExt cx="3712898" cy="2382054"/>
              </a:xfrm>
              <a:grpFill/>
            </p:grpSpPr>
            <p:sp>
              <p:nvSpPr>
                <p:cNvPr id="53" name="椭圆 52"/>
                <p:cNvSpPr/>
                <p:nvPr/>
              </p:nvSpPr>
              <p:spPr>
                <a:xfrm>
                  <a:off x="4567794" y="2075322"/>
                  <a:ext cx="1470212" cy="14702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5099717" y="3030450"/>
                  <a:ext cx="1358774" cy="135877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椭圆 63"/>
                <p:cNvSpPr/>
                <p:nvPr/>
              </p:nvSpPr>
              <p:spPr>
                <a:xfrm>
                  <a:off x="4224941" y="3098602"/>
                  <a:ext cx="1358774" cy="135877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4012259" y="2523551"/>
                  <a:ext cx="1052745" cy="105274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>
                  <a:off x="3464228" y="3021778"/>
                  <a:ext cx="1198101" cy="119810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5694500" y="2585014"/>
                  <a:ext cx="1104636" cy="11046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>
                  <a:off x="5818352" y="2938205"/>
                  <a:ext cx="1358774" cy="135877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文本框 60"/>
              <p:cNvSpPr txBox="1"/>
              <p:nvPr/>
            </p:nvSpPr>
            <p:spPr>
              <a:xfrm>
                <a:off x="1550636" y="2828178"/>
                <a:ext cx="1239599" cy="703398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8565"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rgbClr val="FFFFFF"/>
                    </a:solidFill>
                    <a:cs typeface="+mn-ea"/>
                    <a:sym typeface="+mn-lt"/>
                  </a:rPr>
                  <a:t>20%</a:t>
                </a:r>
                <a:endParaRPr lang="zh-CN" altLang="en-US" sz="3600" b="1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998256" y="2071580"/>
              <a:ext cx="1067921" cy="880587"/>
              <a:chOff x="550389" y="5841550"/>
              <a:chExt cx="1067783" cy="880587"/>
            </a:xfrm>
            <a:solidFill>
              <a:srgbClr val="D97177"/>
            </a:solidFill>
          </p:grpSpPr>
          <p:sp>
            <p:nvSpPr>
              <p:cNvPr id="44" name="Freeform 5"/>
              <p:cNvSpPr/>
              <p:nvPr/>
            </p:nvSpPr>
            <p:spPr bwMode="auto">
              <a:xfrm rot="20069048" flipH="1">
                <a:off x="550389" y="6136867"/>
                <a:ext cx="570262" cy="585270"/>
              </a:xfrm>
              <a:custGeom>
                <a:avLst/>
                <a:gdLst>
                  <a:gd name="T0" fmla="*/ 327 w 382"/>
                  <a:gd name="T1" fmla="*/ 0 h 393"/>
                  <a:gd name="T2" fmla="*/ 259 w 382"/>
                  <a:gd name="T3" fmla="*/ 44 h 393"/>
                  <a:gd name="T4" fmla="*/ 113 w 382"/>
                  <a:gd name="T5" fmla="*/ 321 h 393"/>
                  <a:gd name="T6" fmla="*/ 147 w 382"/>
                  <a:gd name="T7" fmla="*/ 281 h 393"/>
                  <a:gd name="T8" fmla="*/ 297 w 382"/>
                  <a:gd name="T9" fmla="*/ 84 h 393"/>
                  <a:gd name="T10" fmla="*/ 158 w 382"/>
                  <a:gd name="T11" fmla="*/ 290 h 393"/>
                  <a:gd name="T12" fmla="*/ 110 w 382"/>
                  <a:gd name="T13" fmla="*/ 393 h 393"/>
                  <a:gd name="T14" fmla="*/ 135 w 382"/>
                  <a:gd name="T15" fmla="*/ 384 h 393"/>
                  <a:gd name="T16" fmla="*/ 154 w 382"/>
                  <a:gd name="T17" fmla="*/ 331 h 393"/>
                  <a:gd name="T18" fmla="*/ 367 w 382"/>
                  <a:gd name="T19" fmla="*/ 181 h 393"/>
                  <a:gd name="T20" fmla="*/ 327 w 382"/>
                  <a:gd name="T21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2" h="393">
                    <a:moveTo>
                      <a:pt x="327" y="0"/>
                    </a:moveTo>
                    <a:cubicBezTo>
                      <a:pt x="327" y="0"/>
                      <a:pt x="294" y="31"/>
                      <a:pt x="259" y="44"/>
                    </a:cubicBezTo>
                    <a:cubicBezTo>
                      <a:pt x="0" y="138"/>
                      <a:pt x="109" y="320"/>
                      <a:pt x="113" y="321"/>
                    </a:cubicBezTo>
                    <a:cubicBezTo>
                      <a:pt x="113" y="321"/>
                      <a:pt x="128" y="296"/>
                      <a:pt x="147" y="281"/>
                    </a:cubicBezTo>
                    <a:cubicBezTo>
                      <a:pt x="272" y="190"/>
                      <a:pt x="297" y="84"/>
                      <a:pt x="297" y="84"/>
                    </a:cubicBezTo>
                    <a:cubicBezTo>
                      <a:pt x="297" y="84"/>
                      <a:pt x="269" y="211"/>
                      <a:pt x="158" y="290"/>
                    </a:cubicBezTo>
                    <a:cubicBezTo>
                      <a:pt x="134" y="307"/>
                      <a:pt x="117" y="350"/>
                      <a:pt x="110" y="393"/>
                    </a:cubicBezTo>
                    <a:cubicBezTo>
                      <a:pt x="110" y="393"/>
                      <a:pt x="128" y="386"/>
                      <a:pt x="135" y="384"/>
                    </a:cubicBezTo>
                    <a:cubicBezTo>
                      <a:pt x="138" y="365"/>
                      <a:pt x="144" y="347"/>
                      <a:pt x="154" y="331"/>
                    </a:cubicBezTo>
                    <a:cubicBezTo>
                      <a:pt x="309" y="349"/>
                      <a:pt x="360" y="224"/>
                      <a:pt x="367" y="181"/>
                    </a:cubicBezTo>
                    <a:cubicBezTo>
                      <a:pt x="382" y="78"/>
                      <a:pt x="327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121920" tIns="60960" rIns="121920" bIns="60960" numCol="1" anchor="t" anchorCtr="0" compatLnSpc="1"/>
              <a:lstStyle/>
              <a:p>
                <a:pPr defTabSz="1218565"/>
                <a:endParaRPr lang="zh-CN" altLang="en-US" sz="24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Freeform 5"/>
              <p:cNvSpPr/>
              <p:nvPr/>
            </p:nvSpPr>
            <p:spPr bwMode="auto">
              <a:xfrm rot="398001">
                <a:off x="814523" y="5841550"/>
                <a:ext cx="803649" cy="824799"/>
              </a:xfrm>
              <a:custGeom>
                <a:avLst/>
                <a:gdLst>
                  <a:gd name="T0" fmla="*/ 327 w 382"/>
                  <a:gd name="T1" fmla="*/ 0 h 393"/>
                  <a:gd name="T2" fmla="*/ 259 w 382"/>
                  <a:gd name="T3" fmla="*/ 44 h 393"/>
                  <a:gd name="T4" fmla="*/ 113 w 382"/>
                  <a:gd name="T5" fmla="*/ 321 h 393"/>
                  <a:gd name="T6" fmla="*/ 147 w 382"/>
                  <a:gd name="T7" fmla="*/ 281 h 393"/>
                  <a:gd name="T8" fmla="*/ 297 w 382"/>
                  <a:gd name="T9" fmla="*/ 84 h 393"/>
                  <a:gd name="T10" fmla="*/ 158 w 382"/>
                  <a:gd name="T11" fmla="*/ 290 h 393"/>
                  <a:gd name="T12" fmla="*/ 110 w 382"/>
                  <a:gd name="T13" fmla="*/ 393 h 393"/>
                  <a:gd name="T14" fmla="*/ 135 w 382"/>
                  <a:gd name="T15" fmla="*/ 384 h 393"/>
                  <a:gd name="T16" fmla="*/ 154 w 382"/>
                  <a:gd name="T17" fmla="*/ 331 h 393"/>
                  <a:gd name="T18" fmla="*/ 367 w 382"/>
                  <a:gd name="T19" fmla="*/ 181 h 393"/>
                  <a:gd name="T20" fmla="*/ 327 w 382"/>
                  <a:gd name="T21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2" h="393">
                    <a:moveTo>
                      <a:pt x="327" y="0"/>
                    </a:moveTo>
                    <a:cubicBezTo>
                      <a:pt x="327" y="0"/>
                      <a:pt x="294" y="31"/>
                      <a:pt x="259" y="44"/>
                    </a:cubicBezTo>
                    <a:cubicBezTo>
                      <a:pt x="0" y="138"/>
                      <a:pt x="109" y="320"/>
                      <a:pt x="113" y="321"/>
                    </a:cubicBezTo>
                    <a:cubicBezTo>
                      <a:pt x="113" y="321"/>
                      <a:pt x="128" y="296"/>
                      <a:pt x="147" y="281"/>
                    </a:cubicBezTo>
                    <a:cubicBezTo>
                      <a:pt x="272" y="190"/>
                      <a:pt x="297" y="84"/>
                      <a:pt x="297" y="84"/>
                    </a:cubicBezTo>
                    <a:cubicBezTo>
                      <a:pt x="297" y="84"/>
                      <a:pt x="269" y="211"/>
                      <a:pt x="158" y="290"/>
                    </a:cubicBezTo>
                    <a:cubicBezTo>
                      <a:pt x="134" y="307"/>
                      <a:pt x="117" y="350"/>
                      <a:pt x="110" y="393"/>
                    </a:cubicBezTo>
                    <a:cubicBezTo>
                      <a:pt x="110" y="393"/>
                      <a:pt x="128" y="386"/>
                      <a:pt x="135" y="384"/>
                    </a:cubicBezTo>
                    <a:cubicBezTo>
                      <a:pt x="138" y="365"/>
                      <a:pt x="144" y="347"/>
                      <a:pt x="154" y="331"/>
                    </a:cubicBezTo>
                    <a:cubicBezTo>
                      <a:pt x="309" y="349"/>
                      <a:pt x="360" y="224"/>
                      <a:pt x="367" y="181"/>
                    </a:cubicBezTo>
                    <a:cubicBezTo>
                      <a:pt x="382" y="78"/>
                      <a:pt x="327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121920" tIns="60960" rIns="121920" bIns="60960" numCol="1" anchor="t" anchorCtr="0" compatLnSpc="1"/>
              <a:lstStyle/>
              <a:p>
                <a:pPr defTabSz="1218565"/>
                <a:endParaRPr lang="zh-CN" altLang="en-US" sz="2400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4620754" y="4571431"/>
            <a:ext cx="2842813" cy="2039202"/>
            <a:chOff x="4553106" y="1860379"/>
            <a:chExt cx="2842813" cy="2039202"/>
          </a:xfrm>
          <a:solidFill>
            <a:schemeClr val="accent1"/>
          </a:solidFill>
        </p:grpSpPr>
        <p:grpSp>
          <p:nvGrpSpPr>
            <p:cNvPr id="71" name="组合 70"/>
            <p:cNvGrpSpPr/>
            <p:nvPr/>
          </p:nvGrpSpPr>
          <p:grpSpPr>
            <a:xfrm>
              <a:off x="4553106" y="2075979"/>
              <a:ext cx="2842813" cy="1823602"/>
              <a:chOff x="4674778" y="2249491"/>
              <a:chExt cx="2842443" cy="1823603"/>
            </a:xfrm>
            <a:grpFill/>
          </p:grpSpPr>
          <p:grpSp>
            <p:nvGrpSpPr>
              <p:cNvPr id="75" name="组合 74"/>
              <p:cNvGrpSpPr/>
              <p:nvPr/>
            </p:nvGrpSpPr>
            <p:grpSpPr>
              <a:xfrm>
                <a:off x="4674778" y="2249491"/>
                <a:ext cx="2842443" cy="1823603"/>
                <a:chOff x="3464228" y="2075322"/>
                <a:chExt cx="3712898" cy="2382054"/>
              </a:xfrm>
              <a:grpFill/>
            </p:grpSpPr>
            <p:sp>
              <p:nvSpPr>
                <p:cNvPr id="77" name="椭圆 76"/>
                <p:cNvSpPr/>
                <p:nvPr/>
              </p:nvSpPr>
              <p:spPr>
                <a:xfrm>
                  <a:off x="4567794" y="2075322"/>
                  <a:ext cx="1470212" cy="14702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 dirty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5099717" y="3030450"/>
                  <a:ext cx="1358774" cy="13587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4224941" y="3098602"/>
                  <a:ext cx="1358774" cy="13587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椭圆 79"/>
                <p:cNvSpPr/>
                <p:nvPr/>
              </p:nvSpPr>
              <p:spPr>
                <a:xfrm>
                  <a:off x="4012259" y="2523551"/>
                  <a:ext cx="1052745" cy="10527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椭圆 80"/>
                <p:cNvSpPr/>
                <p:nvPr/>
              </p:nvSpPr>
              <p:spPr>
                <a:xfrm>
                  <a:off x="3464228" y="3021778"/>
                  <a:ext cx="1198101" cy="11981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椭圆 81"/>
                <p:cNvSpPr/>
                <p:nvPr/>
              </p:nvSpPr>
              <p:spPr>
                <a:xfrm>
                  <a:off x="5694500" y="2585014"/>
                  <a:ext cx="1104636" cy="11046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5818352" y="2938205"/>
                  <a:ext cx="1358774" cy="13587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6" name="文本框 61"/>
              <p:cNvSpPr txBox="1"/>
              <p:nvPr/>
            </p:nvSpPr>
            <p:spPr>
              <a:xfrm>
                <a:off x="5476200" y="2831338"/>
                <a:ext cx="1239598" cy="70339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1218565"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rgbClr val="FFFFFF"/>
                    </a:solidFill>
                    <a:cs typeface="+mn-ea"/>
                    <a:sym typeface="+mn-lt"/>
                  </a:rPr>
                  <a:t>70%</a:t>
                </a:r>
                <a:endParaRPr lang="zh-CN" altLang="en-US" sz="3600" b="1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4671457" y="1860379"/>
              <a:ext cx="1133876" cy="876188"/>
              <a:chOff x="550389" y="5845949"/>
              <a:chExt cx="1133729" cy="876188"/>
            </a:xfrm>
            <a:grpFill/>
          </p:grpSpPr>
          <p:sp>
            <p:nvSpPr>
              <p:cNvPr id="73" name="Freeform 5"/>
              <p:cNvSpPr/>
              <p:nvPr/>
            </p:nvSpPr>
            <p:spPr bwMode="auto">
              <a:xfrm rot="20069048" flipH="1">
                <a:off x="550389" y="6136867"/>
                <a:ext cx="570262" cy="585270"/>
              </a:xfrm>
              <a:custGeom>
                <a:avLst/>
                <a:gdLst>
                  <a:gd name="T0" fmla="*/ 327 w 382"/>
                  <a:gd name="T1" fmla="*/ 0 h 393"/>
                  <a:gd name="T2" fmla="*/ 259 w 382"/>
                  <a:gd name="T3" fmla="*/ 44 h 393"/>
                  <a:gd name="T4" fmla="*/ 113 w 382"/>
                  <a:gd name="T5" fmla="*/ 321 h 393"/>
                  <a:gd name="T6" fmla="*/ 147 w 382"/>
                  <a:gd name="T7" fmla="*/ 281 h 393"/>
                  <a:gd name="T8" fmla="*/ 297 w 382"/>
                  <a:gd name="T9" fmla="*/ 84 h 393"/>
                  <a:gd name="T10" fmla="*/ 158 w 382"/>
                  <a:gd name="T11" fmla="*/ 290 h 393"/>
                  <a:gd name="T12" fmla="*/ 110 w 382"/>
                  <a:gd name="T13" fmla="*/ 393 h 393"/>
                  <a:gd name="T14" fmla="*/ 135 w 382"/>
                  <a:gd name="T15" fmla="*/ 384 h 393"/>
                  <a:gd name="T16" fmla="*/ 154 w 382"/>
                  <a:gd name="T17" fmla="*/ 331 h 393"/>
                  <a:gd name="T18" fmla="*/ 367 w 382"/>
                  <a:gd name="T19" fmla="*/ 181 h 393"/>
                  <a:gd name="T20" fmla="*/ 327 w 382"/>
                  <a:gd name="T21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2" h="393">
                    <a:moveTo>
                      <a:pt x="327" y="0"/>
                    </a:moveTo>
                    <a:cubicBezTo>
                      <a:pt x="327" y="0"/>
                      <a:pt x="294" y="31"/>
                      <a:pt x="259" y="44"/>
                    </a:cubicBezTo>
                    <a:cubicBezTo>
                      <a:pt x="0" y="138"/>
                      <a:pt x="109" y="320"/>
                      <a:pt x="113" y="321"/>
                    </a:cubicBezTo>
                    <a:cubicBezTo>
                      <a:pt x="113" y="321"/>
                      <a:pt x="128" y="296"/>
                      <a:pt x="147" y="281"/>
                    </a:cubicBezTo>
                    <a:cubicBezTo>
                      <a:pt x="272" y="190"/>
                      <a:pt x="297" y="84"/>
                      <a:pt x="297" y="84"/>
                    </a:cubicBezTo>
                    <a:cubicBezTo>
                      <a:pt x="297" y="84"/>
                      <a:pt x="269" y="211"/>
                      <a:pt x="158" y="290"/>
                    </a:cubicBezTo>
                    <a:cubicBezTo>
                      <a:pt x="134" y="307"/>
                      <a:pt x="117" y="350"/>
                      <a:pt x="110" y="393"/>
                    </a:cubicBezTo>
                    <a:cubicBezTo>
                      <a:pt x="110" y="393"/>
                      <a:pt x="128" y="386"/>
                      <a:pt x="135" y="384"/>
                    </a:cubicBezTo>
                    <a:cubicBezTo>
                      <a:pt x="138" y="365"/>
                      <a:pt x="144" y="347"/>
                      <a:pt x="154" y="331"/>
                    </a:cubicBezTo>
                    <a:cubicBezTo>
                      <a:pt x="309" y="349"/>
                      <a:pt x="360" y="224"/>
                      <a:pt x="367" y="181"/>
                    </a:cubicBezTo>
                    <a:cubicBezTo>
                      <a:pt x="382" y="78"/>
                      <a:pt x="327" y="0"/>
                      <a:pt x="327" y="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21920" tIns="60960" rIns="121920" bIns="60960" numCol="1" anchor="t" anchorCtr="0" compatLnSpc="1"/>
              <a:lstStyle/>
              <a:p>
                <a:pPr defTabSz="1218565"/>
                <a:endParaRPr lang="zh-CN" altLang="en-US" sz="24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Freeform 5"/>
              <p:cNvSpPr/>
              <p:nvPr/>
            </p:nvSpPr>
            <p:spPr bwMode="auto">
              <a:xfrm rot="398001">
                <a:off x="880469" y="5845949"/>
                <a:ext cx="803649" cy="824799"/>
              </a:xfrm>
              <a:custGeom>
                <a:avLst/>
                <a:gdLst>
                  <a:gd name="T0" fmla="*/ 327 w 382"/>
                  <a:gd name="T1" fmla="*/ 0 h 393"/>
                  <a:gd name="T2" fmla="*/ 259 w 382"/>
                  <a:gd name="T3" fmla="*/ 44 h 393"/>
                  <a:gd name="T4" fmla="*/ 113 w 382"/>
                  <a:gd name="T5" fmla="*/ 321 h 393"/>
                  <a:gd name="T6" fmla="*/ 147 w 382"/>
                  <a:gd name="T7" fmla="*/ 281 h 393"/>
                  <a:gd name="T8" fmla="*/ 297 w 382"/>
                  <a:gd name="T9" fmla="*/ 84 h 393"/>
                  <a:gd name="T10" fmla="*/ 158 w 382"/>
                  <a:gd name="T11" fmla="*/ 290 h 393"/>
                  <a:gd name="T12" fmla="*/ 110 w 382"/>
                  <a:gd name="T13" fmla="*/ 393 h 393"/>
                  <a:gd name="T14" fmla="*/ 135 w 382"/>
                  <a:gd name="T15" fmla="*/ 384 h 393"/>
                  <a:gd name="T16" fmla="*/ 154 w 382"/>
                  <a:gd name="T17" fmla="*/ 331 h 393"/>
                  <a:gd name="T18" fmla="*/ 367 w 382"/>
                  <a:gd name="T19" fmla="*/ 181 h 393"/>
                  <a:gd name="T20" fmla="*/ 327 w 382"/>
                  <a:gd name="T21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2" h="393">
                    <a:moveTo>
                      <a:pt x="327" y="0"/>
                    </a:moveTo>
                    <a:cubicBezTo>
                      <a:pt x="327" y="0"/>
                      <a:pt x="294" y="31"/>
                      <a:pt x="259" y="44"/>
                    </a:cubicBezTo>
                    <a:cubicBezTo>
                      <a:pt x="0" y="138"/>
                      <a:pt x="109" y="320"/>
                      <a:pt x="113" y="321"/>
                    </a:cubicBezTo>
                    <a:cubicBezTo>
                      <a:pt x="113" y="321"/>
                      <a:pt x="128" y="296"/>
                      <a:pt x="147" y="281"/>
                    </a:cubicBezTo>
                    <a:cubicBezTo>
                      <a:pt x="272" y="190"/>
                      <a:pt x="297" y="84"/>
                      <a:pt x="297" y="84"/>
                    </a:cubicBezTo>
                    <a:cubicBezTo>
                      <a:pt x="297" y="84"/>
                      <a:pt x="269" y="211"/>
                      <a:pt x="158" y="290"/>
                    </a:cubicBezTo>
                    <a:cubicBezTo>
                      <a:pt x="134" y="307"/>
                      <a:pt x="117" y="350"/>
                      <a:pt x="110" y="393"/>
                    </a:cubicBezTo>
                    <a:cubicBezTo>
                      <a:pt x="110" y="393"/>
                      <a:pt x="128" y="386"/>
                      <a:pt x="135" y="384"/>
                    </a:cubicBezTo>
                    <a:cubicBezTo>
                      <a:pt x="138" y="365"/>
                      <a:pt x="144" y="347"/>
                      <a:pt x="154" y="331"/>
                    </a:cubicBezTo>
                    <a:cubicBezTo>
                      <a:pt x="309" y="349"/>
                      <a:pt x="360" y="224"/>
                      <a:pt x="367" y="181"/>
                    </a:cubicBezTo>
                    <a:cubicBezTo>
                      <a:pt x="382" y="78"/>
                      <a:pt x="327" y="0"/>
                      <a:pt x="327" y="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21920" tIns="60960" rIns="121920" bIns="60960" numCol="1" anchor="t" anchorCtr="0" compatLnSpc="1"/>
              <a:lstStyle/>
              <a:p>
                <a:pPr defTabSz="1218565"/>
                <a:endParaRPr lang="zh-CN" altLang="en-US" sz="24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8659136" y="1637614"/>
            <a:ext cx="2343650" cy="1758443"/>
            <a:chOff x="8249171" y="1924359"/>
            <a:chExt cx="2343650" cy="1758443"/>
          </a:xfrm>
          <a:solidFill>
            <a:schemeClr val="accent1"/>
          </a:solidFill>
        </p:grpSpPr>
        <p:grpSp>
          <p:nvGrpSpPr>
            <p:cNvPr id="86" name="组合 85"/>
            <p:cNvGrpSpPr/>
            <p:nvPr/>
          </p:nvGrpSpPr>
          <p:grpSpPr>
            <a:xfrm>
              <a:off x="8358289" y="2249398"/>
              <a:ext cx="2234532" cy="1433404"/>
              <a:chOff x="8727083" y="2422911"/>
              <a:chExt cx="2234241" cy="1433404"/>
            </a:xfrm>
            <a:grpFill/>
          </p:grpSpPr>
          <p:grpSp>
            <p:nvGrpSpPr>
              <p:cNvPr id="90" name="组合 89"/>
              <p:cNvGrpSpPr/>
              <p:nvPr/>
            </p:nvGrpSpPr>
            <p:grpSpPr>
              <a:xfrm>
                <a:off x="8727083" y="2422911"/>
                <a:ext cx="2234241" cy="1433404"/>
                <a:chOff x="3464228" y="2075322"/>
                <a:chExt cx="3712898" cy="2382054"/>
              </a:xfrm>
              <a:grpFill/>
            </p:grpSpPr>
            <p:sp>
              <p:nvSpPr>
                <p:cNvPr id="92" name="椭圆 91"/>
                <p:cNvSpPr/>
                <p:nvPr/>
              </p:nvSpPr>
              <p:spPr>
                <a:xfrm>
                  <a:off x="4567794" y="2075322"/>
                  <a:ext cx="1470212" cy="14702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椭圆 92"/>
                <p:cNvSpPr/>
                <p:nvPr/>
              </p:nvSpPr>
              <p:spPr>
                <a:xfrm>
                  <a:off x="5099717" y="3030450"/>
                  <a:ext cx="1358774" cy="13587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4224941" y="3098602"/>
                  <a:ext cx="1358774" cy="13587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椭圆 94"/>
                <p:cNvSpPr/>
                <p:nvPr/>
              </p:nvSpPr>
              <p:spPr>
                <a:xfrm>
                  <a:off x="4012259" y="2523551"/>
                  <a:ext cx="1052745" cy="10527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椭圆 95"/>
                <p:cNvSpPr/>
                <p:nvPr/>
              </p:nvSpPr>
              <p:spPr>
                <a:xfrm>
                  <a:off x="3464228" y="3021778"/>
                  <a:ext cx="1198101" cy="11981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椭圆 96"/>
                <p:cNvSpPr/>
                <p:nvPr/>
              </p:nvSpPr>
              <p:spPr>
                <a:xfrm>
                  <a:off x="5694500" y="2585014"/>
                  <a:ext cx="1104636" cy="11046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椭圆 97"/>
                <p:cNvSpPr/>
                <p:nvPr/>
              </p:nvSpPr>
              <p:spPr>
                <a:xfrm>
                  <a:off x="5818352" y="2938205"/>
                  <a:ext cx="1358774" cy="13587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565"/>
                  <a:endParaRPr lang="zh-CN" altLang="en-US" sz="24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1" name="文本框 71"/>
              <p:cNvSpPr txBox="1"/>
              <p:nvPr/>
            </p:nvSpPr>
            <p:spPr>
              <a:xfrm>
                <a:off x="9263935" y="2848271"/>
                <a:ext cx="1239599" cy="70339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1218565"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rgbClr val="FFFFFF"/>
                    </a:solidFill>
                    <a:cs typeface="+mn-ea"/>
                    <a:sym typeface="+mn-lt"/>
                  </a:rPr>
                  <a:t>60%</a:t>
                </a:r>
                <a:endParaRPr lang="zh-CN" altLang="en-US" sz="3600" b="1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8249171" y="1924359"/>
              <a:ext cx="1133876" cy="876188"/>
              <a:chOff x="550389" y="5845949"/>
              <a:chExt cx="1133729" cy="876188"/>
            </a:xfrm>
            <a:grpFill/>
          </p:grpSpPr>
          <p:sp>
            <p:nvSpPr>
              <p:cNvPr id="88" name="Freeform 5"/>
              <p:cNvSpPr/>
              <p:nvPr/>
            </p:nvSpPr>
            <p:spPr bwMode="auto">
              <a:xfrm rot="20069048" flipH="1">
                <a:off x="550389" y="6136867"/>
                <a:ext cx="570262" cy="585270"/>
              </a:xfrm>
              <a:custGeom>
                <a:avLst/>
                <a:gdLst>
                  <a:gd name="T0" fmla="*/ 327 w 382"/>
                  <a:gd name="T1" fmla="*/ 0 h 393"/>
                  <a:gd name="T2" fmla="*/ 259 w 382"/>
                  <a:gd name="T3" fmla="*/ 44 h 393"/>
                  <a:gd name="T4" fmla="*/ 113 w 382"/>
                  <a:gd name="T5" fmla="*/ 321 h 393"/>
                  <a:gd name="T6" fmla="*/ 147 w 382"/>
                  <a:gd name="T7" fmla="*/ 281 h 393"/>
                  <a:gd name="T8" fmla="*/ 297 w 382"/>
                  <a:gd name="T9" fmla="*/ 84 h 393"/>
                  <a:gd name="T10" fmla="*/ 158 w 382"/>
                  <a:gd name="T11" fmla="*/ 290 h 393"/>
                  <a:gd name="T12" fmla="*/ 110 w 382"/>
                  <a:gd name="T13" fmla="*/ 393 h 393"/>
                  <a:gd name="T14" fmla="*/ 135 w 382"/>
                  <a:gd name="T15" fmla="*/ 384 h 393"/>
                  <a:gd name="T16" fmla="*/ 154 w 382"/>
                  <a:gd name="T17" fmla="*/ 331 h 393"/>
                  <a:gd name="T18" fmla="*/ 367 w 382"/>
                  <a:gd name="T19" fmla="*/ 181 h 393"/>
                  <a:gd name="T20" fmla="*/ 327 w 382"/>
                  <a:gd name="T21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2" h="393">
                    <a:moveTo>
                      <a:pt x="327" y="0"/>
                    </a:moveTo>
                    <a:cubicBezTo>
                      <a:pt x="327" y="0"/>
                      <a:pt x="294" y="31"/>
                      <a:pt x="259" y="44"/>
                    </a:cubicBezTo>
                    <a:cubicBezTo>
                      <a:pt x="0" y="138"/>
                      <a:pt x="109" y="320"/>
                      <a:pt x="113" y="321"/>
                    </a:cubicBezTo>
                    <a:cubicBezTo>
                      <a:pt x="113" y="321"/>
                      <a:pt x="128" y="296"/>
                      <a:pt x="147" y="281"/>
                    </a:cubicBezTo>
                    <a:cubicBezTo>
                      <a:pt x="272" y="190"/>
                      <a:pt x="297" y="84"/>
                      <a:pt x="297" y="84"/>
                    </a:cubicBezTo>
                    <a:cubicBezTo>
                      <a:pt x="297" y="84"/>
                      <a:pt x="269" y="211"/>
                      <a:pt x="158" y="290"/>
                    </a:cubicBezTo>
                    <a:cubicBezTo>
                      <a:pt x="134" y="307"/>
                      <a:pt x="117" y="350"/>
                      <a:pt x="110" y="393"/>
                    </a:cubicBezTo>
                    <a:cubicBezTo>
                      <a:pt x="110" y="393"/>
                      <a:pt x="128" y="386"/>
                      <a:pt x="135" y="384"/>
                    </a:cubicBezTo>
                    <a:cubicBezTo>
                      <a:pt x="138" y="365"/>
                      <a:pt x="144" y="347"/>
                      <a:pt x="154" y="331"/>
                    </a:cubicBezTo>
                    <a:cubicBezTo>
                      <a:pt x="309" y="349"/>
                      <a:pt x="360" y="224"/>
                      <a:pt x="367" y="181"/>
                    </a:cubicBezTo>
                    <a:cubicBezTo>
                      <a:pt x="382" y="78"/>
                      <a:pt x="327" y="0"/>
                      <a:pt x="327" y="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121920" tIns="60960" rIns="121920" bIns="60960" numCol="1" anchor="t" anchorCtr="0" compatLnSpc="1"/>
              <a:lstStyle/>
              <a:p>
                <a:pPr defTabSz="1218565"/>
                <a:endParaRPr lang="zh-CN" altLang="en-US" sz="24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" name="Freeform 5"/>
              <p:cNvSpPr/>
              <p:nvPr/>
            </p:nvSpPr>
            <p:spPr bwMode="auto">
              <a:xfrm rot="398001">
                <a:off x="880469" y="5845949"/>
                <a:ext cx="803649" cy="824799"/>
              </a:xfrm>
              <a:custGeom>
                <a:avLst/>
                <a:gdLst>
                  <a:gd name="T0" fmla="*/ 327 w 382"/>
                  <a:gd name="T1" fmla="*/ 0 h 393"/>
                  <a:gd name="T2" fmla="*/ 259 w 382"/>
                  <a:gd name="T3" fmla="*/ 44 h 393"/>
                  <a:gd name="T4" fmla="*/ 113 w 382"/>
                  <a:gd name="T5" fmla="*/ 321 h 393"/>
                  <a:gd name="T6" fmla="*/ 147 w 382"/>
                  <a:gd name="T7" fmla="*/ 281 h 393"/>
                  <a:gd name="T8" fmla="*/ 297 w 382"/>
                  <a:gd name="T9" fmla="*/ 84 h 393"/>
                  <a:gd name="T10" fmla="*/ 158 w 382"/>
                  <a:gd name="T11" fmla="*/ 290 h 393"/>
                  <a:gd name="T12" fmla="*/ 110 w 382"/>
                  <a:gd name="T13" fmla="*/ 393 h 393"/>
                  <a:gd name="T14" fmla="*/ 135 w 382"/>
                  <a:gd name="T15" fmla="*/ 384 h 393"/>
                  <a:gd name="T16" fmla="*/ 154 w 382"/>
                  <a:gd name="T17" fmla="*/ 331 h 393"/>
                  <a:gd name="T18" fmla="*/ 367 w 382"/>
                  <a:gd name="T19" fmla="*/ 181 h 393"/>
                  <a:gd name="T20" fmla="*/ 327 w 382"/>
                  <a:gd name="T21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2" h="393">
                    <a:moveTo>
                      <a:pt x="327" y="0"/>
                    </a:moveTo>
                    <a:cubicBezTo>
                      <a:pt x="327" y="0"/>
                      <a:pt x="294" y="31"/>
                      <a:pt x="259" y="44"/>
                    </a:cubicBezTo>
                    <a:cubicBezTo>
                      <a:pt x="0" y="138"/>
                      <a:pt x="109" y="320"/>
                      <a:pt x="113" y="321"/>
                    </a:cubicBezTo>
                    <a:cubicBezTo>
                      <a:pt x="113" y="321"/>
                      <a:pt x="128" y="296"/>
                      <a:pt x="147" y="281"/>
                    </a:cubicBezTo>
                    <a:cubicBezTo>
                      <a:pt x="272" y="190"/>
                      <a:pt x="297" y="84"/>
                      <a:pt x="297" y="84"/>
                    </a:cubicBezTo>
                    <a:cubicBezTo>
                      <a:pt x="297" y="84"/>
                      <a:pt x="269" y="211"/>
                      <a:pt x="158" y="290"/>
                    </a:cubicBezTo>
                    <a:cubicBezTo>
                      <a:pt x="134" y="307"/>
                      <a:pt x="117" y="350"/>
                      <a:pt x="110" y="393"/>
                    </a:cubicBezTo>
                    <a:cubicBezTo>
                      <a:pt x="110" y="393"/>
                      <a:pt x="128" y="386"/>
                      <a:pt x="135" y="384"/>
                    </a:cubicBezTo>
                    <a:cubicBezTo>
                      <a:pt x="138" y="365"/>
                      <a:pt x="144" y="347"/>
                      <a:pt x="154" y="331"/>
                    </a:cubicBezTo>
                    <a:cubicBezTo>
                      <a:pt x="309" y="349"/>
                      <a:pt x="360" y="224"/>
                      <a:pt x="367" y="181"/>
                    </a:cubicBezTo>
                    <a:cubicBezTo>
                      <a:pt x="382" y="78"/>
                      <a:pt x="327" y="0"/>
                      <a:pt x="327" y="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121920" tIns="60960" rIns="121920" bIns="60960" numCol="1" anchor="t" anchorCtr="0" compatLnSpc="1"/>
              <a:lstStyle/>
              <a:p>
                <a:pPr defTabSz="1218565"/>
                <a:endParaRPr lang="zh-CN" altLang="en-US" sz="24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02" name="波形 101"/>
          <p:cNvSpPr/>
          <p:nvPr/>
        </p:nvSpPr>
        <p:spPr>
          <a:xfrm>
            <a:off x="1403270" y="3804875"/>
            <a:ext cx="2439525" cy="784141"/>
          </a:xfrm>
          <a:prstGeom prst="wav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波形 102"/>
          <p:cNvSpPr/>
          <p:nvPr/>
        </p:nvSpPr>
        <p:spPr>
          <a:xfrm>
            <a:off x="5050695" y="3616072"/>
            <a:ext cx="2439525" cy="784141"/>
          </a:xfrm>
          <a:prstGeom prst="wav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4" name="波形 103"/>
          <p:cNvSpPr/>
          <p:nvPr/>
        </p:nvSpPr>
        <p:spPr>
          <a:xfrm>
            <a:off x="8577647" y="4120401"/>
            <a:ext cx="2439525" cy="784141"/>
          </a:xfrm>
          <a:prstGeom prst="wav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Rectangle 15"/>
          <p:cNvSpPr/>
          <p:nvPr/>
        </p:nvSpPr>
        <p:spPr>
          <a:xfrm>
            <a:off x="1190607" y="3946205"/>
            <a:ext cx="2734614" cy="55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cs typeface="+mn-ea"/>
                <a:sym typeface="+mn-lt"/>
              </a:rPr>
              <a:t>优秀</a:t>
            </a:r>
            <a:endParaRPr lang="en-GB" sz="2000" b="1" dirty="0">
              <a:cs typeface="+mn-ea"/>
              <a:sym typeface="+mn-lt"/>
            </a:endParaRPr>
          </a:p>
        </p:txBody>
      </p:sp>
      <p:sp>
        <p:nvSpPr>
          <p:cNvPr id="106" name="Rectangle 16"/>
          <p:cNvSpPr/>
          <p:nvPr/>
        </p:nvSpPr>
        <p:spPr>
          <a:xfrm>
            <a:off x="4792027" y="3646918"/>
            <a:ext cx="2734614" cy="55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cs typeface="+mn-ea"/>
                <a:sym typeface="+mn-lt"/>
              </a:rPr>
              <a:t>良好</a:t>
            </a:r>
            <a:endParaRPr lang="en-GB" sz="2000" b="1" dirty="0">
              <a:cs typeface="+mn-ea"/>
              <a:sym typeface="+mn-lt"/>
            </a:endParaRPr>
          </a:p>
        </p:txBody>
      </p:sp>
      <p:sp>
        <p:nvSpPr>
          <p:cNvPr id="107" name="Rectangle 17"/>
          <p:cNvSpPr/>
          <p:nvPr/>
        </p:nvSpPr>
        <p:spPr>
          <a:xfrm>
            <a:off x="8530988" y="4284933"/>
            <a:ext cx="2734614" cy="55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cs typeface="+mn-ea"/>
                <a:sym typeface="+mn-lt"/>
              </a:rPr>
              <a:t>及格</a:t>
            </a:r>
            <a:endParaRPr lang="en-GB" sz="2000" b="1" dirty="0">
              <a:cs typeface="+mn-ea"/>
              <a:sym typeface="+mn-lt"/>
            </a:endParaRPr>
          </a:p>
        </p:txBody>
      </p:sp>
      <p:sp>
        <p:nvSpPr>
          <p:cNvPr id="108" name="Rectangle 18"/>
          <p:cNvSpPr/>
          <p:nvPr/>
        </p:nvSpPr>
        <p:spPr>
          <a:xfrm>
            <a:off x="1841182" y="707052"/>
            <a:ext cx="8509635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全班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50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人，最高分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100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分，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人。最低分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60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分，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60-69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分人数是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个，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70-79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分人数：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15,80-89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分人数是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人，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90-100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分是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人。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5" y="3584882"/>
            <a:ext cx="813325" cy="1096586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23" y="3439543"/>
            <a:ext cx="813325" cy="1096586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04" y="3678483"/>
            <a:ext cx="813325" cy="1096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02" grpId="0" animBg="1"/>
      <p:bldP spid="103" grpId="0" animBg="1"/>
      <p:bldP spid="104" grpId="0" animBg="1"/>
      <p:bldP spid="105" grpId="0"/>
      <p:bldP spid="106" grpId="0"/>
      <p:bldP spid="107" grpId="0"/>
      <p:bldP spid="1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1564122" y="4192746"/>
            <a:ext cx="1600200" cy="77372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340168" y="4210330"/>
            <a:ext cx="2250831" cy="135401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5995445" y="4685115"/>
            <a:ext cx="1776046" cy="82647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193521" y="4667530"/>
            <a:ext cx="1987062" cy="38686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98392" y="2012340"/>
            <a:ext cx="2137987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C000"/>
              </a:buClr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基础知识不牢固，不能灵活应用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0137" y="1945888"/>
            <a:ext cx="2298563" cy="1789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计算题不细心，漏算，错算。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68514" y="1946204"/>
            <a:ext cx="2104571" cy="132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应用题不认真读题，盲目列式计算。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870540" y="1935037"/>
            <a:ext cx="1807616" cy="1743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算完不认真检查，自己觉得答得很好。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五角星 7"/>
          <p:cNvSpPr/>
          <p:nvPr/>
        </p:nvSpPr>
        <p:spPr>
          <a:xfrm>
            <a:off x="9933061" y="4687348"/>
            <a:ext cx="595086" cy="595086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五角星 8"/>
          <p:cNvSpPr/>
          <p:nvPr/>
        </p:nvSpPr>
        <p:spPr>
          <a:xfrm rot="1235633">
            <a:off x="1114459" y="4513734"/>
            <a:ext cx="820058" cy="820058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五角星 9"/>
          <p:cNvSpPr/>
          <p:nvPr/>
        </p:nvSpPr>
        <p:spPr>
          <a:xfrm rot="20575739">
            <a:off x="2989930" y="3871034"/>
            <a:ext cx="595086" cy="595086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五角星 10"/>
          <p:cNvSpPr/>
          <p:nvPr/>
        </p:nvSpPr>
        <p:spPr>
          <a:xfrm rot="645635">
            <a:off x="7588342" y="4171198"/>
            <a:ext cx="878114" cy="878114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五角星 12"/>
          <p:cNvSpPr/>
          <p:nvPr/>
        </p:nvSpPr>
        <p:spPr>
          <a:xfrm rot="3078546">
            <a:off x="5331418" y="5036191"/>
            <a:ext cx="946232" cy="946232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128580" y="1593924"/>
            <a:ext cx="0" cy="21416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193500" y="1687409"/>
            <a:ext cx="0" cy="21416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9211586" y="1471141"/>
            <a:ext cx="0" cy="21416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539237" y="2106864"/>
            <a:ext cx="457199" cy="4571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352439" y="2054780"/>
            <a:ext cx="457199" cy="4571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626862" y="2063489"/>
            <a:ext cx="457199" cy="4571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3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417959" y="2033009"/>
            <a:ext cx="457199" cy="4571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4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20106" y="434864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cs typeface="+mn-ea"/>
                <a:sym typeface="+mn-lt"/>
              </a:rPr>
              <a:t>问题</a:t>
            </a:r>
            <a:endParaRPr lang="zh-CN" altLang="en-US" sz="28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16617" y="515673"/>
            <a:ext cx="3184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考试存在的问题 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5" b="17648"/>
          <a:stretch>
            <a:fillRect/>
          </a:stretch>
        </p:blipFill>
        <p:spPr>
          <a:xfrm flipH="1">
            <a:off x="1235734" y="1214524"/>
            <a:ext cx="8499551" cy="564347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03246" y="630959"/>
            <a:ext cx="3184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教学是什么？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700350" y="2082178"/>
            <a:ext cx="4672249" cy="2900888"/>
            <a:chOff x="1606549" y="1476087"/>
            <a:chExt cx="4673939" cy="2901937"/>
          </a:xfrm>
        </p:grpSpPr>
        <p:sp>
          <p:nvSpPr>
            <p:cNvPr id="42" name="MH_SubTitle_1"/>
            <p:cNvSpPr/>
            <p:nvPr>
              <p:custDataLst>
                <p:tags r:id="rId2"/>
              </p:custDataLst>
            </p:nvPr>
          </p:nvSpPr>
          <p:spPr>
            <a:xfrm>
              <a:off x="1998733" y="1500188"/>
              <a:ext cx="2613718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algn="just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3" name="MH_Other_6"/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2DC8E"/>
                </a:solidFill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234075" y="1476087"/>
              <a:ext cx="2979633" cy="43200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教学是什么</a:t>
              </a:r>
              <a:endParaRPr lang="zh-CN" altLang="en-US" sz="2000" b="1" spc="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606549" y="1884133"/>
              <a:ext cx="4673939" cy="249389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网上有一位数学老师说：今天我问学生：数学是什么？只有一位学生举手回答。为什么学了六年数学，却不知数学是什么？他们不敢说，拿不准。那我们给学生头脑中流下了什么数学痕迹呢？</a:t>
              </a:r>
              <a:endParaRPr lang="en-US" altLang="zh-CN" sz="12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我曾经看过一个资料：前苏联也做过这样的调研，他们的学生回答中有学生说数学是帝国主义课程。</a:t>
              </a:r>
              <a:endParaRPr lang="en-US" altLang="zh-CN" sz="12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一位母亲说，数学是头痛，小学我看到应用题，立马头发胀。现在拿起女儿的数学书还心有余悸。好在初中学了解方程，才让我的数学恐惧症消失了</a:t>
              </a:r>
              <a:r>
                <a:rPr lang="zh-CN" altLang="en-US" sz="1200" dirty="0">
                  <a:cs typeface="+mn-ea"/>
                  <a:sym typeface="+mn-lt"/>
                </a:rPr>
                <a:t>。 </a:t>
              </a:r>
              <a:endParaRPr lang="en-US" altLang="zh-CN" sz="1200" dirty="0">
                <a:cs typeface="+mn-ea"/>
                <a:sym typeface="+mn-lt"/>
              </a:endParaRPr>
            </a:p>
            <a:p>
              <a:endParaRPr lang="en-US" altLang="zh-CN" sz="12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726593" y="349308"/>
            <a:ext cx="3184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教学是什么？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726593" y="1522012"/>
            <a:ext cx="30604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/>
                </a:solidFill>
                <a:cs typeface="+mn-ea"/>
                <a:sym typeface="+mn-lt"/>
              </a:rPr>
              <a:t>知识内容：广泛</a:t>
            </a:r>
            <a:endParaRPr lang="zh-CN" altLang="en-US" sz="32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26593" y="2483763"/>
            <a:ext cx="4331199" cy="8869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dirty="0">
                <a:cs typeface="+mn-ea"/>
                <a:sym typeface="+mn-lt"/>
              </a:rPr>
              <a:t>对孩子提出更高的要求，基础知识必须扎扎实实的</a:t>
            </a:r>
            <a:endParaRPr lang="zh-CN" altLang="en-US" sz="1400" dirty="0"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cs typeface="+mn-ea"/>
                <a:sym typeface="+mn-lt"/>
              </a:rPr>
              <a:t>掌握，还要拓展孩子的思维，从不同角度去考虑问题。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28" y="175846"/>
            <a:ext cx="970566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801307" y="484565"/>
            <a:ext cx="3184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教学是什么？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242888" y="2112654"/>
            <a:ext cx="29690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accent2"/>
                </a:solidFill>
                <a:cs typeface="+mn-ea"/>
                <a:sym typeface="+mn-lt"/>
              </a:rPr>
              <a:t>学习方法：理解记忆</a:t>
            </a:r>
            <a:endParaRPr lang="en-US" altLang="zh-CN" sz="24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108737" y="2810044"/>
            <a:ext cx="4011377" cy="1152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不再是低年级的以机械记忆为主，要向理解记忆转型。更多的以锻炼空间思维、抽象思维以及概括能力、想象能力等。</a:t>
            </a:r>
            <a:endParaRPr lang="zh-CN" altLang="en-US" sz="1600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25" y="1541585"/>
            <a:ext cx="5899638" cy="3933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 bldLvl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108017"/>
            <a:ext cx="6284051" cy="3160667"/>
          </a:xfrm>
          <a:prstGeom prst="rect">
            <a:avLst/>
          </a:prstGeom>
          <a:solidFill>
            <a:srgbClr val="C93F3D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847136" y="0"/>
            <a:ext cx="7344229" cy="683072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1740854"/>
            <a:ext cx="1666875" cy="117427"/>
          </a:xfrm>
          <a:prstGeom prst="rect">
            <a:avLst/>
          </a:prstGeom>
          <a:solidFill>
            <a:srgbClr val="C9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2998" y="2854792"/>
            <a:ext cx="4214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rgbClr val="FFFFFF"/>
                </a:solidFill>
                <a:cs typeface="+mn-ea"/>
                <a:sym typeface="+mn-lt"/>
              </a:rPr>
              <a:t>PART TWO </a:t>
            </a:r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学习特点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4331" y="3564435"/>
            <a:ext cx="3903132" cy="1138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点击此处添加文本信息。</a:t>
            </a:r>
            <a:endParaRPr lang="zh-CN" altLang="en-US" sz="1335" dirty="0">
              <a:solidFill>
                <a:srgbClr val="FFFFFF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335" dirty="0">
                <a:solidFill>
                  <a:srgbClr val="FFFFFF"/>
                </a:solidFill>
                <a:cs typeface="+mn-ea"/>
                <a:sym typeface="+mn-lt"/>
              </a:rPr>
              <a:t>10</a:t>
            </a: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号字，</a:t>
            </a:r>
            <a:r>
              <a:rPr lang="en-US" altLang="zh-CN" sz="1335" dirty="0">
                <a:solidFill>
                  <a:srgbClr val="FFFFFF"/>
                </a:solidFill>
                <a:cs typeface="+mn-ea"/>
                <a:sym typeface="+mn-lt"/>
              </a:rPr>
              <a:t>1.3</a:t>
            </a:r>
            <a:r>
              <a:rPr lang="zh-CN" altLang="en-US" sz="1335" dirty="0">
                <a:solidFill>
                  <a:srgbClr val="FFFFFF"/>
                </a:solidFill>
                <a:cs typeface="+mn-ea"/>
                <a:sym typeface="+mn-lt"/>
              </a:rPr>
              <a:t>倍字间距。</a:t>
            </a:r>
            <a:endParaRPr kumimoji="1" lang="zh-CN" altLang="en-US" sz="1335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bldLvl="0" animBg="1"/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MH" val="20170627102902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www.xq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C93F3D"/>
      </a:accent1>
      <a:accent2>
        <a:srgbClr val="C93F3D"/>
      </a:accent2>
      <a:accent3>
        <a:srgbClr val="C93F3D"/>
      </a:accent3>
      <a:accent4>
        <a:srgbClr val="C93F3D"/>
      </a:accent4>
      <a:accent5>
        <a:srgbClr val="C93F3D"/>
      </a:accent5>
      <a:accent6>
        <a:srgbClr val="C93F3D"/>
      </a:accent6>
      <a:hlink>
        <a:srgbClr val="C93F3D"/>
      </a:hlink>
      <a:folHlink>
        <a:srgbClr val="C93F3D"/>
      </a:folHlink>
    </a:clrScheme>
    <a:fontScheme name="1gvkvx4t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2707</Words>
  <Application>WPS 演示</Application>
  <PresentationFormat>宽屏</PresentationFormat>
  <Paragraphs>247</Paragraphs>
  <Slides>22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微软雅黑 Light</vt:lpstr>
      <vt:lpstr>Calibri</vt:lpstr>
      <vt:lpstr>方正汉真广标简体</vt:lpstr>
      <vt:lpstr>印品黑体</vt:lpstr>
      <vt:lpstr>黑体</vt:lpstr>
      <vt:lpstr>微软雅黑</vt:lpstr>
      <vt:lpstr>Arial Unicode MS</vt:lpstr>
      <vt:lpstr>等线</vt:lpstr>
      <vt:lpstr>www.xqppt.com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55</cp:revision>
  <dcterms:created xsi:type="dcterms:W3CDTF">2019-10-16T09:19:00Z</dcterms:created>
  <dcterms:modified xsi:type="dcterms:W3CDTF">2020-12-14T06:51:17Z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