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38"/>
  </p:handoutMasterIdLst>
  <p:sldIdLst>
    <p:sldId id="338" r:id="rId3"/>
    <p:sldId id="339" r:id="rId4"/>
    <p:sldId id="340" r:id="rId5"/>
    <p:sldId id="303" r:id="rId6"/>
    <p:sldId id="304" r:id="rId8"/>
    <p:sldId id="305" r:id="rId9"/>
    <p:sldId id="306" r:id="rId10"/>
    <p:sldId id="307" r:id="rId11"/>
    <p:sldId id="311" r:id="rId12"/>
    <p:sldId id="308" r:id="rId13"/>
    <p:sldId id="347" r:id="rId14"/>
    <p:sldId id="310" r:id="rId15"/>
    <p:sldId id="322" r:id="rId16"/>
    <p:sldId id="348" r:id="rId17"/>
    <p:sldId id="315" r:id="rId18"/>
    <p:sldId id="317" r:id="rId19"/>
    <p:sldId id="318" r:id="rId20"/>
    <p:sldId id="319" r:id="rId21"/>
    <p:sldId id="320" r:id="rId22"/>
    <p:sldId id="313" r:id="rId23"/>
    <p:sldId id="349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2" r:id="rId32"/>
    <p:sldId id="333" r:id="rId33"/>
    <p:sldId id="331" r:id="rId34"/>
    <p:sldId id="334" r:id="rId35"/>
    <p:sldId id="265" r:id="rId36"/>
    <p:sldId id="35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9"/>
    <a:srgbClr val="5E8844"/>
    <a:srgbClr val="DCD2B9"/>
    <a:srgbClr val="2E382C"/>
    <a:srgbClr val="DED4BA"/>
    <a:srgbClr val="313B2F"/>
    <a:srgbClr val="313C2E"/>
    <a:srgbClr val="407F63"/>
    <a:srgbClr val="DED3BB"/>
    <a:srgbClr val="4E8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564" y="8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字体视界-NEW魏碑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字体视界-NEW魏碑体" panose="02010601030101010101" pitchFamily="2" charset="-122"/>
              </a:defRPr>
            </a:lvl1pPr>
          </a:lstStyle>
          <a:p>
            <a:fld id="{463652C3-B8ED-4156-B00B-79B0E4BC89A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字体视界-NEW魏碑体" panose="02010601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字体视界-NEW魏碑体" panose="02010601030101010101" pitchFamily="2" charset="-122"/>
              </a:defRPr>
            </a:lvl1pPr>
          </a:lstStyle>
          <a:p>
            <a:fld id="{D73BD4E4-DFE2-4F33-9BF7-1AD9A120CC9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字体视界-NEW魏碑体" panose="02010601030101010101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字体视界-NEW魏碑体" panose="02010601030101010101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字体视界-NEW魏碑体" panose="02010601030101010101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字体视界-NEW魏碑体" panose="02010601030101010101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字体视界-NEW魏碑体" panose="02010601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BD4E4-DFE2-4F33-9BF7-1AD9A120CC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A3BB0-EEAE-420E-B38B-A7ED22701E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2994" y="-1423507"/>
            <a:ext cx="13064651" cy="9501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63" y="-526696"/>
            <a:ext cx="10877877" cy="7911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12880" y="-1927325"/>
            <a:ext cx="14729508" cy="1071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90049-E90A-4EB2-898E-E1E7C85E42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6B9491-CA99-4923-9C10-84C7D11DF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体视界-NEW魏碑体" panose="02010601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体视界-NEW魏碑体" panose="02010601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体视界-NEW魏碑体" panose="02010601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体视界-NEW魏碑体" panose="02010601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体视界-NEW魏碑体" panose="02010601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体视界-NEW魏碑体" panose="02010601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3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6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9.png"/></Relationships>
</file>

<file path=ppt/slides/_rels/slide1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2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3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4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5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6.xml.rels><?xml version='1.0' encoding='UTF-8' standalone='yes'?>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3.xml"/><Relationship Id="rId11" Type="http://schemas.microsoft.com/office/2007/relationships/hdphoto" Target="../media/image15.wdp"/><Relationship Id="rId10" Type="http://schemas.openxmlformats.org/officeDocument/2006/relationships/image" Target="../media/image20.png"/><Relationship Id="rId1" Type="http://schemas.openxmlformats.org/officeDocument/2006/relationships/tags" Target="../tags/tag1.xml"/></Relationships>
</file>

<file path=ppt/slides/_rels/slide2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8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29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31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32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image" Target="../media/image22.png"/><Relationship Id="rId2" Type="http://schemas.microsoft.com/office/2007/relationships/hdphoto" Target="../media/image15.wdp"/><Relationship Id="rId1" Type="http://schemas.openxmlformats.org/officeDocument/2006/relationships/image" Target="../media/image20.png"/></Relationships>
</file>

<file path=ppt/slides/_rels/slide3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34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8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d-5b76832f13f6c52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371" y="-1641150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97540" y="1500437"/>
            <a:ext cx="2251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cs typeface="+mn-ea"/>
                <a:sym typeface="+mn-lt"/>
              </a:rPr>
              <a:t>新学期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087739" y="2132686"/>
            <a:ext cx="7490687" cy="1862048"/>
            <a:chOff x="3517900" y="2030677"/>
            <a:chExt cx="7490687" cy="1862048"/>
          </a:xfrm>
        </p:grpSpPr>
        <p:grpSp>
          <p:nvGrpSpPr>
            <p:cNvPr id="13" name="组合 12"/>
            <p:cNvGrpSpPr/>
            <p:nvPr/>
          </p:nvGrpSpPr>
          <p:grpSpPr>
            <a:xfrm>
              <a:off x="3517900" y="2201261"/>
              <a:ext cx="5838292" cy="1520880"/>
              <a:chOff x="3886037" y="3572037"/>
              <a:chExt cx="4203863" cy="109511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6037" y="3572037"/>
                <a:ext cx="3175820" cy="1095110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429"/>
              <a:stretch>
                <a:fillRect/>
              </a:stretch>
            </p:blipFill>
            <p:spPr>
              <a:xfrm>
                <a:off x="7023757" y="3572037"/>
                <a:ext cx="1066143" cy="1095110"/>
              </a:xfrm>
              <a:prstGeom prst="rect">
                <a:avLst/>
              </a:prstGeom>
            </p:spPr>
          </p:pic>
        </p:grpSp>
        <p:sp>
          <p:nvSpPr>
            <p:cNvPr id="29" name="文本框 28"/>
            <p:cNvSpPr txBox="1"/>
            <p:nvPr/>
          </p:nvSpPr>
          <p:spPr>
            <a:xfrm>
              <a:off x="3517900" y="2030677"/>
              <a:ext cx="749068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cs typeface="+mn-ea"/>
                  <a:sym typeface="+mn-lt"/>
                </a:rPr>
                <a:t>主题班会</a:t>
              </a:r>
              <a:endParaRPr lang="zh-CN" altLang="en-US" sz="11500" dirty="0">
                <a:cs typeface="+mn-ea"/>
                <a:sym typeface="+mn-lt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386567" y="4743793"/>
            <a:ext cx="5305019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汇报人：小</a:t>
            </a:r>
            <a:r>
              <a:rPr lang="en-US" altLang="zh-CN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Q</a:t>
            </a:r>
            <a:r>
              <a:rPr lang="zh-CN" altLang="en-US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办公</a:t>
            </a:r>
            <a:r>
              <a:rPr lang="zh-CN" altLang="en-US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           汇报人：</a:t>
            </a:r>
            <a:r>
              <a:rPr lang="en-US" altLang="zh-CN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20XX</a:t>
            </a:r>
            <a:endParaRPr lang="zh-CN" altLang="en-US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-170491" y="2920992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243" y="1635841"/>
            <a:ext cx="4983786" cy="4983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572">
            <a:off x="3927529" y="1375819"/>
            <a:ext cx="1638182" cy="116994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86567" y="4155674"/>
            <a:ext cx="530501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2400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好好学习 天天向上</a:t>
            </a:r>
            <a:endParaRPr lang="zh-CN" altLang="en-US" sz="2400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2562666" y="1507806"/>
            <a:ext cx="6694192" cy="5195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dirty="0">
                <a:solidFill>
                  <a:srgbClr val="407F63"/>
                </a:solidFill>
                <a:cs typeface="+mn-ea"/>
                <a:sym typeface="+mn-lt"/>
              </a:rPr>
              <a:t>“</a:t>
            </a:r>
            <a:r>
              <a:rPr lang="zh-CN" altLang="en-US" sz="2400" dirty="0">
                <a:solidFill>
                  <a:srgbClr val="407F63"/>
                </a:solidFill>
                <a:cs typeface="+mn-ea"/>
                <a:sym typeface="+mn-lt"/>
              </a:rPr>
              <a:t>我不相信被动会有收获，凡事一定要主动出击才能成功。”</a:t>
            </a:r>
            <a:endParaRPr lang="zh-CN" altLang="en-US" sz="2400" dirty="0">
              <a:solidFill>
                <a:srgbClr val="407F63"/>
              </a:solidFill>
              <a:cs typeface="+mn-ea"/>
              <a:sym typeface="+mn-lt"/>
            </a:endParaRPr>
          </a:p>
          <a:p>
            <a:pPr algn="ctr">
              <a:buFontTx/>
              <a:buNone/>
            </a:pPr>
            <a:r>
              <a:rPr lang="zh-CN" altLang="en-US" sz="2400" dirty="0">
                <a:solidFill>
                  <a:srgbClr val="407F63"/>
                </a:solidFill>
                <a:cs typeface="+mn-ea"/>
                <a:sym typeface="+mn-lt"/>
              </a:rPr>
              <a:t>                 </a:t>
            </a:r>
            <a:endParaRPr lang="zh-CN" altLang="en-US" sz="24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sp>
        <p:nvSpPr>
          <p:cNvPr id="100" name="Rectangle 2"/>
          <p:cNvSpPr txBox="1">
            <a:spLocks noChangeArrowheads="1"/>
          </p:cNvSpPr>
          <p:nvPr/>
        </p:nvSpPr>
        <p:spPr>
          <a:xfrm>
            <a:off x="853414" y="2795976"/>
            <a:ext cx="8869054" cy="515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zh-CN" altLang="en-US" sz="2400" dirty="0">
                <a:solidFill>
                  <a:srgbClr val="407F63"/>
                </a:solidFill>
                <a:cs typeface="+mn-ea"/>
                <a:sym typeface="+mn-lt"/>
              </a:rPr>
              <a:t>                 </a:t>
            </a:r>
            <a:endParaRPr lang="zh-CN" altLang="en-US" sz="24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sp>
        <p:nvSpPr>
          <p:cNvPr id="101" name="Rectangle 2"/>
          <p:cNvSpPr txBox="1">
            <a:spLocks noChangeArrowheads="1"/>
          </p:cNvSpPr>
          <p:nvPr/>
        </p:nvSpPr>
        <p:spPr>
          <a:xfrm>
            <a:off x="2706724" y="4237963"/>
            <a:ext cx="6550134" cy="1014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altLang="zh-CN" dirty="0">
                <a:solidFill>
                  <a:srgbClr val="407F63"/>
                </a:solidFill>
                <a:cs typeface="+mn-ea"/>
                <a:sym typeface="+mn-lt"/>
              </a:rPr>
              <a:t>“</a:t>
            </a:r>
            <a:r>
              <a:rPr lang="zh-CN" altLang="en-US" sz="2400" dirty="0">
                <a:solidFill>
                  <a:srgbClr val="407F63"/>
                </a:solidFill>
                <a:cs typeface="+mn-ea"/>
                <a:sym typeface="+mn-lt"/>
              </a:rPr>
              <a:t>一位哲人说：“你的心态就是你的主人。” </a:t>
            </a:r>
            <a:endParaRPr lang="zh-CN" altLang="en-US" sz="24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2664136" y="2523213"/>
            <a:ext cx="6758838" cy="1014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altLang="zh-CN" dirty="0">
                <a:solidFill>
                  <a:srgbClr val="407F63"/>
                </a:solidFill>
                <a:cs typeface="+mn-ea"/>
                <a:sym typeface="+mn-lt"/>
              </a:rPr>
              <a:t>“</a:t>
            </a:r>
            <a:r>
              <a:rPr lang="zh-CN" altLang="en-US" sz="2400" dirty="0">
                <a:solidFill>
                  <a:srgbClr val="407F63"/>
                </a:solidFill>
                <a:cs typeface="+mn-ea"/>
                <a:sym typeface="+mn-lt"/>
              </a:rPr>
              <a:t>一位伟人说“要么你去驾驭生命，要么是生命驾驭你。你的心态决定谁是坐骑，谁是骑师。” </a:t>
            </a:r>
            <a:endParaRPr lang="zh-CN" altLang="en-US" sz="24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4783" y="4443078"/>
            <a:ext cx="1931937" cy="2897907"/>
          </a:xfrm>
          <a:prstGeom prst="rect">
            <a:avLst/>
          </a:prstGeom>
          <a:effectLst>
            <a:outerShdw blurRad="190500" dist="25400" dir="2700000" sx="102000" sy="102000" algn="tl" rotWithShape="0">
              <a:prstClr val="black">
                <a:alpha val="29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 rot="5400000">
            <a:off x="-598122" y="3728782"/>
            <a:ext cx="5315922" cy="276098"/>
            <a:chOff x="1262619" y="1743172"/>
            <a:chExt cx="5315922" cy="276098"/>
          </a:xfrm>
        </p:grpSpPr>
        <p:cxnSp>
          <p:nvCxnSpPr>
            <p:cNvPr id="104" name="直接连接符 103"/>
            <p:cNvCxnSpPr/>
            <p:nvPr/>
          </p:nvCxnSpPr>
          <p:spPr>
            <a:xfrm rot="16200000" flipH="1">
              <a:off x="3917657" y="-776740"/>
              <a:ext cx="5846" cy="5315922"/>
            </a:xfrm>
            <a:prstGeom prst="line">
              <a:avLst/>
            </a:prstGeom>
            <a:ln w="25400">
              <a:solidFill>
                <a:srgbClr val="DCD2B9"/>
              </a:solidFill>
              <a:headEnd type="diamond" w="lg" len="lg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椭圆 104"/>
            <p:cNvSpPr/>
            <p:nvPr/>
          </p:nvSpPr>
          <p:spPr>
            <a:xfrm>
              <a:off x="1634580" y="1743172"/>
              <a:ext cx="276098" cy="276098"/>
            </a:xfrm>
            <a:prstGeom prst="ellipse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868461" y="1743172"/>
              <a:ext cx="276098" cy="276098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4474292" y="1743172"/>
              <a:ext cx="276098" cy="276098"/>
            </a:xfrm>
            <a:prstGeom prst="ellipse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75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7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75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uiExpand="1" build="p"/>
      <p:bldP spid="101" grpId="0" build="p"/>
      <p:bldP spid="10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053116" y="3723969"/>
            <a:ext cx="53050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320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成功在于有明确的目标</a:t>
            </a:r>
            <a:endParaRPr lang="zh-CN" altLang="en-US" sz="320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1548" y="2246641"/>
            <a:ext cx="402815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9000" dirty="0" smtClean="0">
                <a:ln w="0">
                  <a:noFill/>
                </a:ln>
                <a:cs typeface="+mn-ea"/>
                <a:sym typeface="+mn-lt"/>
              </a:rPr>
              <a:t>NO.02</a:t>
            </a:r>
            <a:endParaRPr lang="zh-CN" altLang="en-US" sz="9000" dirty="0">
              <a:ln w="0">
                <a:noFill/>
              </a:ln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76251" y="2633157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61"/>
          <p:cNvSpPr txBox="1"/>
          <p:nvPr/>
        </p:nvSpPr>
        <p:spPr>
          <a:xfrm>
            <a:off x="3858812" y="1362129"/>
            <a:ext cx="446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4800" spc="600" dirty="0">
                <a:solidFill>
                  <a:schemeClr val="bg2">
                    <a:lumMod val="25000"/>
                  </a:schemeClr>
                </a:solidFill>
                <a:latin typeface="+mn-lt"/>
                <a:cs typeface="+mn-ea"/>
                <a:sym typeface="+mn-lt"/>
              </a:rPr>
              <a:t>新目标</a:t>
            </a:r>
            <a:endParaRPr lang="zh-CN" altLang="en-US" sz="4800" spc="600" dirty="0">
              <a:solidFill>
                <a:schemeClr val="bg2">
                  <a:lumMod val="2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55191" y="982925"/>
            <a:ext cx="4954570" cy="1396796"/>
            <a:chOff x="3555191" y="982925"/>
            <a:chExt cx="4954570" cy="1396796"/>
          </a:xfrm>
        </p:grpSpPr>
        <p:cxnSp>
          <p:nvCxnSpPr>
            <p:cNvPr id="99" name="直接连接符 98"/>
            <p:cNvCxnSpPr/>
            <p:nvPr/>
          </p:nvCxnSpPr>
          <p:spPr>
            <a:xfrm>
              <a:off x="3555191" y="982925"/>
              <a:ext cx="148537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4208831" y="2379721"/>
              <a:ext cx="364775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7024383" y="1025791"/>
              <a:ext cx="148537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33"/>
          <p:cNvSpPr txBox="1"/>
          <p:nvPr/>
        </p:nvSpPr>
        <p:spPr>
          <a:xfrm>
            <a:off x="4074574" y="3054493"/>
            <a:ext cx="569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养成良好的习惯，使自己终身受益！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1" name="TextBox 33"/>
          <p:cNvSpPr txBox="1"/>
          <p:nvPr/>
        </p:nvSpPr>
        <p:spPr>
          <a:xfrm>
            <a:off x="4074574" y="4028773"/>
            <a:ext cx="7876385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学习上尽力而为，要有阶段性目标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0" name="TextBox 33"/>
          <p:cNvSpPr txBox="1"/>
          <p:nvPr/>
        </p:nvSpPr>
        <p:spPr>
          <a:xfrm>
            <a:off x="4074574" y="4929195"/>
            <a:ext cx="7876385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以自己最优异的成绩回报自己的父母！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5130031" y="-487657"/>
            <a:ext cx="1931937" cy="2897907"/>
          </a:xfrm>
          <a:prstGeom prst="rect">
            <a:avLst/>
          </a:prstGeom>
          <a:effectLst>
            <a:outerShdw blurRad="190500" dist="25400" dir="2700000" sx="102000" sy="102000" algn="tl" rotWithShape="0">
              <a:prstClr val="black">
                <a:alpha val="29000"/>
              </a:prstClr>
            </a:outerShdw>
          </a:effectLst>
        </p:spPr>
      </p:pic>
      <p:sp>
        <p:nvSpPr>
          <p:cNvPr id="18" name="椭圆 17"/>
          <p:cNvSpPr/>
          <p:nvPr/>
        </p:nvSpPr>
        <p:spPr>
          <a:xfrm>
            <a:off x="3142047" y="3054493"/>
            <a:ext cx="543011" cy="543011"/>
          </a:xfrm>
          <a:prstGeom prst="ellipse">
            <a:avLst/>
          </a:prstGeom>
          <a:gradFill flip="none" rotWithShape="1">
            <a:gsLst>
              <a:gs pos="0">
                <a:srgbClr val="5E8844">
                  <a:lumMod val="75000"/>
                </a:srgbClr>
              </a:gs>
              <a:gs pos="100000">
                <a:srgbClr val="5E8844"/>
              </a:gs>
            </a:gsLst>
            <a:lin ang="2700000" scaled="1"/>
            <a:tileRect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85888B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142047" y="4028773"/>
            <a:ext cx="543011" cy="543011"/>
          </a:xfrm>
          <a:prstGeom prst="ellipse">
            <a:avLst/>
          </a:prstGeom>
          <a:gradFill flip="none" rotWithShape="1">
            <a:gsLst>
              <a:gs pos="0">
                <a:srgbClr val="5E8844">
                  <a:lumMod val="75000"/>
                </a:srgbClr>
              </a:gs>
              <a:gs pos="100000">
                <a:srgbClr val="5E8844"/>
              </a:gs>
            </a:gsLst>
            <a:lin ang="2700000" scaled="1"/>
            <a:tileRect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85888B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142047" y="5003053"/>
            <a:ext cx="543011" cy="543011"/>
          </a:xfrm>
          <a:prstGeom prst="ellipse">
            <a:avLst/>
          </a:prstGeom>
          <a:gradFill flip="none" rotWithShape="1">
            <a:gsLst>
              <a:gs pos="0">
                <a:srgbClr val="5E8844">
                  <a:lumMod val="75000"/>
                </a:srgbClr>
              </a:gs>
              <a:gs pos="100000">
                <a:srgbClr val="5E8844"/>
              </a:gs>
            </a:gsLst>
            <a:lin ang="2700000" scaled="1"/>
            <a:tileRect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85888B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7" grpId="1"/>
      <p:bldP spid="111" grpId="0"/>
      <p:bldP spid="120" grpId="1"/>
      <p:bldP spid="1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61"/>
          <p:cNvSpPr txBox="1"/>
          <p:nvPr/>
        </p:nvSpPr>
        <p:spPr>
          <a:xfrm>
            <a:off x="3802148" y="1208966"/>
            <a:ext cx="446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4800" spc="600" dirty="0">
                <a:solidFill>
                  <a:schemeClr val="bg2">
                    <a:lumMod val="25000"/>
                  </a:schemeClr>
                </a:solidFill>
                <a:latin typeface="+mn-lt"/>
                <a:cs typeface="+mn-ea"/>
                <a:sym typeface="+mn-lt"/>
              </a:rPr>
              <a:t>新目标</a:t>
            </a:r>
            <a:endParaRPr lang="zh-CN" altLang="en-US" sz="4800" spc="600" dirty="0">
              <a:solidFill>
                <a:schemeClr val="bg2">
                  <a:lumMod val="2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16552" y="903992"/>
            <a:ext cx="4890691" cy="1139219"/>
            <a:chOff x="3616552" y="903992"/>
            <a:chExt cx="4890691" cy="1139219"/>
          </a:xfrm>
        </p:grpSpPr>
        <p:cxnSp>
          <p:nvCxnSpPr>
            <p:cNvPr id="99" name="直接连接符 98"/>
            <p:cNvCxnSpPr/>
            <p:nvPr/>
          </p:nvCxnSpPr>
          <p:spPr>
            <a:xfrm>
              <a:off x="3616552" y="903992"/>
              <a:ext cx="148537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4208831" y="2043211"/>
              <a:ext cx="364775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7021865" y="903992"/>
              <a:ext cx="1485378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33"/>
          <p:cNvSpPr txBox="1"/>
          <p:nvPr/>
        </p:nvSpPr>
        <p:spPr>
          <a:xfrm>
            <a:off x="1454893" y="2574319"/>
            <a:ext cx="515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cs typeface="+mn-ea"/>
                <a:sym typeface="+mn-lt"/>
              </a:rPr>
              <a:t>制定一个切实可行的计划 </a:t>
            </a:r>
            <a:endParaRPr lang="zh-CN" altLang="en-US" sz="2800" b="1" dirty="0">
              <a:cs typeface="+mn-ea"/>
              <a:sym typeface="+mn-lt"/>
            </a:endParaRPr>
          </a:p>
        </p:txBody>
      </p:sp>
      <p:sp>
        <p:nvSpPr>
          <p:cNvPr id="111" name="TextBox 33"/>
          <p:cNvSpPr txBox="1"/>
          <p:nvPr/>
        </p:nvSpPr>
        <p:spPr>
          <a:xfrm>
            <a:off x="1454892" y="3414629"/>
            <a:ext cx="54412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计划是实现目标的前提，没有计划，目标就成了水上浮萍，没有根基。做事没有计划，结果不是“眉毛胡子一把抓”，就是“盲人摸象”一样，只见树木，不见森林。生活对于没有计划的人来说，就是“走一步看一步”，“当一天和尚撞一天钟”。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5130031" y="-576145"/>
            <a:ext cx="1931937" cy="2897907"/>
          </a:xfrm>
          <a:prstGeom prst="rect">
            <a:avLst/>
          </a:prstGeom>
          <a:effectLst>
            <a:outerShdw blurRad="190500" dist="25400" dir="2700000" sx="102000" sy="102000" algn="tl" rotWithShape="0">
              <a:prstClr val="black">
                <a:alpha val="29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85" y="2206119"/>
            <a:ext cx="4202924" cy="4202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053116" y="3723969"/>
            <a:ext cx="53050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320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成功在于尽早做好计划</a:t>
            </a:r>
            <a:endParaRPr lang="zh-CN" altLang="en-US" sz="320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1548" y="2246641"/>
            <a:ext cx="402815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9000" dirty="0" smtClean="0">
                <a:ln w="0">
                  <a:noFill/>
                </a:ln>
                <a:cs typeface="+mn-ea"/>
                <a:sym typeface="+mn-lt"/>
              </a:rPr>
              <a:t>NO.03</a:t>
            </a:r>
            <a:endParaRPr lang="zh-CN" altLang="en-US" sz="9000" dirty="0">
              <a:ln w="0">
                <a:noFill/>
              </a:ln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76251" y="2633157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653483" y="820084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制定计划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908152" y="2686130"/>
            <a:ext cx="7007225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cs typeface="+mn-ea"/>
                <a:sym typeface="+mn-lt"/>
              </a:rPr>
              <a:t>作战讲究“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知己知彼，百战不殆</a:t>
            </a:r>
            <a:r>
              <a:rPr lang="zh-CN" altLang="en-US" sz="2400" b="1" dirty="0">
                <a:latin typeface="+mn-lt"/>
                <a:ea typeface="+mn-ea"/>
                <a:cs typeface="+mn-ea"/>
                <a:sym typeface="+mn-lt"/>
              </a:rPr>
              <a:t>”。学习也是一场战斗，计划就是做到“知己”，因为要制定出符合自己实际情况的学习计划，必须要“知己”。</a:t>
            </a:r>
            <a:endParaRPr lang="zh-CN" altLang="en-US" sz="24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/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　　</a:t>
            </a:r>
            <a:endParaRPr lang="zh-CN" altLang="en-US" sz="2000" b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47" y="2466201"/>
            <a:ext cx="3214042" cy="401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653483" y="820084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制定计划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05961" y="1831045"/>
            <a:ext cx="6844462" cy="66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“知己”包括</a:t>
            </a:r>
            <a:r>
              <a:rPr lang="zh-CN" altLang="en-US" sz="2800" b="1" dirty="0">
                <a:cs typeface="+mn-ea"/>
                <a:sym typeface="+mn-lt"/>
              </a:rPr>
              <a:t>三层含义</a:t>
            </a:r>
            <a:r>
              <a:rPr lang="zh-CN" altLang="en-US" sz="2400" b="1" dirty="0">
                <a:cs typeface="+mn-ea"/>
                <a:sym typeface="+mn-lt"/>
              </a:rPr>
              <a:t>：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29677" y="2752424"/>
            <a:ext cx="6896166" cy="184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cs typeface="+mn-ea"/>
                <a:sym typeface="+mn-lt"/>
              </a:rPr>
              <a:t>明确地估计自己的能力</a:t>
            </a:r>
            <a:endParaRPr lang="en-US" altLang="zh-CN" sz="2000" b="1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cs typeface="+mn-ea"/>
                <a:sym typeface="+mn-lt"/>
              </a:rPr>
              <a:t>了解当时学习情况</a:t>
            </a:r>
            <a:endParaRPr lang="en-US" altLang="zh-CN" sz="2000" b="1" dirty="0">
              <a:cs typeface="+mn-ea"/>
              <a:sym typeface="+mn-l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cs typeface="+mn-ea"/>
                <a:sym typeface="+mn-lt"/>
              </a:rPr>
              <a:t>明确学习的目标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05961" y="5331650"/>
            <a:ext cx="5809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cs typeface="+mn-ea"/>
                <a:sym typeface="+mn-lt"/>
              </a:rPr>
              <a:t>做到“知己”后，我们就可以制定计划了。</a:t>
            </a:r>
            <a:endParaRPr lang="zh-CN" altLang="en-US" sz="2400" b="1" dirty="0"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23" y="2381737"/>
            <a:ext cx="3281614" cy="410201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331787" y="2789477"/>
            <a:ext cx="2897907" cy="2336173"/>
            <a:chOff x="1331787" y="2789477"/>
            <a:chExt cx="2897907" cy="2336173"/>
          </a:xfrm>
        </p:grpSpPr>
        <p:grpSp>
          <p:nvGrpSpPr>
            <p:cNvPr id="19" name="组合 18"/>
            <p:cNvGrpSpPr/>
            <p:nvPr/>
          </p:nvGrpSpPr>
          <p:grpSpPr>
            <a:xfrm rot="747780">
              <a:off x="1728560" y="2789477"/>
              <a:ext cx="2487535" cy="2336173"/>
              <a:chOff x="504825" y="4233041"/>
              <a:chExt cx="2470485" cy="2320159"/>
            </a:xfrm>
            <a:solidFill>
              <a:srgbClr val="5E8844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504825" y="4248150"/>
                <a:ext cx="2305050" cy="2305050"/>
              </a:xfrm>
              <a:prstGeom prst="ellipse">
                <a:avLst/>
              </a:prstGeom>
              <a:no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10167" y="4233041"/>
                <a:ext cx="307639" cy="307639"/>
              </a:xfrm>
              <a:prstGeom prst="ellipse">
                <a:avLst/>
              </a:prstGeom>
              <a:grp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2663473" y="4840374"/>
                <a:ext cx="307639" cy="307639"/>
              </a:xfrm>
              <a:prstGeom prst="ellipse">
                <a:avLst/>
              </a:prstGeom>
              <a:grp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667671" y="5569070"/>
                <a:ext cx="307639" cy="307639"/>
              </a:xfrm>
              <a:prstGeom prst="ellipse">
                <a:avLst/>
              </a:prstGeom>
              <a:grp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1814772" y="2437759"/>
              <a:ext cx="1931937" cy="289790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653483" y="820084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制定计划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424249" y="2272057"/>
            <a:ext cx="7390697" cy="96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别人告诉你的方法是很难完全套用的。只有自己去试着做，摸索出自己的完整方法，才是最有用的。</a:t>
            </a:r>
            <a:endParaRPr lang="zh-CN" altLang="en-US" sz="2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4249" y="4412664"/>
            <a:ext cx="951892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所以，不要过于重视形式。只要是能</a:t>
            </a:r>
            <a:r>
              <a:rPr lang="zh-CN" altLang="en-US" sz="2800" b="1" dirty="0">
                <a:cs typeface="+mn-ea"/>
                <a:sym typeface="+mn-lt"/>
              </a:rPr>
              <a:t>达到目的</a:t>
            </a:r>
            <a:r>
              <a:rPr lang="zh-CN" altLang="en-US" sz="2000" b="1" dirty="0">
                <a:cs typeface="+mn-ea"/>
                <a:sym typeface="+mn-lt"/>
              </a:rPr>
              <a:t>的都是好计划。</a:t>
            </a:r>
            <a:endParaRPr lang="zh-CN" altLang="en-US" sz="2000" b="1" dirty="0">
              <a:cs typeface="+mn-ea"/>
              <a:sym typeface="+mn-lt"/>
            </a:endParaRPr>
          </a:p>
          <a:p>
            <a:r>
              <a:rPr lang="zh-CN" altLang="en-US" sz="2000" b="1" dirty="0">
                <a:cs typeface="+mn-ea"/>
                <a:sym typeface="+mn-lt"/>
              </a:rPr>
              <a:t>     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24249" y="3653183"/>
            <a:ext cx="6636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而别人告诉你的方法，最多只能充当一个指路标的作用。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2230130"/>
            <a:ext cx="3405439" cy="4256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653483" y="820084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制定计划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907917" y="2225069"/>
            <a:ext cx="7620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）要让自己知道，每天你具体干些什么，知道每周、每月的安排等。一句话，就是做到心中有谱。</a:t>
            </a:r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pPr eaLnBrk="1" hangingPunct="1">
              <a:lnSpc>
                <a:spcPct val="150000"/>
              </a:lnSpc>
            </a:pPr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）计划的安排应合理、科学，尽量不要让你的时间浪费。应该说明的是，不浪费时间并不是把所有时间都用来学习，也不是说打球、洗衣服等时间都是浪费。很多事不能不做，但要放在合适的时候做，黄金时间都应用来学习。 </a:t>
            </a:r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000" b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5" y="2371725"/>
            <a:ext cx="3289624" cy="411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653483" y="820084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制定计划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129781" y="1983233"/>
            <a:ext cx="532719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+mn-lt"/>
                <a:ea typeface="+mn-ea"/>
                <a:cs typeface="+mn-ea"/>
                <a:sym typeface="+mn-lt"/>
              </a:rPr>
              <a:t>严格遵守学习计划有很多好处：</a:t>
            </a:r>
            <a:endParaRPr lang="en-US" altLang="zh-CN" sz="2400" b="1" dirty="0">
              <a:latin typeface="+mn-lt"/>
              <a:ea typeface="+mn-ea"/>
              <a:cs typeface="+mn-ea"/>
              <a:sym typeface="+mn-lt"/>
            </a:endParaRPr>
          </a:p>
          <a:p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00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249279" y="2923066"/>
            <a:ext cx="2797367" cy="2507687"/>
            <a:chOff x="2143106" y="4046485"/>
            <a:chExt cx="2797367" cy="2507687"/>
          </a:xfrm>
        </p:grpSpPr>
        <p:grpSp>
          <p:nvGrpSpPr>
            <p:cNvPr id="31" name="组合 30"/>
            <p:cNvGrpSpPr/>
            <p:nvPr/>
          </p:nvGrpSpPr>
          <p:grpSpPr>
            <a:xfrm>
              <a:off x="2190750" y="4053801"/>
              <a:ext cx="1352550" cy="1212447"/>
              <a:chOff x="7553325" y="1738211"/>
              <a:chExt cx="1352550" cy="1212447"/>
            </a:xfrm>
          </p:grpSpPr>
          <p:sp>
            <p:nvSpPr>
              <p:cNvPr id="32" name="立方体 31"/>
              <p:cNvSpPr/>
              <p:nvPr/>
            </p:nvSpPr>
            <p:spPr>
              <a:xfrm flipH="1">
                <a:off x="7553325" y="1738211"/>
                <a:ext cx="1352550" cy="1205461"/>
              </a:xfrm>
              <a:prstGeom prst="cube">
                <a:avLst/>
              </a:prstGeom>
              <a:solidFill>
                <a:srgbClr val="5E8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872432" y="2028825"/>
                <a:ext cx="1033442" cy="921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3587923" y="4046485"/>
              <a:ext cx="1352550" cy="1212447"/>
              <a:chOff x="8931467" y="1738211"/>
              <a:chExt cx="1352550" cy="1212447"/>
            </a:xfrm>
          </p:grpSpPr>
          <p:sp>
            <p:nvSpPr>
              <p:cNvPr id="35" name="立方体 34"/>
              <p:cNvSpPr/>
              <p:nvPr/>
            </p:nvSpPr>
            <p:spPr>
              <a:xfrm>
                <a:off x="8931467" y="1738211"/>
                <a:ext cx="1352550" cy="1205461"/>
              </a:xfrm>
              <a:prstGeom prst="cube">
                <a:avLst/>
              </a:prstGeom>
              <a:solidFill>
                <a:srgbClr val="DCD2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8931467" y="2028825"/>
                <a:ext cx="1033442" cy="921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CD2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3553005" y="5341725"/>
              <a:ext cx="1372720" cy="1212447"/>
              <a:chOff x="8896549" y="2936355"/>
              <a:chExt cx="1372720" cy="1212447"/>
            </a:xfrm>
          </p:grpSpPr>
          <p:sp>
            <p:nvSpPr>
              <p:cNvPr id="38" name="立方体 37"/>
              <p:cNvSpPr/>
              <p:nvPr/>
            </p:nvSpPr>
            <p:spPr>
              <a:xfrm flipV="1">
                <a:off x="8916719" y="2943341"/>
                <a:ext cx="1352550" cy="1205461"/>
              </a:xfrm>
              <a:prstGeom prst="cube">
                <a:avLst/>
              </a:prstGeom>
              <a:solidFill>
                <a:srgbClr val="5E8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8896549" y="2936355"/>
                <a:ext cx="1033442" cy="921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2143106" y="5334738"/>
              <a:ext cx="1352550" cy="1219434"/>
              <a:chOff x="7553325" y="2929369"/>
              <a:chExt cx="1352550" cy="1219434"/>
            </a:xfrm>
          </p:grpSpPr>
          <p:sp>
            <p:nvSpPr>
              <p:cNvPr id="43" name="立方体 42"/>
              <p:cNvSpPr/>
              <p:nvPr/>
            </p:nvSpPr>
            <p:spPr>
              <a:xfrm flipH="1" flipV="1">
                <a:off x="7553325" y="2943342"/>
                <a:ext cx="1352550" cy="1205461"/>
              </a:xfrm>
              <a:prstGeom prst="cube">
                <a:avLst/>
              </a:prstGeom>
              <a:solidFill>
                <a:srgbClr val="DCD2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7858444" y="2929369"/>
                <a:ext cx="1033442" cy="921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CD2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2650340" y="4556812"/>
              <a:ext cx="752475" cy="523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5E8844"/>
                  </a:solidFill>
                  <a:cs typeface="+mn-ea"/>
                  <a:sym typeface="+mn-lt"/>
                </a:rPr>
                <a:t>01</a:t>
              </a:r>
              <a:endParaRPr lang="zh-CN" altLang="en-US" sz="2800" dirty="0">
                <a:solidFill>
                  <a:srgbClr val="5E8844"/>
                </a:solidFill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650726" y="4556812"/>
              <a:ext cx="752475" cy="523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5E8844"/>
                  </a:solidFill>
                  <a:cs typeface="+mn-ea"/>
                  <a:sym typeface="+mn-lt"/>
                </a:rPr>
                <a:t>02</a:t>
              </a:r>
              <a:endParaRPr lang="zh-CN" altLang="en-US" sz="2800" dirty="0">
                <a:solidFill>
                  <a:srgbClr val="5E8844"/>
                </a:solidFill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650340" y="5478645"/>
              <a:ext cx="752475" cy="523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5E8844"/>
                  </a:solidFill>
                  <a:cs typeface="+mn-ea"/>
                  <a:sym typeface="+mn-lt"/>
                </a:rPr>
                <a:t>03</a:t>
              </a:r>
              <a:endParaRPr lang="zh-CN" altLang="en-US" sz="2800" dirty="0">
                <a:solidFill>
                  <a:srgbClr val="5E8844"/>
                </a:solidFill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650726" y="5478645"/>
              <a:ext cx="752475" cy="523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rgbClr val="5E8844"/>
                  </a:solidFill>
                  <a:cs typeface="+mn-ea"/>
                  <a:sym typeface="+mn-lt"/>
                </a:rPr>
                <a:t>04</a:t>
              </a:r>
              <a:endParaRPr lang="zh-CN" altLang="en-US" sz="2800" dirty="0">
                <a:solidFill>
                  <a:srgbClr val="5E884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7330485" y="2552880"/>
            <a:ext cx="396531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、如果你能按部就班、循序渐进地完成你的学习，那么学习便不会给你带来太大的压力。</a:t>
            </a:r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、学习计划表可以使你了解自己的学习进度，让你清楚地知道哪些事等着做；又可以帮助自己对先前的学习做个评价。 </a:t>
            </a: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 </a:t>
            </a:r>
            <a:endParaRPr lang="zh-CN" altLang="en-US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1177155" y="2870344"/>
            <a:ext cx="303645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、学习计划表可以帮助你克服惰性和倦怠</a:t>
            </a:r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sz="2000" b="1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  <a:t>、学习计划表可以确保你不会浪费时间</a:t>
            </a:r>
            <a:endParaRPr lang="en-US" altLang="zh-CN" sz="2000" b="1" dirty="0">
              <a:latin typeface="+mn-lt"/>
              <a:ea typeface="+mn-ea"/>
              <a:cs typeface="+mn-ea"/>
              <a:sym typeface="+mn-lt"/>
            </a:endParaRPr>
          </a:p>
          <a:p>
            <a:br>
              <a:rPr lang="zh-CN" altLang="en-US" sz="20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0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940495" y="1493586"/>
            <a:ext cx="14580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6600" b="1" dirty="0">
                <a:solidFill>
                  <a:srgbClr val="2E382C"/>
                </a:solidFill>
                <a:cs typeface="+mn-ea"/>
                <a:sym typeface="+mn-lt"/>
              </a:rPr>
              <a:t>目录</a:t>
            </a:r>
            <a:endParaRPr lang="zh-CN" altLang="en-US" sz="6600" b="1" dirty="0">
              <a:solidFill>
                <a:srgbClr val="2E382C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 rot="5400000">
            <a:off x="1156495" y="4414000"/>
            <a:ext cx="516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2E382C"/>
                </a:solidFill>
                <a:cs typeface="+mn-ea"/>
                <a:sym typeface="+mn-lt"/>
              </a:rPr>
              <a:t>Contents</a:t>
            </a:r>
            <a:endParaRPr lang="zh-CN" altLang="en-US" sz="4000" dirty="0">
              <a:solidFill>
                <a:srgbClr val="2E382C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81197" y="1958616"/>
            <a:ext cx="53050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3200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1.</a:t>
            </a:r>
            <a:r>
              <a:rPr lang="zh-CN" altLang="en-US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成功在于尽快调整好心态</a:t>
            </a:r>
            <a:endParaRPr lang="zh-CN" altLang="en-US" sz="3200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18083" y="2705445"/>
            <a:ext cx="470603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2.</a:t>
            </a:r>
            <a:r>
              <a:rPr lang="zh-CN" altLang="en-US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成功在于有明确的目标</a:t>
            </a:r>
            <a:endParaRPr lang="en-US" altLang="zh-CN" sz="3200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75738" y="3536246"/>
            <a:ext cx="479072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3.</a:t>
            </a:r>
            <a:r>
              <a:rPr lang="zh-CN" altLang="en-US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成功在于尽早做好计划</a:t>
            </a:r>
            <a:endParaRPr lang="en-US" altLang="zh-CN" sz="3200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857657" y="4330243"/>
            <a:ext cx="739384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4.</a:t>
            </a:r>
            <a:r>
              <a:rPr lang="zh-CN" altLang="en-US" sz="3200" b="1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成功在于良好的学习习惯</a:t>
            </a:r>
            <a:endParaRPr lang="zh-CN" altLang="en-US" sz="3200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3382775" y="2358062"/>
            <a:ext cx="0" cy="256032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61"/>
          <p:cNvSpPr txBox="1"/>
          <p:nvPr/>
        </p:nvSpPr>
        <p:spPr>
          <a:xfrm>
            <a:off x="4594392" y="797145"/>
            <a:ext cx="283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pc="600" dirty="0">
                <a:solidFill>
                  <a:schemeClr val="bg2">
                    <a:lumMod val="25000"/>
                  </a:schemeClr>
                </a:solidFill>
                <a:latin typeface="+mn-lt"/>
                <a:cs typeface="+mn-ea"/>
                <a:sym typeface="+mn-lt"/>
              </a:rPr>
              <a:t>讨论时间</a:t>
            </a:r>
            <a:endParaRPr lang="zh-CN" altLang="en-US" spc="600" dirty="0">
              <a:solidFill>
                <a:schemeClr val="bg2">
                  <a:lumMod val="2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07" name="TextBox 33"/>
          <p:cNvSpPr txBox="1"/>
          <p:nvPr/>
        </p:nvSpPr>
        <p:spPr>
          <a:xfrm>
            <a:off x="1319889" y="2453210"/>
            <a:ext cx="2767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开学已经一周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99" name="直接连接符 198"/>
          <p:cNvCxnSpPr/>
          <p:nvPr/>
        </p:nvCxnSpPr>
        <p:spPr>
          <a:xfrm flipH="1">
            <a:off x="462659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/>
          <p:cNvCxnSpPr/>
          <p:nvPr/>
        </p:nvCxnSpPr>
        <p:spPr>
          <a:xfrm flipH="1">
            <a:off x="7002402" y="865337"/>
            <a:ext cx="330084" cy="396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1" name="图片 20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97" y="1846795"/>
            <a:ext cx="3728392" cy="4660490"/>
          </a:xfrm>
          <a:prstGeom prst="rect">
            <a:avLst/>
          </a:prstGeom>
        </p:spPr>
      </p:pic>
      <p:sp>
        <p:nvSpPr>
          <p:cNvPr id="202" name="TextBox 33"/>
          <p:cNvSpPr txBox="1"/>
          <p:nvPr/>
        </p:nvSpPr>
        <p:spPr>
          <a:xfrm>
            <a:off x="3771800" y="3302973"/>
            <a:ext cx="3230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我的感受是？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endParaRPr lang="en-US" altLang="zh-CN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我的学习计划是？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03" name="组合 202"/>
          <p:cNvGrpSpPr/>
          <p:nvPr/>
        </p:nvGrpSpPr>
        <p:grpSpPr>
          <a:xfrm>
            <a:off x="2787598" y="3297112"/>
            <a:ext cx="914400" cy="914400"/>
            <a:chOff x="463515" y="2017487"/>
            <a:chExt cx="914400" cy="914400"/>
          </a:xfrm>
        </p:grpSpPr>
        <p:sp>
          <p:nvSpPr>
            <p:cNvPr id="204" name="泪滴形 203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?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2787598" y="4647773"/>
            <a:ext cx="914400" cy="914400"/>
            <a:chOff x="463515" y="2017487"/>
            <a:chExt cx="914400" cy="914400"/>
          </a:xfrm>
        </p:grpSpPr>
        <p:sp>
          <p:nvSpPr>
            <p:cNvPr id="207" name="泪滴形 206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?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7" grpId="0"/>
      <p:bldP spid="2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053116" y="3723969"/>
            <a:ext cx="53050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320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成功在于良好的学习习惯</a:t>
            </a:r>
            <a:endParaRPr lang="zh-CN" altLang="en-US" sz="320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1548" y="2246641"/>
            <a:ext cx="402815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9000" dirty="0" smtClean="0">
                <a:ln w="0">
                  <a:noFill/>
                </a:ln>
                <a:cs typeface="+mn-ea"/>
                <a:sym typeface="+mn-lt"/>
              </a:rPr>
              <a:t>NO.04</a:t>
            </a:r>
            <a:endParaRPr lang="zh-CN" altLang="en-US" sz="9000" dirty="0">
              <a:ln w="0">
                <a:noFill/>
              </a:ln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76251" y="2633157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537572" y="760375"/>
            <a:ext cx="514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人格化好习惯的</a:t>
            </a:r>
            <a:r>
              <a:rPr lang="en-US" altLang="zh-CN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指标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2452780" y="2609825"/>
            <a:ext cx="2678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真诚待人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2777651" y="3529260"/>
            <a:ext cx="21387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诚实守信</a:t>
            </a:r>
            <a:r>
              <a:rPr lang="zh-CN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 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2420682" y="4489974"/>
            <a:ext cx="2678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认真负责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7034778" y="2587002"/>
            <a:ext cx="2824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遵守规则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6965065" y="4589716"/>
            <a:ext cx="29543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合理消费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149354" y="3575659"/>
            <a:ext cx="2592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主动学习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grpSp>
        <p:nvGrpSpPr>
          <p:cNvPr id="33" name="组合 32"/>
          <p:cNvGrpSpPr/>
          <p:nvPr/>
        </p:nvGrpSpPr>
        <p:grpSpPr>
          <a:xfrm>
            <a:off x="2060985" y="2455649"/>
            <a:ext cx="726805" cy="726805"/>
            <a:chOff x="463515" y="2017487"/>
            <a:chExt cx="914400" cy="914400"/>
          </a:xfrm>
        </p:grpSpPr>
        <p:sp>
          <p:nvSpPr>
            <p:cNvPr id="38" name="泪滴形 37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1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45133" y="3441903"/>
            <a:ext cx="726805" cy="726805"/>
            <a:chOff x="463515" y="2017487"/>
            <a:chExt cx="914400" cy="914400"/>
          </a:xfrm>
        </p:grpSpPr>
        <p:sp>
          <p:nvSpPr>
            <p:cNvPr id="42" name="泪滴形 41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2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73550" y="4436404"/>
            <a:ext cx="726805" cy="726805"/>
            <a:chOff x="463515" y="2017487"/>
            <a:chExt cx="914400" cy="914400"/>
          </a:xfrm>
        </p:grpSpPr>
        <p:sp>
          <p:nvSpPr>
            <p:cNvPr id="45" name="泪滴形 44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3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40829" y="2551084"/>
            <a:ext cx="726805" cy="726805"/>
            <a:chOff x="463515" y="2017487"/>
            <a:chExt cx="914400" cy="914400"/>
          </a:xfrm>
        </p:grpSpPr>
        <p:sp>
          <p:nvSpPr>
            <p:cNvPr id="51" name="泪滴形 50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4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724977" y="3537338"/>
            <a:ext cx="726805" cy="726805"/>
            <a:chOff x="463515" y="2017487"/>
            <a:chExt cx="914400" cy="914400"/>
          </a:xfrm>
        </p:grpSpPr>
        <p:sp>
          <p:nvSpPr>
            <p:cNvPr id="57" name="泪滴形 56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5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753394" y="4531839"/>
            <a:ext cx="726805" cy="726805"/>
            <a:chOff x="463515" y="2017487"/>
            <a:chExt cx="914400" cy="914400"/>
          </a:xfrm>
        </p:grpSpPr>
        <p:sp>
          <p:nvSpPr>
            <p:cNvPr id="60" name="泪滴形 59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6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8" grpId="0"/>
      <p:bldP spid="49" grpId="0"/>
      <p:bldP spid="50" grpId="0"/>
      <p:bldP spid="52" grpId="0"/>
      <p:bldP spid="55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537572" y="760375"/>
            <a:ext cx="514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人格化好习惯的</a:t>
            </a:r>
            <a:r>
              <a:rPr lang="en-US" altLang="zh-CN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指标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2332738" y="4736750"/>
            <a:ext cx="27479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3300"/>
                </a:solidFill>
                <a:latin typeface="+mn-lt"/>
                <a:ea typeface="+mn-ea"/>
                <a:cs typeface="+mn-ea"/>
                <a:sym typeface="+mn-lt"/>
              </a:rPr>
              <a:t>自信自强</a:t>
            </a:r>
            <a:endParaRPr lang="zh-CN" altLang="en-US" sz="3600" b="1" dirty="0">
              <a:solidFill>
                <a:srgbClr val="0033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2360830" y="2607370"/>
            <a:ext cx="2824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讲究效率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7135703" y="2581264"/>
            <a:ext cx="2679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友善合作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2771175" y="3728288"/>
            <a:ext cx="21675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独立思考</a:t>
            </a:r>
            <a:r>
              <a:rPr lang="zh-CN" altLang="en-US" sz="3600" b="1" dirty="0">
                <a:solidFill>
                  <a:schemeClr val="accent2"/>
                </a:solidFill>
                <a:cs typeface="+mn-ea"/>
                <a:sym typeface="+mn-lt"/>
              </a:rPr>
              <a:t> </a:t>
            </a:r>
            <a:endParaRPr lang="zh-CN" altLang="en-US" sz="36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7437050" y="3681671"/>
            <a:ext cx="21675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勇于实践</a:t>
            </a:r>
            <a:r>
              <a:rPr lang="zh-CN" altLang="en-US" sz="3600" b="1" dirty="0">
                <a:solidFill>
                  <a:schemeClr val="accent2"/>
                </a:solidFill>
                <a:cs typeface="+mn-ea"/>
                <a:sym typeface="+mn-lt"/>
              </a:rPr>
              <a:t> </a:t>
            </a:r>
            <a:endParaRPr lang="zh-CN" altLang="en-US" sz="36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135703" y="4710643"/>
            <a:ext cx="25352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总结反思</a:t>
            </a:r>
            <a:endParaRPr lang="zh-CN" altLang="en-US" sz="36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grpSp>
        <p:nvGrpSpPr>
          <p:cNvPr id="50" name="组合 49"/>
          <p:cNvGrpSpPr/>
          <p:nvPr/>
        </p:nvGrpSpPr>
        <p:grpSpPr>
          <a:xfrm>
            <a:off x="2066410" y="2547546"/>
            <a:ext cx="726805" cy="726805"/>
            <a:chOff x="463515" y="2017487"/>
            <a:chExt cx="914400" cy="914400"/>
          </a:xfrm>
        </p:grpSpPr>
        <p:sp>
          <p:nvSpPr>
            <p:cNvPr id="52" name="泪滴形 51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7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050558" y="3673500"/>
            <a:ext cx="726805" cy="726805"/>
            <a:chOff x="463515" y="2017487"/>
            <a:chExt cx="914400" cy="914400"/>
          </a:xfrm>
        </p:grpSpPr>
        <p:sp>
          <p:nvSpPr>
            <p:cNvPr id="60" name="泪滴形 59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8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078975" y="4744201"/>
            <a:ext cx="726805" cy="726805"/>
            <a:chOff x="463515" y="2017487"/>
            <a:chExt cx="914400" cy="914400"/>
          </a:xfrm>
        </p:grpSpPr>
        <p:sp>
          <p:nvSpPr>
            <p:cNvPr id="63" name="泪滴形 62"/>
            <p:cNvSpPr/>
            <p:nvPr/>
          </p:nvSpPr>
          <p:spPr>
            <a:xfrm rot="7809030">
              <a:off x="463515" y="2017487"/>
              <a:ext cx="914400" cy="914400"/>
            </a:xfrm>
            <a:prstGeom prst="teardrop">
              <a:avLst/>
            </a:prstGeom>
            <a:noFill/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536086" y="2090058"/>
              <a:ext cx="769257" cy="769257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9</a:t>
              </a:r>
              <a:endParaRPr lang="zh-CN" altLang="en-US" sz="3600" dirty="0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40829" y="2474884"/>
            <a:ext cx="726805" cy="726805"/>
            <a:chOff x="6740829" y="2589184"/>
            <a:chExt cx="726805" cy="726805"/>
          </a:xfrm>
        </p:grpSpPr>
        <p:grpSp>
          <p:nvGrpSpPr>
            <p:cNvPr id="41" name="组合 40"/>
            <p:cNvGrpSpPr/>
            <p:nvPr/>
          </p:nvGrpSpPr>
          <p:grpSpPr>
            <a:xfrm>
              <a:off x="6740829" y="2589184"/>
              <a:ext cx="726805" cy="726805"/>
              <a:chOff x="463515" y="2017487"/>
              <a:chExt cx="914400" cy="914400"/>
            </a:xfrm>
          </p:grpSpPr>
          <p:sp>
            <p:nvSpPr>
              <p:cNvPr id="42" name="泪滴形 41"/>
              <p:cNvSpPr/>
              <p:nvPr/>
            </p:nvSpPr>
            <p:spPr>
              <a:xfrm rot="7809030">
                <a:off x="463515" y="2017487"/>
                <a:ext cx="914400" cy="914400"/>
              </a:xfrm>
              <a:prstGeom prst="teardrop">
                <a:avLst/>
              </a:prstGeom>
              <a:no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cs typeface="+mn-ea"/>
                  <a:sym typeface="+mn-lt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36087" y="2090059"/>
                <a:ext cx="769257" cy="769257"/>
              </a:xfrm>
              <a:prstGeom prst="ellipse">
                <a:avLst/>
              </a:prstGeom>
              <a:solidFill>
                <a:srgbClr val="5E8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6760314" y="2592869"/>
              <a:ext cx="617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10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724977" y="3592760"/>
            <a:ext cx="726805" cy="734883"/>
            <a:chOff x="6724977" y="3529260"/>
            <a:chExt cx="726805" cy="734883"/>
          </a:xfrm>
        </p:grpSpPr>
        <p:grpSp>
          <p:nvGrpSpPr>
            <p:cNvPr id="44" name="组合 43"/>
            <p:cNvGrpSpPr/>
            <p:nvPr/>
          </p:nvGrpSpPr>
          <p:grpSpPr>
            <a:xfrm>
              <a:off x="6724977" y="3537338"/>
              <a:ext cx="726805" cy="726805"/>
              <a:chOff x="463515" y="2017487"/>
              <a:chExt cx="914400" cy="914400"/>
            </a:xfrm>
          </p:grpSpPr>
          <p:sp>
            <p:nvSpPr>
              <p:cNvPr id="45" name="泪滴形 44"/>
              <p:cNvSpPr/>
              <p:nvPr/>
            </p:nvSpPr>
            <p:spPr>
              <a:xfrm rot="7809030">
                <a:off x="463515" y="2017487"/>
                <a:ext cx="914400" cy="914400"/>
              </a:xfrm>
              <a:prstGeom prst="teardrop">
                <a:avLst/>
              </a:prstGeom>
              <a:no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536086" y="2090058"/>
                <a:ext cx="769257" cy="769257"/>
              </a:xfrm>
              <a:prstGeom prst="ellipse">
                <a:avLst/>
              </a:prstGeom>
              <a:solidFill>
                <a:srgbClr val="5E8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000"/>
                  </a:lnSpc>
                </a:pP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6760314" y="3529260"/>
              <a:ext cx="617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11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53394" y="4671539"/>
            <a:ext cx="726805" cy="726805"/>
            <a:chOff x="6753394" y="4468339"/>
            <a:chExt cx="726805" cy="726805"/>
          </a:xfrm>
        </p:grpSpPr>
        <p:grpSp>
          <p:nvGrpSpPr>
            <p:cNvPr id="47" name="组合 46"/>
            <p:cNvGrpSpPr/>
            <p:nvPr/>
          </p:nvGrpSpPr>
          <p:grpSpPr>
            <a:xfrm>
              <a:off x="6753394" y="4468339"/>
              <a:ext cx="726805" cy="726805"/>
              <a:chOff x="463515" y="2017487"/>
              <a:chExt cx="914400" cy="914400"/>
            </a:xfrm>
          </p:grpSpPr>
          <p:sp>
            <p:nvSpPr>
              <p:cNvPr id="48" name="泪滴形 47"/>
              <p:cNvSpPr/>
              <p:nvPr/>
            </p:nvSpPr>
            <p:spPr>
              <a:xfrm rot="7809030">
                <a:off x="463515" y="2017487"/>
                <a:ext cx="914400" cy="914400"/>
              </a:xfrm>
              <a:prstGeom prst="teardrop">
                <a:avLst/>
              </a:prstGeom>
              <a:noFill/>
              <a:ln>
                <a:solidFill>
                  <a:srgbClr val="5E88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536086" y="2090058"/>
                <a:ext cx="769257" cy="769257"/>
              </a:xfrm>
              <a:prstGeom prst="ellipse">
                <a:avLst/>
              </a:prstGeom>
              <a:solidFill>
                <a:srgbClr val="5E8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6" name="文本框 65"/>
            <p:cNvSpPr txBox="1"/>
            <p:nvPr/>
          </p:nvSpPr>
          <p:spPr>
            <a:xfrm>
              <a:off x="6760314" y="4470050"/>
              <a:ext cx="617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12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1" grpId="0"/>
      <p:bldP spid="53" grpId="0"/>
      <p:bldP spid="54" grpId="0"/>
      <p:bldP spid="57" grpId="0"/>
      <p:bldP spid="58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/>
          <p:nvPr/>
        </p:nvSpPr>
        <p:spPr>
          <a:xfrm>
            <a:off x="3537572" y="760375"/>
            <a:ext cx="514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温馨提示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Rectangle 7"/>
          <p:cNvSpPr>
            <a:spLocks noChangeArrowheads="1"/>
          </p:cNvSpPr>
          <p:nvPr/>
        </p:nvSpPr>
        <p:spPr bwMode="auto">
          <a:xfrm>
            <a:off x="1318904" y="3014111"/>
            <a:ext cx="6120121" cy="3016210"/>
          </a:xfrm>
          <a:prstGeom prst="rect">
            <a:avLst/>
          </a:prstGeom>
          <a:solidFill>
            <a:srgbClr val="FFF5D9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5E884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习惯是一个人的资本，你有了好习惯，你一辈子都有用不完的利息，你有了坏习惯，你一辈子有偿还不了的债务。</a:t>
            </a:r>
            <a:endParaRPr lang="en-US" altLang="zh-CN" sz="2800" b="1" dirty="0">
              <a:solidFill>
                <a:srgbClr val="5E8844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defRPr/>
            </a:pP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00705" y="2435657"/>
            <a:ext cx="626830" cy="879910"/>
          </a:xfrm>
          <a:prstGeom prst="rect">
            <a:avLst/>
          </a:prstGeom>
          <a:solidFill>
            <a:srgbClr val="5E88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95" y="2802903"/>
            <a:ext cx="4288955" cy="428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0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40682" y="2983856"/>
            <a:ext cx="5910149" cy="3163826"/>
          </a:xfrm>
          <a:prstGeom prst="roundRect">
            <a:avLst/>
          </a:prstGeom>
          <a:solidFill>
            <a:srgbClr val="FFF5D9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537572" y="760375"/>
            <a:ext cx="514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温馨提示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1791" y="225287"/>
            <a:ext cx="11675166" cy="6387548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0" name="Rectangle 7"/>
          <p:cNvSpPr>
            <a:spLocks noChangeArrowheads="1"/>
          </p:cNvSpPr>
          <p:nvPr/>
        </p:nvSpPr>
        <p:spPr bwMode="auto">
          <a:xfrm>
            <a:off x="2049092" y="2711998"/>
            <a:ext cx="4895018" cy="36625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altLang="zh-CN" sz="36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407F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管得住自己，你是习惯的主人</a:t>
            </a:r>
            <a:endParaRPr lang="zh-CN" altLang="en-US" sz="28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407F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管不住自己，你是习惯的奴隶</a:t>
            </a:r>
            <a:endParaRPr lang="zh-CN" altLang="en-US" sz="28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407F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做主人，还是做奴隶</a:t>
            </a:r>
            <a:endParaRPr lang="zh-CN" altLang="en-US" sz="28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407F6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全在于自己的选择</a:t>
            </a:r>
            <a:endParaRPr lang="zh-CN" altLang="en-US" sz="28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  <a:p>
            <a:pPr>
              <a:defRPr/>
            </a:pPr>
            <a:endParaRPr lang="zh-CN" altLang="en-US" sz="2800" b="1" dirty="0">
              <a:solidFill>
                <a:srgbClr val="407F63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95" y="2813245"/>
            <a:ext cx="4288955" cy="428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7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4086969" y="698206"/>
            <a:ext cx="410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改掉坏习惯的方法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98454" y="3668717"/>
            <a:ext cx="7683501" cy="777057"/>
            <a:chOff x="2398454" y="3668717"/>
            <a:chExt cx="7683501" cy="777057"/>
          </a:xfrm>
        </p:grpSpPr>
        <p:sp>
          <p:nvSpPr>
            <p:cNvPr id="55" name="PA_任意多边形 11"/>
            <p:cNvSpPr/>
            <p:nvPr>
              <p:custDataLst>
                <p:tags r:id="rId1"/>
              </p:custDataLst>
            </p:nvPr>
          </p:nvSpPr>
          <p:spPr bwMode="auto">
            <a:xfrm>
              <a:off x="2398454" y="3668717"/>
              <a:ext cx="2781300" cy="671191"/>
            </a:xfrm>
            <a:custGeom>
              <a:avLst/>
              <a:gdLst>
                <a:gd name="T0" fmla="*/ 856 w 878"/>
                <a:gd name="T1" fmla="*/ 33 h 210"/>
                <a:gd name="T2" fmla="*/ 418 w 878"/>
                <a:gd name="T3" fmla="*/ 33 h 210"/>
                <a:gd name="T4" fmla="*/ 396 w 878"/>
                <a:gd name="T5" fmla="*/ 0 h 210"/>
                <a:gd name="T6" fmla="*/ 375 w 878"/>
                <a:gd name="T7" fmla="*/ 33 h 210"/>
                <a:gd name="T8" fmla="*/ 22 w 878"/>
                <a:gd name="T9" fmla="*/ 33 h 210"/>
                <a:gd name="T10" fmla="*/ 0 w 878"/>
                <a:gd name="T11" fmla="*/ 56 h 210"/>
                <a:gd name="T12" fmla="*/ 0 w 878"/>
                <a:gd name="T13" fmla="*/ 187 h 210"/>
                <a:gd name="T14" fmla="*/ 22 w 878"/>
                <a:gd name="T15" fmla="*/ 210 h 210"/>
                <a:gd name="T16" fmla="*/ 856 w 878"/>
                <a:gd name="T17" fmla="*/ 210 h 210"/>
                <a:gd name="T18" fmla="*/ 878 w 878"/>
                <a:gd name="T19" fmla="*/ 187 h 210"/>
                <a:gd name="T20" fmla="*/ 878 w 878"/>
                <a:gd name="T21" fmla="*/ 56 h 210"/>
                <a:gd name="T22" fmla="*/ 856 w 878"/>
                <a:gd name="T23" fmla="*/ 3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8" h="210">
                  <a:moveTo>
                    <a:pt x="856" y="33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75" y="33"/>
                    <a:pt x="375" y="33"/>
                    <a:pt x="375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0" y="33"/>
                    <a:pt x="0" y="43"/>
                    <a:pt x="0" y="5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0"/>
                    <a:pt x="10" y="210"/>
                    <a:pt x="22" y="210"/>
                  </a:cubicBezTo>
                  <a:cubicBezTo>
                    <a:pt x="856" y="210"/>
                    <a:pt x="856" y="210"/>
                    <a:pt x="856" y="210"/>
                  </a:cubicBezTo>
                  <a:cubicBezTo>
                    <a:pt x="868" y="210"/>
                    <a:pt x="878" y="200"/>
                    <a:pt x="878" y="187"/>
                  </a:cubicBezTo>
                  <a:cubicBezTo>
                    <a:pt x="878" y="56"/>
                    <a:pt x="878" y="56"/>
                    <a:pt x="878" y="56"/>
                  </a:cubicBezTo>
                  <a:cubicBezTo>
                    <a:pt x="878" y="43"/>
                    <a:pt x="868" y="33"/>
                    <a:pt x="856" y="33"/>
                  </a:cubicBezTo>
                  <a:close/>
                </a:path>
              </a:pathLst>
            </a:custGeom>
            <a:solidFill>
              <a:srgbClr val="5E8844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>
                <a:cs typeface="+mn-ea"/>
                <a:sym typeface="+mn-lt"/>
              </a:endParaRPr>
            </a:p>
          </p:txBody>
        </p:sp>
        <p:sp>
          <p:nvSpPr>
            <p:cNvPr id="56" name="PA_任意多边形 12"/>
            <p:cNvSpPr/>
            <p:nvPr>
              <p:custDataLst>
                <p:tags r:id="rId2"/>
              </p:custDataLst>
            </p:nvPr>
          </p:nvSpPr>
          <p:spPr bwMode="auto">
            <a:xfrm>
              <a:off x="4887653" y="3774583"/>
              <a:ext cx="2785533" cy="671191"/>
            </a:xfrm>
            <a:custGeom>
              <a:avLst/>
              <a:gdLst>
                <a:gd name="T0" fmla="*/ 856 w 879"/>
                <a:gd name="T1" fmla="*/ 0 h 210"/>
                <a:gd name="T2" fmla="*/ 23 w 879"/>
                <a:gd name="T3" fmla="*/ 0 h 210"/>
                <a:gd name="T4" fmla="*/ 0 w 879"/>
                <a:gd name="T5" fmla="*/ 23 h 210"/>
                <a:gd name="T6" fmla="*/ 0 w 879"/>
                <a:gd name="T7" fmla="*/ 154 h 210"/>
                <a:gd name="T8" fmla="*/ 23 w 879"/>
                <a:gd name="T9" fmla="*/ 177 h 210"/>
                <a:gd name="T10" fmla="*/ 397 w 879"/>
                <a:gd name="T11" fmla="*/ 177 h 210"/>
                <a:gd name="T12" fmla="*/ 418 w 879"/>
                <a:gd name="T13" fmla="*/ 210 h 210"/>
                <a:gd name="T14" fmla="*/ 440 w 879"/>
                <a:gd name="T15" fmla="*/ 177 h 210"/>
                <a:gd name="T16" fmla="*/ 856 w 879"/>
                <a:gd name="T17" fmla="*/ 177 h 210"/>
                <a:gd name="T18" fmla="*/ 879 w 879"/>
                <a:gd name="T19" fmla="*/ 154 h 210"/>
                <a:gd name="T20" fmla="*/ 879 w 879"/>
                <a:gd name="T21" fmla="*/ 23 h 210"/>
                <a:gd name="T22" fmla="*/ 856 w 879"/>
                <a:gd name="T2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9" h="210">
                  <a:moveTo>
                    <a:pt x="85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7"/>
                    <a:pt x="10" y="177"/>
                    <a:pt x="23" y="177"/>
                  </a:cubicBezTo>
                  <a:cubicBezTo>
                    <a:pt x="397" y="177"/>
                    <a:pt x="397" y="177"/>
                    <a:pt x="397" y="177"/>
                  </a:cubicBezTo>
                  <a:cubicBezTo>
                    <a:pt x="418" y="210"/>
                    <a:pt x="418" y="210"/>
                    <a:pt x="418" y="210"/>
                  </a:cubicBezTo>
                  <a:cubicBezTo>
                    <a:pt x="440" y="177"/>
                    <a:pt x="440" y="177"/>
                    <a:pt x="440" y="177"/>
                  </a:cubicBezTo>
                  <a:cubicBezTo>
                    <a:pt x="856" y="177"/>
                    <a:pt x="856" y="177"/>
                    <a:pt x="856" y="177"/>
                  </a:cubicBezTo>
                  <a:cubicBezTo>
                    <a:pt x="869" y="177"/>
                    <a:pt x="879" y="167"/>
                    <a:pt x="879" y="154"/>
                  </a:cubicBezTo>
                  <a:cubicBezTo>
                    <a:pt x="879" y="23"/>
                    <a:pt x="879" y="23"/>
                    <a:pt x="879" y="23"/>
                  </a:cubicBezTo>
                  <a:cubicBezTo>
                    <a:pt x="879" y="10"/>
                    <a:pt x="869" y="0"/>
                    <a:pt x="856" y="0"/>
                  </a:cubicBezTo>
                  <a:close/>
                </a:path>
              </a:pathLst>
            </a:custGeom>
            <a:solidFill>
              <a:srgbClr val="DCD2B9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>
                <a:cs typeface="+mn-ea"/>
                <a:sym typeface="+mn-lt"/>
              </a:endParaRPr>
            </a:p>
          </p:txBody>
        </p:sp>
        <p:sp>
          <p:nvSpPr>
            <p:cNvPr id="57" name="PA_任意多边形 13"/>
            <p:cNvSpPr/>
            <p:nvPr>
              <p:custDataLst>
                <p:tags r:id="rId3"/>
              </p:custDataLst>
            </p:nvPr>
          </p:nvSpPr>
          <p:spPr bwMode="auto">
            <a:xfrm>
              <a:off x="7302772" y="3668717"/>
              <a:ext cx="2779183" cy="671191"/>
            </a:xfrm>
            <a:custGeom>
              <a:avLst/>
              <a:gdLst>
                <a:gd name="T0" fmla="*/ 856 w 878"/>
                <a:gd name="T1" fmla="*/ 33 h 210"/>
                <a:gd name="T2" fmla="*/ 418 w 878"/>
                <a:gd name="T3" fmla="*/ 33 h 210"/>
                <a:gd name="T4" fmla="*/ 396 w 878"/>
                <a:gd name="T5" fmla="*/ 0 h 210"/>
                <a:gd name="T6" fmla="*/ 375 w 878"/>
                <a:gd name="T7" fmla="*/ 33 h 210"/>
                <a:gd name="T8" fmla="*/ 22 w 878"/>
                <a:gd name="T9" fmla="*/ 33 h 210"/>
                <a:gd name="T10" fmla="*/ 0 w 878"/>
                <a:gd name="T11" fmla="*/ 56 h 210"/>
                <a:gd name="T12" fmla="*/ 0 w 878"/>
                <a:gd name="T13" fmla="*/ 187 h 210"/>
                <a:gd name="T14" fmla="*/ 22 w 878"/>
                <a:gd name="T15" fmla="*/ 210 h 210"/>
                <a:gd name="T16" fmla="*/ 856 w 878"/>
                <a:gd name="T17" fmla="*/ 210 h 210"/>
                <a:gd name="T18" fmla="*/ 878 w 878"/>
                <a:gd name="T19" fmla="*/ 187 h 210"/>
                <a:gd name="T20" fmla="*/ 878 w 878"/>
                <a:gd name="T21" fmla="*/ 56 h 210"/>
                <a:gd name="T22" fmla="*/ 856 w 878"/>
                <a:gd name="T23" fmla="*/ 3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8" h="210">
                  <a:moveTo>
                    <a:pt x="856" y="33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375" y="33"/>
                    <a:pt x="375" y="33"/>
                    <a:pt x="375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10" y="33"/>
                    <a:pt x="0" y="43"/>
                    <a:pt x="0" y="56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0"/>
                    <a:pt x="10" y="210"/>
                    <a:pt x="22" y="210"/>
                  </a:cubicBezTo>
                  <a:cubicBezTo>
                    <a:pt x="856" y="210"/>
                    <a:pt x="856" y="210"/>
                    <a:pt x="856" y="210"/>
                  </a:cubicBezTo>
                  <a:cubicBezTo>
                    <a:pt x="868" y="210"/>
                    <a:pt x="878" y="200"/>
                    <a:pt x="878" y="187"/>
                  </a:cubicBezTo>
                  <a:cubicBezTo>
                    <a:pt x="878" y="56"/>
                    <a:pt x="878" y="56"/>
                    <a:pt x="878" y="56"/>
                  </a:cubicBezTo>
                  <a:cubicBezTo>
                    <a:pt x="878" y="43"/>
                    <a:pt x="868" y="33"/>
                    <a:pt x="856" y="33"/>
                  </a:cubicBezTo>
                  <a:close/>
                </a:path>
              </a:pathLst>
            </a:custGeom>
            <a:solidFill>
              <a:srgbClr val="5E8844"/>
            </a:solidFill>
            <a:ln>
              <a:noFill/>
            </a:ln>
            <a:effectLst>
              <a:outerShdw blurRad="190500" dist="63500" dir="3300000" algn="tl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>
                <a:cs typeface="+mn-ea"/>
                <a:sym typeface="+mn-lt"/>
              </a:endParaRPr>
            </a:p>
          </p:txBody>
        </p:sp>
      </p:grpSp>
      <p:sp>
        <p:nvSpPr>
          <p:cNvPr id="90" name="PA_文本框 3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02788" y="4646920"/>
            <a:ext cx="7617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800" dirty="0">
                <a:solidFill>
                  <a:srgbClr val="5E8844"/>
                </a:solidFill>
                <a:cs typeface="+mn-ea"/>
                <a:sym typeface="+mn-lt"/>
              </a:rPr>
              <a:t>01</a:t>
            </a:r>
            <a:endParaRPr lang="zh-CN" altLang="zh-CN" sz="4800" dirty="0">
              <a:solidFill>
                <a:srgbClr val="5E8844"/>
              </a:solidFill>
              <a:cs typeface="+mn-ea"/>
              <a:sym typeface="+mn-lt"/>
            </a:endParaRPr>
          </a:p>
        </p:txBody>
      </p:sp>
      <p:sp>
        <p:nvSpPr>
          <p:cNvPr id="91" name="PA_文本框 3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36737" y="4646920"/>
            <a:ext cx="7617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800" dirty="0">
                <a:solidFill>
                  <a:srgbClr val="5E8844"/>
                </a:solidFill>
                <a:cs typeface="+mn-ea"/>
                <a:sym typeface="+mn-lt"/>
              </a:rPr>
              <a:t>03</a:t>
            </a:r>
            <a:endParaRPr lang="zh-CN" altLang="zh-CN" sz="4800" dirty="0">
              <a:solidFill>
                <a:srgbClr val="5E8844"/>
              </a:solidFill>
              <a:cs typeface="+mn-ea"/>
              <a:sym typeface="+mn-lt"/>
            </a:endParaRPr>
          </a:p>
        </p:txBody>
      </p:sp>
      <p:sp>
        <p:nvSpPr>
          <p:cNvPr id="92" name="PA_文本框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40670" y="2601588"/>
            <a:ext cx="7617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4800" dirty="0">
                <a:solidFill>
                  <a:srgbClr val="5E8844"/>
                </a:solidFill>
                <a:cs typeface="+mn-ea"/>
                <a:sym typeface="+mn-lt"/>
              </a:rPr>
              <a:t>02</a:t>
            </a:r>
            <a:endParaRPr lang="zh-CN" altLang="zh-CN" sz="4800" dirty="0">
              <a:solidFill>
                <a:srgbClr val="5E8844"/>
              </a:solidFill>
              <a:cs typeface="+mn-ea"/>
              <a:sym typeface="+mn-lt"/>
            </a:endParaRPr>
          </a:p>
        </p:txBody>
      </p:sp>
      <p:sp>
        <p:nvSpPr>
          <p:cNvPr id="97" name="PA_淘宝店chenying0907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39284" y="2432461"/>
            <a:ext cx="1927225" cy="10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E8564"/>
                </a:solidFill>
                <a:cs typeface="+mn-ea"/>
                <a:sym typeface="+mn-lt"/>
              </a:rPr>
              <a:t>交一些能够管住自己的朋友</a:t>
            </a:r>
            <a:endParaRPr lang="zh-CN" altLang="en-US" sz="2400" b="1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sp>
        <p:nvSpPr>
          <p:cNvPr id="98" name="PA_淘宝店chenying0907 3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87653" y="4646920"/>
            <a:ext cx="2196513" cy="10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E8564"/>
                </a:solidFill>
                <a:cs typeface="+mn-ea"/>
                <a:sym typeface="+mn-lt"/>
              </a:rPr>
              <a:t>写座右铭，挂字画来提醒自己</a:t>
            </a:r>
            <a:endParaRPr lang="zh-CN" altLang="en-US" sz="2400" b="1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sp>
        <p:nvSpPr>
          <p:cNvPr id="99" name="PA_淘宝店chenying0907 3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94106" y="2440224"/>
            <a:ext cx="2196513" cy="10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E8564"/>
                </a:solidFill>
                <a:cs typeface="+mn-ea"/>
                <a:sym typeface="+mn-lt"/>
              </a:rPr>
              <a:t>用写日记来管住自己</a:t>
            </a:r>
            <a:endParaRPr lang="zh-CN" altLang="en-US" sz="2400" b="1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0" grpId="0"/>
      <p:bldP spid="91" grpId="0"/>
      <p:bldP spid="92" grpId="0"/>
      <p:bldP spid="97" grpId="0"/>
      <p:bldP spid="98" grpId="0"/>
      <p:bldP spid="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626681" y="834213"/>
            <a:ext cx="554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这些学习习惯你养成了吗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1360093" y="2793265"/>
            <a:ext cx="6447316" cy="5410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1.</a:t>
            </a:r>
            <a:r>
              <a:rPr lang="zh-CN" altLang="en-US" sz="1800" b="1" dirty="0">
                <a:cs typeface="+mn-ea"/>
                <a:sym typeface="+mn-lt"/>
              </a:rPr>
              <a:t>你是不是预习要学的功课？</a:t>
            </a:r>
            <a:endParaRPr lang="zh-CN" altLang="en-US" sz="1800" b="1" dirty="0"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2.</a:t>
            </a:r>
            <a:r>
              <a:rPr lang="zh-CN" altLang="en-US" sz="1800" b="1" dirty="0">
                <a:cs typeface="+mn-ea"/>
                <a:sym typeface="+mn-lt"/>
              </a:rPr>
              <a:t>你上课的时候，注意力是否集中？</a:t>
            </a:r>
            <a:endParaRPr lang="zh-CN" altLang="en-US" sz="1800" b="1" dirty="0"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3.</a:t>
            </a:r>
            <a:r>
              <a:rPr lang="zh-CN" altLang="en-US" sz="1800" b="1" dirty="0">
                <a:cs typeface="+mn-ea"/>
                <a:sym typeface="+mn-lt"/>
              </a:rPr>
              <a:t>你学过的功课，是不是加以复习？</a:t>
            </a:r>
            <a:endParaRPr lang="zh-CN" altLang="en-US" sz="1800" b="1" dirty="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grpSp>
        <p:nvGrpSpPr>
          <p:cNvPr id="14" name="组合 13"/>
          <p:cNvGrpSpPr/>
          <p:nvPr/>
        </p:nvGrpSpPr>
        <p:grpSpPr>
          <a:xfrm>
            <a:off x="5013409" y="2605425"/>
            <a:ext cx="2614236" cy="2251927"/>
            <a:chOff x="201813" y="1241210"/>
            <a:chExt cx="1002147" cy="863258"/>
          </a:xfrm>
        </p:grpSpPr>
        <p:sp>
          <p:nvSpPr>
            <p:cNvPr id="15" name="椭圆 14"/>
            <p:cNvSpPr/>
            <p:nvPr/>
          </p:nvSpPr>
          <p:spPr>
            <a:xfrm>
              <a:off x="539496" y="1241210"/>
              <a:ext cx="546530" cy="546530"/>
            </a:xfrm>
            <a:prstGeom prst="ellipse">
              <a:avLst/>
            </a:prstGeom>
            <a:solidFill>
              <a:srgbClr val="5E88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657430" y="1304280"/>
              <a:ext cx="546530" cy="546530"/>
            </a:xfrm>
            <a:prstGeom prst="ellipse">
              <a:avLst/>
            </a:prstGeom>
            <a:solidFill>
              <a:srgbClr val="DCD2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47231" y="1438275"/>
              <a:ext cx="546530" cy="546530"/>
            </a:xfrm>
            <a:prstGeom prst="ellipse">
              <a:avLst/>
            </a:prstGeom>
            <a:solidFill>
              <a:srgbClr val="5E88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26366" y="1510548"/>
              <a:ext cx="546530" cy="546530"/>
            </a:xfrm>
            <a:prstGeom prst="ellipse">
              <a:avLst/>
            </a:prstGeom>
            <a:solidFill>
              <a:srgbClr val="DCD2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47472" y="1557938"/>
              <a:ext cx="546530" cy="546530"/>
            </a:xfrm>
            <a:prstGeom prst="ellipse">
              <a:avLst/>
            </a:prstGeom>
            <a:solidFill>
              <a:srgbClr val="5E88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04802" y="1478838"/>
              <a:ext cx="546530" cy="546530"/>
            </a:xfrm>
            <a:prstGeom prst="ellipse">
              <a:avLst/>
            </a:prstGeom>
            <a:solidFill>
              <a:srgbClr val="DCD2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01813" y="1299532"/>
              <a:ext cx="546530" cy="546530"/>
            </a:xfrm>
            <a:prstGeom prst="ellipse">
              <a:avLst/>
            </a:prstGeom>
            <a:solidFill>
              <a:srgbClr val="5E88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7635291" y="2793265"/>
            <a:ext cx="6447316" cy="14679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4.</a:t>
            </a:r>
            <a:r>
              <a:rPr lang="zh-CN" altLang="en-US" sz="1800" b="1" dirty="0">
                <a:cs typeface="+mn-ea"/>
                <a:sym typeface="+mn-lt"/>
              </a:rPr>
              <a:t>你是否喜欢回答老师的问题？</a:t>
            </a:r>
            <a:endParaRPr lang="zh-CN" altLang="en-US" sz="1800" b="1" dirty="0"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5.</a:t>
            </a:r>
            <a:r>
              <a:rPr lang="zh-CN" altLang="en-US" sz="1800" b="1" dirty="0">
                <a:cs typeface="+mn-ea"/>
                <a:sym typeface="+mn-lt"/>
              </a:rPr>
              <a:t>你上自习课的时候是否自觉？</a:t>
            </a:r>
            <a:endParaRPr lang="zh-CN" altLang="en-US" sz="1800" b="1" dirty="0">
              <a:cs typeface="+mn-ea"/>
              <a:sym typeface="+mn-lt"/>
            </a:endParaRPr>
          </a:p>
        </p:txBody>
      </p:sp>
      <p:sp>
        <p:nvSpPr>
          <p:cNvPr id="28" name="Rectangle 3"/>
          <p:cNvSpPr txBox="1">
            <a:spLocks noRot="1" noChangeArrowheads="1"/>
          </p:cNvSpPr>
          <p:nvPr/>
        </p:nvSpPr>
        <p:spPr>
          <a:xfrm>
            <a:off x="4491903" y="5067032"/>
            <a:ext cx="6447316" cy="14232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6.</a:t>
            </a:r>
            <a:r>
              <a:rPr lang="zh-CN" altLang="en-US" sz="1800" b="1" dirty="0">
                <a:cs typeface="+mn-ea"/>
                <a:sym typeface="+mn-lt"/>
              </a:rPr>
              <a:t>你不懂的功课，是否向别人请教？</a:t>
            </a:r>
            <a:endParaRPr lang="zh-CN" altLang="en-US" sz="1800" b="1" dirty="0">
              <a:cs typeface="+mn-ea"/>
              <a:sym typeface="+mn-lt"/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altLang="zh-CN" sz="1800" b="1" dirty="0">
                <a:cs typeface="+mn-ea"/>
                <a:sym typeface="+mn-lt"/>
              </a:rPr>
              <a:t>7.</a:t>
            </a:r>
            <a:r>
              <a:rPr lang="zh-CN" altLang="en-US" sz="1800" b="1" dirty="0">
                <a:cs typeface="+mn-ea"/>
                <a:sym typeface="+mn-lt"/>
              </a:rPr>
              <a:t>你是不是按时完成作业？</a:t>
            </a:r>
            <a:endParaRPr lang="zh-CN" altLang="en-US" sz="18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333750" y="845279"/>
            <a:ext cx="617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我始终相信你们会做的更好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8308" y="2593721"/>
            <a:ext cx="465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用你的成绩来证明你的与众不同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3129628" y="3327712"/>
            <a:ext cx="591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用你的行动证明你关心与爱护我们的集体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148308" y="4061191"/>
            <a:ext cx="5614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用你对他人的理解与宽容来赢得别人的尊重。</a:t>
            </a:r>
            <a:r>
              <a:rPr lang="zh-CN" altLang="en-US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ea"/>
                <a:sym typeface="+mn-lt"/>
              </a:rPr>
              <a:t> </a:t>
            </a:r>
            <a:endParaRPr lang="zh-CN" altLang="en-US" sz="2000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3222349" y="4738891"/>
            <a:ext cx="5226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bg2">
                    <a:lumMod val="25000"/>
                  </a:schemeClr>
                </a:solidFill>
                <a:latin typeface="思源宋体 Light" panose="02020300000000000000" pitchFamily="18" charset="-122"/>
                <a:ea typeface="思源宋体 Light" panose="02020300000000000000" pitchFamily="18" charset="-122"/>
              </a:defRPr>
            </a:lvl1pPr>
          </a:lstStyle>
          <a:p>
            <a:r>
              <a:rPr lang="zh-CN" altLang="en-US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凉茶再苦也有甘味</a:t>
            </a:r>
            <a:r>
              <a:rPr lang="zh-CN" altLang="en-US" b="1" dirty="0" smtClean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。能</a:t>
            </a:r>
            <a:r>
              <a:rPr lang="zh-CN" altLang="en-US" b="1" dirty="0">
                <a:solidFill>
                  <a:srgbClr val="4E856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实现读书从痛苦向快乐的转化，才得读书的意义</a:t>
            </a:r>
            <a:endParaRPr lang="zh-CN" altLang="en-US" b="1" dirty="0">
              <a:solidFill>
                <a:srgbClr val="4E85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grpSp>
        <p:nvGrpSpPr>
          <p:cNvPr id="18" name="组合 17"/>
          <p:cNvGrpSpPr/>
          <p:nvPr/>
        </p:nvGrpSpPr>
        <p:grpSpPr>
          <a:xfrm rot="5400000">
            <a:off x="616569" y="4254582"/>
            <a:ext cx="4227970" cy="280777"/>
            <a:chOff x="1262619" y="1738493"/>
            <a:chExt cx="4227970" cy="280777"/>
          </a:xfrm>
        </p:grpSpPr>
        <p:cxnSp>
          <p:nvCxnSpPr>
            <p:cNvPr id="19" name="直接连接符 18"/>
            <p:cNvCxnSpPr/>
            <p:nvPr/>
          </p:nvCxnSpPr>
          <p:spPr>
            <a:xfrm rot="16200000">
              <a:off x="3376604" y="-235687"/>
              <a:ext cx="0" cy="4227970"/>
            </a:xfrm>
            <a:prstGeom prst="line">
              <a:avLst/>
            </a:prstGeom>
            <a:ln w="25400">
              <a:solidFill>
                <a:srgbClr val="DCD2B9"/>
              </a:solidFill>
              <a:headEnd type="diamond" w="lg" len="lg"/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/>
          </p:nvSpPr>
          <p:spPr>
            <a:xfrm>
              <a:off x="1634580" y="1743172"/>
              <a:ext cx="276098" cy="276098"/>
            </a:xfrm>
            <a:prstGeom prst="ellipse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371233" y="1743172"/>
              <a:ext cx="276098" cy="276098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107885" y="1743172"/>
              <a:ext cx="276098" cy="276098"/>
            </a:xfrm>
            <a:prstGeom prst="ellipse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844537" y="1738493"/>
              <a:ext cx="276098" cy="276098"/>
            </a:xfrm>
            <a:prstGeom prst="ellipse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4045928" y="2059883"/>
            <a:ext cx="6841938" cy="389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1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、要经得起考试的考验</a:t>
            </a:r>
            <a:endParaRPr lang="zh-CN" altLang="en-US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2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、题海无边，总结是岸</a:t>
            </a:r>
            <a:endParaRPr lang="zh-CN" altLang="en-US" sz="2800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3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、最淡的墨水也胜过最强的记忆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4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、多学一点，多做一点，能力会更强一点</a:t>
            </a:r>
            <a:endParaRPr lang="zh-CN" altLang="en-US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5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、一本好书，胜过任何珍宝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6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、一本坏书，比强盗还坏</a:t>
            </a:r>
            <a:endParaRPr lang="zh-CN" altLang="en-US" sz="2800" b="1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3762767" y="738799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老师寄语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" y="1588263"/>
            <a:ext cx="3470747" cy="475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053116" y="3723969"/>
            <a:ext cx="530501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320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成功在于尽快调整好心态</a:t>
            </a:r>
            <a:endParaRPr lang="zh-CN" altLang="en-US" sz="320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91548" y="2246641"/>
            <a:ext cx="402815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en-US" altLang="zh-CN" sz="9000" dirty="0">
                <a:ln w="0">
                  <a:noFill/>
                </a:ln>
                <a:cs typeface="+mn-ea"/>
                <a:sym typeface="+mn-lt"/>
              </a:rPr>
              <a:t>NO.01</a:t>
            </a:r>
            <a:endParaRPr lang="zh-CN" altLang="en-US" sz="9000" dirty="0">
              <a:ln w="0">
                <a:noFill/>
              </a:ln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76251" y="2633157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4045928" y="2059883"/>
            <a:ext cx="21291406" cy="389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7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、请不要随意说放弃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8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、有信心未必会赢，没有信心一定会输                                       </a:t>
            </a: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8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、勤奋者天天都有希望，懒惰者除了失望还是失望。                        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9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、坚定信心，多做实事，享受生活的乐趣 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10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、一人为全班，全班为一人           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11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、我们可以成为朋友。                </a:t>
            </a:r>
            <a:endParaRPr lang="en-US" altLang="zh-CN" sz="2800" b="1" dirty="0">
              <a:solidFill>
                <a:srgbClr val="4E8564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4E8564"/>
                </a:solidFill>
                <a:cs typeface="+mn-ea"/>
                <a:sym typeface="+mn-lt"/>
              </a:rPr>
              <a:t>12</a:t>
            </a:r>
            <a:r>
              <a:rPr lang="zh-CN" altLang="en-US" sz="2800" b="1" dirty="0">
                <a:solidFill>
                  <a:srgbClr val="4E8564"/>
                </a:solidFill>
                <a:cs typeface="+mn-ea"/>
                <a:sym typeface="+mn-lt"/>
              </a:rPr>
              <a:t>、愿每个同学都成为最好的自己</a:t>
            </a:r>
            <a:endParaRPr lang="zh-CN" altLang="en-US" sz="2800" b="1" dirty="0">
              <a:solidFill>
                <a:srgbClr val="4E8564"/>
              </a:solidFill>
              <a:cs typeface="+mn-ea"/>
              <a:sym typeface="+mn-lt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3762767" y="800868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老师寄语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" y="1588263"/>
            <a:ext cx="3470747" cy="475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4299910" y="2368182"/>
            <a:ext cx="3897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成功的花，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人们只惊羡她现时的明艳！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3805906" y="760110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老师寄语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4862" y="3968204"/>
            <a:ext cx="29963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然而当初她的芽儿，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浸透了奋斗的泪泉，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洒遍了牺牲的血雨。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34" name="组合 233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235" name="直接连接符 234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7" name="图片 236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" y="1588263"/>
            <a:ext cx="3470747" cy="47598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4" y="2339032"/>
            <a:ext cx="4009113" cy="4009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/>
          <p:cNvSpPr txBox="1"/>
          <p:nvPr/>
        </p:nvSpPr>
        <p:spPr>
          <a:xfrm>
            <a:off x="3830849" y="860921"/>
            <a:ext cx="465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老师寄语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9318" y="2480225"/>
            <a:ext cx="40660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亲爱的同学，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看，新的征程已经开始，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听，前进的号角已经吹响，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赶快行动起来吧，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让我们扬起自信的风帆，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向理想的彼岸胜利前行！</a:t>
            </a:r>
            <a:endParaRPr lang="zh-CN" altLang="en-US" sz="2400" b="1" dirty="0">
              <a:cs typeface="+mn-ea"/>
              <a:sym typeface="+mn-lt"/>
            </a:endParaRPr>
          </a:p>
        </p:txBody>
      </p:sp>
      <p:grpSp>
        <p:nvGrpSpPr>
          <p:cNvPr id="234" name="组合 233"/>
          <p:cNvGrpSpPr/>
          <p:nvPr/>
        </p:nvGrpSpPr>
        <p:grpSpPr>
          <a:xfrm>
            <a:off x="4595140" y="1084124"/>
            <a:ext cx="2769900" cy="1257724"/>
            <a:chOff x="4595140" y="1084124"/>
            <a:chExt cx="2769900" cy="1257724"/>
          </a:xfrm>
        </p:grpSpPr>
        <p:cxnSp>
          <p:nvCxnSpPr>
            <p:cNvPr id="235" name="直接连接符 234"/>
            <p:cNvCxnSpPr/>
            <p:nvPr/>
          </p:nvCxnSpPr>
          <p:spPr>
            <a:xfrm>
              <a:off x="4595140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>
              <a:off x="6704516" y="1763935"/>
              <a:ext cx="660524" cy="0"/>
            </a:xfrm>
            <a:prstGeom prst="line">
              <a:avLst/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7" name="图片 236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92608">
              <a:off x="5353223" y="769692"/>
              <a:ext cx="1257724" cy="1886587"/>
            </a:xfrm>
            <a:prstGeom prst="rect">
              <a:avLst/>
            </a:prstGeom>
            <a:effectLst>
              <a:outerShdw blurRad="190500" dist="25400" dir="2700000" sx="102000" sy="102000" algn="tl" rotWithShape="0">
                <a:prstClr val="black">
                  <a:alpha val="29000"/>
                </a:prstClr>
              </a:outerShdw>
            </a:effectLst>
          </p:spPr>
        </p:pic>
      </p:grpSp>
      <p:pic>
        <p:nvPicPr>
          <p:cNvPr id="238" name="图片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" y="1588263"/>
            <a:ext cx="3470747" cy="4759882"/>
          </a:xfrm>
          <a:prstGeom prst="rect">
            <a:avLst/>
          </a:prstGeom>
        </p:spPr>
      </p:pic>
      <p:pic>
        <p:nvPicPr>
          <p:cNvPr id="239" name="图片 2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16" y="2969172"/>
            <a:ext cx="3378973" cy="337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444939" y="1734032"/>
            <a:ext cx="7884827" cy="17934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cs typeface="+mn-ea"/>
                <a:sym typeface="+mn-lt"/>
              </a:rPr>
              <a:t>预祝全班同学在新学期中</a:t>
            </a:r>
            <a:endParaRPr lang="zh-CN" altLang="en-US" sz="4800" b="1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dirty="0">
                <a:cs typeface="+mn-ea"/>
                <a:sym typeface="+mn-lt"/>
              </a:rPr>
              <a:t>取得好成绩</a:t>
            </a:r>
            <a:endParaRPr lang="zh-CN" altLang="en-US" sz="4800" b="1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86702" y="2431645"/>
            <a:ext cx="5658399" cy="3920840"/>
            <a:chOff x="4560893" y="2666595"/>
            <a:chExt cx="5658399" cy="392084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93" y="2666595"/>
              <a:ext cx="3920840" cy="392084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98452" y="2666595"/>
              <a:ext cx="3920840" cy="39208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d-5b76832f13f6c52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371" y="-1641150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97540" y="549842"/>
            <a:ext cx="2251030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 dirty="0">
                <a:cs typeface="+mn-ea"/>
                <a:sym typeface="+mn-lt"/>
              </a:rPr>
              <a:t> </a:t>
            </a:r>
            <a:r>
              <a:rPr lang="en-US" altLang="zh-C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20XX</a:t>
            </a:r>
            <a:r>
              <a:rPr lang="zh-C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ea"/>
                <a:sym typeface="+mn-lt"/>
              </a:rPr>
              <a:t>新学期</a:t>
            </a:r>
            <a:endParaRPr lang="zh-CN" altLang="en-US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087739" y="2132686"/>
            <a:ext cx="7490687" cy="1862048"/>
            <a:chOff x="3517900" y="2030677"/>
            <a:chExt cx="7490687" cy="1862048"/>
          </a:xfrm>
        </p:grpSpPr>
        <p:grpSp>
          <p:nvGrpSpPr>
            <p:cNvPr id="13" name="组合 12"/>
            <p:cNvGrpSpPr/>
            <p:nvPr/>
          </p:nvGrpSpPr>
          <p:grpSpPr>
            <a:xfrm>
              <a:off x="3517900" y="2201261"/>
              <a:ext cx="5838292" cy="1520880"/>
              <a:chOff x="3886037" y="3572037"/>
              <a:chExt cx="4203863" cy="109511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6037" y="3572037"/>
                <a:ext cx="3175820" cy="1095110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429"/>
              <a:stretch>
                <a:fillRect/>
              </a:stretch>
            </p:blipFill>
            <p:spPr>
              <a:xfrm>
                <a:off x="7023757" y="3572037"/>
                <a:ext cx="1066143" cy="1095110"/>
              </a:xfrm>
              <a:prstGeom prst="rect">
                <a:avLst/>
              </a:prstGeom>
            </p:spPr>
          </p:pic>
        </p:grpSp>
        <p:sp>
          <p:nvSpPr>
            <p:cNvPr id="29" name="文本框 28"/>
            <p:cNvSpPr txBox="1"/>
            <p:nvPr/>
          </p:nvSpPr>
          <p:spPr>
            <a:xfrm>
              <a:off x="3517900" y="2030677"/>
              <a:ext cx="749068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cs typeface="+mn-ea"/>
                  <a:sym typeface="+mn-lt"/>
                </a:rPr>
                <a:t>主题班会</a:t>
              </a:r>
              <a:endParaRPr lang="zh-CN" altLang="en-US" sz="11500" dirty="0">
                <a:cs typeface="+mn-ea"/>
                <a:sym typeface="+mn-lt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386567" y="4743793"/>
            <a:ext cx="5305019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汇报人：小小Q办公           汇报人：</a:t>
            </a:r>
            <a:r>
              <a:rPr lang="en-US" altLang="zh-CN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2020</a:t>
            </a:r>
            <a:endParaRPr lang="zh-CN" altLang="en-US" b="1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534830">
            <a:off x="-170491" y="2920992"/>
            <a:ext cx="4346430" cy="4346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5103" y="1673306"/>
            <a:ext cx="4983786" cy="4983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572">
            <a:off x="3927529" y="1375819"/>
            <a:ext cx="1638182" cy="116994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86567" y="4155674"/>
            <a:ext cx="530501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prstMaterial="softEdge">
              <a:bevelT w="63500" h="12700"/>
            </a:sp3d>
          </a:bodyPr>
          <a:lstStyle/>
          <a:p>
            <a:pPr algn="ctr"/>
            <a:r>
              <a:rPr lang="zh-CN" altLang="en-US" sz="2400" dirty="0">
                <a:ln w="0">
                  <a:noFill/>
                </a:ln>
                <a:solidFill>
                  <a:srgbClr val="2E382C"/>
                </a:solidFill>
                <a:cs typeface="+mn-ea"/>
                <a:sym typeface="+mn-lt"/>
              </a:rPr>
              <a:t>非常感谢您欣赏</a:t>
            </a:r>
            <a:endParaRPr lang="zh-CN" altLang="en-US" sz="2400" dirty="0">
              <a:ln w="0">
                <a:noFill/>
              </a:ln>
              <a:solidFill>
                <a:srgbClr val="2E382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9000">
        <p15:prstTrans prst="wind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95798" y="1134793"/>
            <a:ext cx="550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spc="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成功在于尽快调整好心态</a:t>
            </a:r>
            <a:endParaRPr lang="zh-CN" altLang="en-US" sz="3200" spc="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56296" y="1943649"/>
            <a:ext cx="7741431" cy="11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莫泊桑说：“人生活在希望之中，一个希望破灭了或实现了，就会有新的希望产生。”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64021" y="3533533"/>
            <a:ext cx="7913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新学期就是新的企盼、新的希望，新的征程，新的收获。新学期，新起点，新期待，让我们憧憬更美好的明天，让我们再一次踏上征途！ </a:t>
            </a:r>
            <a:br>
              <a:rPr lang="zh-CN" altLang="en-US" sz="2400" b="1" dirty="0">
                <a:cs typeface="+mn-ea"/>
                <a:sym typeface="+mn-lt"/>
              </a:rPr>
            </a:br>
            <a:endParaRPr lang="zh-CN" altLang="en-US" sz="2400" dirty="0"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3474722" y="1175051"/>
            <a:ext cx="330084" cy="3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H="1">
            <a:off x="8860835" y="1175051"/>
            <a:ext cx="330084" cy="3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836455"/>
            <a:ext cx="2804584" cy="3846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1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370116" y="1709937"/>
            <a:ext cx="8257999" cy="114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标志着松散、高度自我的寒假生活的结束，紧张忙碌、规范自律的新年的开始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70116" y="3093379"/>
            <a:ext cx="8441581" cy="1321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从现在开始，我们要消除“</a:t>
            </a:r>
            <a:r>
              <a:rPr lang="zh-CN" altLang="en-US" sz="3200" b="1" dirty="0">
                <a:cs typeface="+mn-ea"/>
                <a:sym typeface="+mn-lt"/>
              </a:rPr>
              <a:t>寒假综合症</a:t>
            </a:r>
            <a:r>
              <a:rPr lang="zh-CN" altLang="en-US" sz="2400" b="1" dirty="0">
                <a:cs typeface="+mn-ea"/>
                <a:sym typeface="+mn-lt"/>
              </a:rPr>
              <a:t>”，以崭新的姿态、满腔的热忱、饱满的精神投入新的学习生活之中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34" name="TextBox 66"/>
          <p:cNvSpPr txBox="1"/>
          <p:nvPr/>
        </p:nvSpPr>
        <p:spPr>
          <a:xfrm>
            <a:off x="4449683" y="819636"/>
            <a:ext cx="2212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cs typeface="+mn-ea"/>
                <a:sym typeface="+mn-lt"/>
              </a:rPr>
              <a:t>新学期</a:t>
            </a: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475168" y="1129172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NEW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489271" y="898014"/>
            <a:ext cx="0" cy="50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4101862"/>
            <a:ext cx="2724150" cy="272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5" grpId="1"/>
      <p:bldP spid="134" grpId="0"/>
      <p:bldP spid="1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106517" y="1769117"/>
            <a:ext cx="6680424" cy="58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 机遇与挑战并存，压力与动力同在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15007" y="2592127"/>
            <a:ext cx="4912774" cy="16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我相信，我们有信心、有能力，能在新的起点上赢得新的胜利，续写新的篇章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744" name="图片 7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37" y="1348490"/>
            <a:ext cx="4048248" cy="4987574"/>
          </a:xfrm>
          <a:prstGeom prst="rect">
            <a:avLst/>
          </a:prstGeom>
        </p:spPr>
      </p:pic>
      <p:sp>
        <p:nvSpPr>
          <p:cNvPr id="747" name="TextBox 66"/>
          <p:cNvSpPr txBox="1"/>
          <p:nvPr/>
        </p:nvSpPr>
        <p:spPr>
          <a:xfrm>
            <a:off x="4275511" y="764391"/>
            <a:ext cx="2212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cs typeface="+mn-ea"/>
                <a:sym typeface="+mn-lt"/>
              </a:rPr>
              <a:t>新起点</a:t>
            </a: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748" name="矩形 747"/>
          <p:cNvSpPr/>
          <p:nvPr/>
        </p:nvSpPr>
        <p:spPr>
          <a:xfrm>
            <a:off x="6300996" y="1073927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NEW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749" name="直接连接符 748"/>
          <p:cNvCxnSpPr/>
          <p:nvPr/>
        </p:nvCxnSpPr>
        <p:spPr>
          <a:xfrm>
            <a:off x="6315099" y="842769"/>
            <a:ext cx="0" cy="50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747" grpId="0"/>
      <p:bldP spid="7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380050" y="1647633"/>
            <a:ext cx="9431900" cy="918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cs typeface="+mn-ea"/>
                <a:sym typeface="+mn-lt"/>
              </a:rPr>
              <a:t>“</a:t>
            </a:r>
            <a:r>
              <a:rPr lang="zh-CN" altLang="en-US" sz="2400" b="1" dirty="0">
                <a:cs typeface="+mn-ea"/>
                <a:sym typeface="+mn-lt"/>
              </a:rPr>
              <a:t>昨天的辉煌凝固成永恒的美丽，今日的期待孕育着明天的丰碑</a:t>
            </a:r>
            <a:r>
              <a:rPr lang="zh-CN" altLang="en-US" sz="4000" b="1" dirty="0">
                <a:cs typeface="+mn-ea"/>
                <a:sym typeface="+mn-lt"/>
              </a:rPr>
              <a:t>”</a:t>
            </a:r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48552" y="2914797"/>
            <a:ext cx="4284110" cy="11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琴弦松弛，奏不出动听的乐曲；</a:t>
            </a:r>
            <a:endParaRPr lang="en-US" altLang="zh-CN" sz="24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纪律散漫，点不燃生命的火焰。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1448552" y="4626446"/>
            <a:ext cx="8441581" cy="11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如果你希望成功，当以组织纪律为保证，以师生互动为动力，以质量成绩为目标，勇于超越自己的昨天。</a:t>
            </a:r>
            <a:endParaRPr lang="zh-CN" altLang="en-US" sz="2400" b="1" dirty="0">
              <a:cs typeface="+mn-ea"/>
              <a:sym typeface="+mn-lt"/>
            </a:endParaRPr>
          </a:p>
        </p:txBody>
      </p:sp>
      <p:sp>
        <p:nvSpPr>
          <p:cNvPr id="19" name="TextBox 66"/>
          <p:cNvSpPr txBox="1"/>
          <p:nvPr/>
        </p:nvSpPr>
        <p:spPr>
          <a:xfrm>
            <a:off x="4435168" y="741974"/>
            <a:ext cx="2212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cs typeface="+mn-ea"/>
                <a:sym typeface="+mn-lt"/>
              </a:rPr>
              <a:t>新期待</a:t>
            </a: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60653" y="1051510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NEW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474756" y="820352"/>
            <a:ext cx="0" cy="50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2" y="1798847"/>
            <a:ext cx="4113876" cy="383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40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594179" y="1828281"/>
            <a:ext cx="8441581" cy="74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cs typeface="+mn-ea"/>
                <a:sym typeface="+mn-lt"/>
              </a:rPr>
              <a:t>我们无法左右风向，但是我们可以调整风帆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94179" y="3897623"/>
            <a:ext cx="8441581" cy="74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cs typeface="+mn-ea"/>
                <a:sym typeface="+mn-lt"/>
              </a:rPr>
              <a:t>我们无法左右事情，但是我们可以调整心情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18" name="Rectangle 2"/>
          <p:cNvSpPr txBox="1">
            <a:spLocks noRot="1" noChangeArrowheads="1"/>
          </p:cNvSpPr>
          <p:nvPr/>
        </p:nvSpPr>
        <p:spPr>
          <a:xfrm>
            <a:off x="1655257" y="1209050"/>
            <a:ext cx="854075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66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13983" y="4443078"/>
            <a:ext cx="1931937" cy="2897907"/>
          </a:xfrm>
          <a:prstGeom prst="rect">
            <a:avLst/>
          </a:prstGeom>
          <a:effectLst>
            <a:outerShdw blurRad="190500" dist="25400" dir="2700000" sx="102000" sy="102000" algn="tl" rotWithShape="0">
              <a:prstClr val="black">
                <a:alpha val="29000"/>
              </a:prstClr>
            </a:outerShdw>
          </a:effectLst>
        </p:spPr>
      </p:pic>
      <p:sp>
        <p:nvSpPr>
          <p:cNvPr id="12" name="TextBox 66"/>
          <p:cNvSpPr txBox="1"/>
          <p:nvPr/>
        </p:nvSpPr>
        <p:spPr>
          <a:xfrm>
            <a:off x="1182154" y="749224"/>
            <a:ext cx="377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5E8844"/>
                </a:solidFill>
                <a:cs typeface="+mn-ea"/>
                <a:sym typeface="+mn-lt"/>
              </a:rPr>
              <a:t>心态决定一切</a:t>
            </a:r>
            <a:endParaRPr lang="zh-CN" altLang="en-US" sz="4400" dirty="0">
              <a:solidFill>
                <a:srgbClr val="5E8844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783842" y="802202"/>
            <a:ext cx="0" cy="504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5790647" y="2734794"/>
            <a:ext cx="597454" cy="1161736"/>
            <a:chOff x="306235" y="2382032"/>
            <a:chExt cx="767822" cy="1624290"/>
          </a:xfrm>
        </p:grpSpPr>
        <p:sp>
          <p:nvSpPr>
            <p:cNvPr id="19" name="圆角矩形 18"/>
            <p:cNvSpPr/>
            <p:nvPr/>
          </p:nvSpPr>
          <p:spPr>
            <a:xfrm>
              <a:off x="352334" y="2382032"/>
              <a:ext cx="313304" cy="1192871"/>
            </a:xfrm>
            <a:prstGeom prst="roundRect">
              <a:avLst>
                <a:gd name="adj" fmla="val 50000"/>
              </a:avLst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722091" y="2512812"/>
              <a:ext cx="313304" cy="1192871"/>
            </a:xfrm>
            <a:prstGeom prst="roundRect">
              <a:avLst>
                <a:gd name="adj" fmla="val 50000"/>
              </a:avLst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06235" y="3238500"/>
              <a:ext cx="767822" cy="76782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E88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59" y="3342706"/>
              <a:ext cx="518173" cy="5181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416845" y="1978138"/>
            <a:ext cx="8441581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我们怎样对待生活，生活就怎样对待我们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4428131" y="2808082"/>
            <a:ext cx="8441581" cy="49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我们怎样对待别人，别人就怎样对待我们</a:t>
            </a:r>
            <a:endParaRPr lang="zh-CN" altLang="en-US" sz="20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16845" y="3635698"/>
            <a:ext cx="10761211" cy="501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我们在一项任务刚开始时的态度就决定了最后的多大成功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54792" y="4396740"/>
            <a:ext cx="8441581" cy="49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我们的环境完全由我们自己的态度来创造</a:t>
            </a:r>
            <a:endParaRPr lang="zh-CN" altLang="en-US" sz="2000" b="1" dirty="0">
              <a:solidFill>
                <a:srgbClr val="407F63"/>
              </a:solidFill>
              <a:cs typeface="+mn-ea"/>
              <a:sym typeface="+mn-lt"/>
            </a:endParaRP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3191785" y="3544472"/>
            <a:ext cx="854075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79083" y="4386188"/>
            <a:ext cx="1931937" cy="2897907"/>
          </a:xfrm>
          <a:prstGeom prst="rect">
            <a:avLst/>
          </a:prstGeom>
          <a:effectLst>
            <a:outerShdw blurRad="190500" dist="25400" dir="2700000" sx="102000" sy="102000" algn="tl" rotWithShape="0">
              <a:prstClr val="black">
                <a:alpha val="29000"/>
              </a:prstClr>
            </a:outerShdw>
          </a:effectLst>
        </p:spPr>
      </p:pic>
      <p:sp>
        <p:nvSpPr>
          <p:cNvPr id="25" name="TextBox 66"/>
          <p:cNvSpPr txBox="1"/>
          <p:nvPr/>
        </p:nvSpPr>
        <p:spPr>
          <a:xfrm>
            <a:off x="1182154" y="827153"/>
            <a:ext cx="377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5E8844"/>
                </a:solidFill>
                <a:cs typeface="+mn-ea"/>
                <a:sym typeface="+mn-lt"/>
              </a:rPr>
              <a:t>态度决定一切</a:t>
            </a:r>
            <a:endParaRPr lang="zh-CN" altLang="en-US" sz="4400" dirty="0">
              <a:solidFill>
                <a:srgbClr val="5E8844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860042" y="905531"/>
            <a:ext cx="0" cy="504000"/>
          </a:xfrm>
          <a:prstGeom prst="line">
            <a:avLst/>
          </a:prstGeom>
          <a:ln w="25400">
            <a:solidFill>
              <a:srgbClr val="5E8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>
            <a:off x="1180659" y="2213504"/>
            <a:ext cx="2802175" cy="2655669"/>
            <a:chOff x="387788" y="4218655"/>
            <a:chExt cx="1143526" cy="1083739"/>
          </a:xfrm>
        </p:grpSpPr>
        <p:sp>
          <p:nvSpPr>
            <p:cNvPr id="28" name="泪滴形 27"/>
            <p:cNvSpPr/>
            <p:nvPr/>
          </p:nvSpPr>
          <p:spPr>
            <a:xfrm rot="7912653">
              <a:off x="746692" y="4225132"/>
              <a:ext cx="416760" cy="403806"/>
            </a:xfrm>
            <a:prstGeom prst="teardrop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泪滴形 29"/>
            <p:cNvSpPr/>
            <p:nvPr/>
          </p:nvSpPr>
          <p:spPr>
            <a:xfrm rot="13687347" flipV="1">
              <a:off x="746692" y="4892111"/>
              <a:ext cx="416760" cy="403806"/>
            </a:xfrm>
            <a:prstGeom prst="teardrop">
              <a:avLst/>
            </a:prstGeom>
            <a:solidFill>
              <a:srgbClr val="DCD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泪滴形 30"/>
            <p:cNvSpPr/>
            <p:nvPr/>
          </p:nvSpPr>
          <p:spPr>
            <a:xfrm rot="2512653">
              <a:off x="387788" y="4554665"/>
              <a:ext cx="416760" cy="403806"/>
            </a:xfrm>
            <a:prstGeom prst="teardrop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泪滴形 31"/>
            <p:cNvSpPr/>
            <p:nvPr/>
          </p:nvSpPr>
          <p:spPr>
            <a:xfrm rot="19087347" flipH="1">
              <a:off x="1114554" y="4554665"/>
              <a:ext cx="416760" cy="403806"/>
            </a:xfrm>
            <a:prstGeom prst="teardrop">
              <a:avLst/>
            </a:prstGeom>
            <a:solidFill>
              <a:srgbClr val="5E88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0" grpId="0"/>
      <p:bldP spid="14" grpId="0"/>
      <p:bldP spid="17" grpId="0"/>
      <p:bldP spid="25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xq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1o4w53">
      <a:majorFont>
        <a:latin typeface="字体视界-NEW魏碑体"/>
        <a:ea typeface="字体视界-NEW魏碑体"/>
        <a:cs typeface=""/>
      </a:majorFont>
      <a:minorFont>
        <a:latin typeface="字体视界-NEW魏碑体"/>
        <a:ea typeface="字体视界-NEW魏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2457</Words>
  <Application>WPS 演示</Application>
  <PresentationFormat>宽屏</PresentationFormat>
  <Paragraphs>323</Paragraphs>
  <Slides>34</Slides>
  <Notes>28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Arial</vt:lpstr>
      <vt:lpstr>宋体</vt:lpstr>
      <vt:lpstr>Wingdings</vt:lpstr>
      <vt:lpstr>字体视界-NEW魏碑体</vt:lpstr>
      <vt:lpstr>微软雅黑</vt:lpstr>
      <vt:lpstr>Arial Unicode MS</vt:lpstr>
      <vt:lpstr>Calibri</vt:lpstr>
      <vt:lpstr>思源宋体 Light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91</cp:revision>
  <dcterms:created xsi:type="dcterms:W3CDTF">2018-02-01T08:22:00Z</dcterms:created>
  <dcterms:modified xsi:type="dcterms:W3CDTF">2020-12-14T04:00:48Z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