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77" r:id="rId2"/>
    <p:sldId id="778" r:id="rId3"/>
    <p:sldId id="779" r:id="rId4"/>
    <p:sldId id="780" r:id="rId5"/>
    <p:sldId id="781" r:id="rId6"/>
    <p:sldId id="782" r:id="rId7"/>
    <p:sldId id="783" r:id="rId8"/>
    <p:sldId id="784" r:id="rId9"/>
    <p:sldId id="785" r:id="rId10"/>
    <p:sldId id="786" r:id="rId11"/>
    <p:sldId id="787" r:id="rId12"/>
    <p:sldId id="788" r:id="rId13"/>
    <p:sldId id="789" r:id="rId14"/>
    <p:sldId id="790" r:id="rId15"/>
    <p:sldId id="791" r:id="rId16"/>
    <p:sldId id="792" r:id="rId17"/>
    <p:sldId id="793" r:id="rId18"/>
    <p:sldId id="794" r:id="rId19"/>
    <p:sldId id="795" r:id="rId20"/>
    <p:sldId id="796" r:id="rId21"/>
    <p:sldId id="797" r:id="rId22"/>
    <p:sldId id="798" r:id="rId23"/>
    <p:sldId id="799" r:id="rId2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0000"/>
    <a:srgbClr val="009999"/>
    <a:srgbClr val="CC0099"/>
    <a:srgbClr val="FFFFFF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194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/>
            </a:lvl1pPr>
          </a:lstStyle>
          <a:p>
            <a:fld id="{80BD0F96-4193-4E2C-874C-7BB42E740F9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4E97EFE-C695-4D9A-BF01-9BC464D2EC66}" type="slidenum">
              <a:rPr lang="en-US" altLang="zh-CN">
                <a:latin typeface="Arial" panose="020B0604020202020204" pitchFamily="34" charset="0"/>
              </a:rPr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AB7E2F7-C166-4178-B398-7AEDDAA03B4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D4B7130D-E2DB-4642-B780-1F7C592C7C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36FFCB06-9D37-405D-A802-A4DAC424C73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FC71614D-0511-4A0A-9846-7A178E631A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FCB8865-B756-4882-A466-B745832B70FE}" type="datetime1">
              <a:rPr lang="zh-CN" altLang="en-US"/>
              <a:t>2023-01-16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078C784B-E8C8-4B15-A57D-3A7C52F9FED3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BE6D354F-3AE4-4290-9D13-E3C310B9CA2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9A7D1EA0-C96D-443B-B25B-C25F1222DF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C635009-B288-4571-BB40-1CDA73ADEA5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3CB76E81-92DA-4530-AF7F-44D8DEFEB1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6846ED37-192D-4CD9-B457-A8F8DD0025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3FD79FEA-7BA6-4EF8-AFCD-5165594564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E245BFB9-E227-406C-A368-25BFC58CAC9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9D55EAF4-312F-4BF1-A7E3-ED69D2EF47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E83866F5-5C03-4374-81AA-6DE9B3C7BB5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DF7F1C7A-A4D3-4492-A1ED-3CCA9C6D5E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03C2D21F-63F3-4C2F-BB76-3385324F9F8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51ADB20D-344B-46ED-A8EA-257738A24A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4DD08CA5-6ADB-4E2D-BCA5-C6790F1D0AF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EAAE57B8-3768-4AC3-B447-77D016A83A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296A623D-18DF-4ACE-8EEF-9416658A611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fld id="{746F98C1-A310-4A7B-8B33-1B649790BA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9FCC4-D19B-4AB8-9289-0572C7E597D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0"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D9E989-5919-440B-861B-2615D4B688A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Module%204%20Seeing%20the%20doctor\&#35838;&#20214;\Module4%20Unit1%20&#21442;&#32771;&#35838;&#20214;\m4u1a5.mp3" TargetMode="External"/><Relationship Id="rId1" Type="http://schemas.microsoft.com/office/2007/relationships/media" Target="file:///C:\Documents%20and%20Settings\Administrator\&#26700;&#38754;\Module%204%20Seeing%20the%20doctor\&#35838;&#20214;\Module4%20Unit1%20&#21442;&#32771;&#35838;&#20214;\m4u1a5.mp3" TargetMode="Externa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Module%204%20Seeing%20the%20doctor\&#35838;&#20214;\Module4%20Unit1%20&#21442;&#32771;&#35838;&#20214;\m4u1a3.mp3" TargetMode="External"/><Relationship Id="rId1" Type="http://schemas.microsoft.com/office/2007/relationships/media" Target="file:///C:\Documents%20and%20Settings\Administrator\&#26700;&#38754;\Module%204%20Seeing%20the%20doctor\&#35838;&#20214;\Module4%20Unit1%20&#21442;&#32771;&#35838;&#20214;\m4u1a3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58"/>
          <p:cNvGrpSpPr/>
          <p:nvPr/>
        </p:nvGrpSpPr>
        <p:grpSpPr bwMode="auto">
          <a:xfrm>
            <a:off x="1692275" y="103822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366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初中英语外研版八年级下</a:t>
              </a:r>
            </a:p>
          </p:txBody>
        </p:sp>
      </p:grpSp>
      <p:sp>
        <p:nvSpPr>
          <p:cNvPr id="15363" name="TextBox 9"/>
          <p:cNvSpPr>
            <a:spLocks noChangeArrowheads="1"/>
          </p:cNvSpPr>
          <p:nvPr/>
        </p:nvSpPr>
        <p:spPr bwMode="auto">
          <a:xfrm>
            <a:off x="1080021" y="2060848"/>
            <a:ext cx="735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Times New Roman" panose="02020603050405020304" pitchFamily="18" charset="0"/>
              </a:rPr>
              <a:t>Module4 Seeing the doctor</a:t>
            </a:r>
          </a:p>
        </p:txBody>
      </p:sp>
      <p:sp>
        <p:nvSpPr>
          <p:cNvPr id="15364" name="TextBox 10"/>
          <p:cNvSpPr>
            <a:spLocks noChangeArrowheads="1"/>
          </p:cNvSpPr>
          <p:nvPr/>
        </p:nvSpPr>
        <p:spPr bwMode="auto">
          <a:xfrm>
            <a:off x="827584" y="2943225"/>
            <a:ext cx="77048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sym typeface="Times New Roman" panose="02020603050405020304" pitchFamily="18" charset="0"/>
              </a:rPr>
              <a:t>Unit1 I haven’t done much exercise since I got my computer.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58924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95400" y="2105025"/>
            <a:ext cx="7162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1. Read the dialogue aloud for a few minutes by yourself;</a:t>
            </a:r>
          </a:p>
          <a:p>
            <a:pPr eaLnBrk="1" hangingPunct="1"/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2. Role play in groups;</a:t>
            </a:r>
          </a:p>
          <a:p>
            <a:pPr eaLnBrk="1" hangingPunct="1"/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3. Role play in front of the class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33400" y="1611313"/>
            <a:ext cx="7924800" cy="304800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25604" name="AutoShape 5" descr="th?id=H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76300" y="5002213"/>
            <a:ext cx="7391400" cy="6731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We’ll see which group does the best.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457200" y="636588"/>
            <a:ext cx="2819400" cy="7699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Role-play</a:t>
            </a:r>
            <a:endParaRPr lang="zh-CN" altLang="en-US" sz="4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animBg="1"/>
      <p:bldP spid="17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5800" y="1371600"/>
            <a:ext cx="8305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514350" indent="-514350" eaLnBrk="1" hangingPunct="1">
              <a:spcBef>
                <a:spcPct val="15000"/>
              </a:spcBef>
              <a:buFontTx/>
              <a:buAutoNum type="arabicPeriod"/>
              <a:defRPr/>
            </a:pPr>
            <a:r>
              <a:rPr lang="en-US" altLang="zh-CN" sz="3200" b="0" dirty="0" smtClean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I’ve got a stomach ache and my head hurts.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altLang="zh-CN" sz="3200" b="0" dirty="0" smtClean="0">
                <a:solidFill>
                  <a:srgbClr val="66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3200" b="0" dirty="0" smtClean="0">
                <a:ea typeface="黑体" panose="02010609060101010101" pitchFamily="49" charset="-122"/>
                <a:cs typeface="Times New Roman" panose="02020603050405020304" pitchFamily="18" charset="0"/>
              </a:rPr>
              <a:t>我胃痛，头也痛。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00150" y="2841625"/>
            <a:ext cx="72771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</a:t>
            </a:r>
            <a:r>
              <a:rPr lang="zh-CN" altLang="en-US" sz="3200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疼</a:t>
            </a: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”的方式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以“我头痛”为例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</a:t>
            </a:r>
            <a:r>
              <a:rPr lang="en-US" altLang="zh-CN" sz="3200" b="0" i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got a headache</a:t>
            </a: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head </a:t>
            </a:r>
            <a:r>
              <a:rPr lang="en-US" altLang="zh-CN" sz="3200" b="0" i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hurts/aches</a:t>
            </a: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</a:t>
            </a:r>
            <a:r>
              <a:rPr lang="en-US" altLang="zh-CN" sz="3200" b="0" i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pain in</a:t>
            </a: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my head.</a:t>
            </a:r>
          </a:p>
        </p:txBody>
      </p:sp>
      <p:sp>
        <p:nvSpPr>
          <p:cNvPr id="26628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2800" dirty="0">
                <a:solidFill>
                  <a:srgbClr val="000000"/>
                </a:solidFill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2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229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Let me take your temperature…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我给你量一下体温。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92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在本句中的意思为 “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（用机器）测定，量取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one’s temperature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量体温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one’s blood pressure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为同样用法，意为“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量血压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62000" y="3810000"/>
            <a:ext cx="8305800" cy="1730375"/>
          </a:xfrm>
          <a:prstGeom prst="rect">
            <a:avLst/>
          </a:prstGeom>
          <a:solidFill>
            <a:schemeClr val="bg1">
              <a:alpha val="5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在本课中，还出现了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的另外一个常用意思。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three times a day.</a:t>
            </a:r>
          </a:p>
          <a:p>
            <a:pPr eaLnBrk="1" hangingPunct="1">
              <a:lnSpc>
                <a:spcPct val="95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每天吃三次药。</a:t>
            </a:r>
          </a:p>
          <a:p>
            <a:pPr eaLnBrk="1" hangingPunct="1">
              <a:lnSpc>
                <a:spcPct val="95000"/>
              </a:lnSpc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在此句中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有“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服药，吃药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”的意思。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83058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2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That’s why you’ve got a stomach ache.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这就是你得胃病的原因。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066800" y="1905000"/>
            <a:ext cx="6324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That’s why</a:t>
            </a:r>
            <a:r>
              <a:rPr lang="zh-CN" altLang="en-US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结果）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这就是</a:t>
            </a:r>
            <a:r>
              <a:rPr lang="en-US" altLang="zh-CN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的原因。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That’s because</a:t>
            </a:r>
            <a:r>
              <a:rPr lang="zh-CN" altLang="en-US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原因）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那是因为</a:t>
            </a:r>
            <a:r>
              <a:rPr lang="en-US" altLang="zh-CN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143000" y="3214688"/>
            <a:ext cx="8001000" cy="2247900"/>
          </a:xfrm>
          <a:prstGeom prst="rect">
            <a:avLst/>
          </a:prstGeom>
          <a:solidFill>
            <a:schemeClr val="bg1">
              <a:alpha val="5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例如：</a:t>
            </a:r>
          </a:p>
          <a:p>
            <a:pPr eaLnBrk="1" hangingPunct="1"/>
            <a:r>
              <a:rPr lang="en-US" altLang="zh-CN" b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That’s why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 was late.</a:t>
            </a:r>
          </a:p>
          <a:p>
            <a:pPr eaLnBrk="1" hangingPunct="1"/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这就是他迟到的原因。</a:t>
            </a:r>
          </a:p>
          <a:p>
            <a:pPr eaLnBrk="1" hangingPunct="1"/>
            <a:r>
              <a:rPr lang="en-US" altLang="zh-CN" b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That’s because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 had a car accident.</a:t>
            </a:r>
          </a:p>
          <a:p>
            <a:pPr eaLnBrk="1" hangingPunct="1"/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那是因为他出车祸了。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504825"/>
            <a:ext cx="8305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2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Do you do any exercise?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你锻炼身体吗？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66800" y="1778000"/>
            <a:ext cx="7543800" cy="18161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本句中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表示“锻炼”，为不可数名词，没有复数形式。常用搭配为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get/do some exercise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take exercise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，在口语中更常用</a:t>
            </a:r>
            <a:r>
              <a:rPr lang="en-US" altLang="zh-CN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 some exercise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。如：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066800" y="4341813"/>
            <a:ext cx="7696200" cy="1152525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need to </a:t>
            </a: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more exercise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</a:t>
            </a: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morning exercises 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school every day.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209800" y="5891213"/>
            <a:ext cx="3124200" cy="461962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[C]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练习，体操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827588" y="3729038"/>
            <a:ext cx="3200400" cy="461962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[U]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锻炼，运动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5943600" y="4341813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eaLnBrk="1" hangingPunct="1"/>
            <a:endParaRPr lang="zh-CN" altLang="en-US" sz="2800" b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 rot="10800000">
            <a:off x="3276600" y="5472113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eaLnBrk="1" hangingPunct="1"/>
            <a:endParaRPr lang="zh-CN" altLang="en-US" sz="2800" b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 animBg="1"/>
      <p:bldP spid="49160" grpId="0" build="p" animBg="1"/>
      <p:bldP spid="49161" grpId="0" animBg="1"/>
      <p:bldP spid="49162" grpId="0" animBg="1"/>
      <p:bldP spid="49163" grpId="0" animBg="1"/>
      <p:bldP spid="491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305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It can be very harmful to your health.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这对健康不好。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43000" y="1990725"/>
            <a:ext cx="7315200" cy="954088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 harmful to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有害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”，也可以用</a:t>
            </a:r>
            <a:r>
              <a:rPr lang="en-US" altLang="zh-CN" b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harm to</a:t>
            </a:r>
            <a:r>
              <a:rPr lang="zh-CN" altLang="en-US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来替代。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71628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</a:rPr>
              <a:t>Listen and notice the intonation.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38200" y="1295400"/>
            <a:ext cx="7239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1. How can I help you?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2. How long have been like this?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3. Have you caught a cold?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4. Do you do any exercise?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1751" name="Freeform 7"/>
          <p:cNvSpPr/>
          <p:nvPr/>
        </p:nvSpPr>
        <p:spPr bwMode="auto">
          <a:xfrm rot="-827969">
            <a:off x="4040188" y="1295400"/>
            <a:ext cx="760412" cy="327025"/>
          </a:xfrm>
          <a:custGeom>
            <a:avLst/>
            <a:gdLst>
              <a:gd name="T0" fmla="*/ 0 w 1360"/>
              <a:gd name="T1" fmla="*/ 2147483646 h 211"/>
              <a:gd name="T2" fmla="*/ 2147483646 w 1360"/>
              <a:gd name="T3" fmla="*/ 2147483646 h 211"/>
              <a:gd name="T4" fmla="*/ 2147483646 w 1360"/>
              <a:gd name="T5" fmla="*/ 2147483646 h 211"/>
              <a:gd name="T6" fmla="*/ 0 60000 65536"/>
              <a:gd name="T7" fmla="*/ 0 60000 65536"/>
              <a:gd name="T8" fmla="*/ 0 60000 65536"/>
              <a:gd name="T9" fmla="*/ 0 w 1360"/>
              <a:gd name="T10" fmla="*/ 0 h 211"/>
              <a:gd name="T11" fmla="*/ 1360 w 1360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11">
                <a:moveTo>
                  <a:pt x="0" y="30"/>
                </a:moveTo>
                <a:cubicBezTo>
                  <a:pt x="408" y="15"/>
                  <a:pt x="816" y="0"/>
                  <a:pt x="1043" y="30"/>
                </a:cubicBezTo>
                <a:cubicBezTo>
                  <a:pt x="1270" y="60"/>
                  <a:pt x="1307" y="181"/>
                  <a:pt x="1360" y="21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Freeform 8"/>
          <p:cNvSpPr/>
          <p:nvPr/>
        </p:nvSpPr>
        <p:spPr bwMode="auto">
          <a:xfrm rot="-1027868">
            <a:off x="5791200" y="2057400"/>
            <a:ext cx="760413" cy="327025"/>
          </a:xfrm>
          <a:custGeom>
            <a:avLst/>
            <a:gdLst>
              <a:gd name="T0" fmla="*/ 0 w 1360"/>
              <a:gd name="T1" fmla="*/ 2147483646 h 211"/>
              <a:gd name="T2" fmla="*/ 2147483646 w 1360"/>
              <a:gd name="T3" fmla="*/ 2147483646 h 211"/>
              <a:gd name="T4" fmla="*/ 2147483646 w 1360"/>
              <a:gd name="T5" fmla="*/ 2147483646 h 211"/>
              <a:gd name="T6" fmla="*/ 0 60000 65536"/>
              <a:gd name="T7" fmla="*/ 0 60000 65536"/>
              <a:gd name="T8" fmla="*/ 0 60000 65536"/>
              <a:gd name="T9" fmla="*/ 0 w 1360"/>
              <a:gd name="T10" fmla="*/ 0 h 211"/>
              <a:gd name="T11" fmla="*/ 1360 w 1360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11">
                <a:moveTo>
                  <a:pt x="0" y="30"/>
                </a:moveTo>
                <a:cubicBezTo>
                  <a:pt x="408" y="15"/>
                  <a:pt x="816" y="0"/>
                  <a:pt x="1043" y="30"/>
                </a:cubicBezTo>
                <a:cubicBezTo>
                  <a:pt x="1270" y="60"/>
                  <a:pt x="1307" y="181"/>
                  <a:pt x="1360" y="211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Freeform 9"/>
          <p:cNvSpPr/>
          <p:nvPr/>
        </p:nvSpPr>
        <p:spPr bwMode="auto">
          <a:xfrm>
            <a:off x="4953000" y="2819400"/>
            <a:ext cx="685800" cy="304800"/>
          </a:xfrm>
          <a:custGeom>
            <a:avLst/>
            <a:gdLst>
              <a:gd name="T0" fmla="*/ 0 w 771"/>
              <a:gd name="T1" fmla="*/ 2147483646 h 317"/>
              <a:gd name="T2" fmla="*/ 2147483646 w 771"/>
              <a:gd name="T3" fmla="*/ 2147483646 h 317"/>
              <a:gd name="T4" fmla="*/ 2147483646 w 771"/>
              <a:gd name="T5" fmla="*/ 0 h 317"/>
              <a:gd name="T6" fmla="*/ 0 60000 65536"/>
              <a:gd name="T7" fmla="*/ 0 60000 65536"/>
              <a:gd name="T8" fmla="*/ 0 60000 65536"/>
              <a:gd name="T9" fmla="*/ 0 w 771"/>
              <a:gd name="T10" fmla="*/ 0 h 317"/>
              <a:gd name="T11" fmla="*/ 771 w 771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317">
                <a:moveTo>
                  <a:pt x="0" y="272"/>
                </a:moveTo>
                <a:cubicBezTo>
                  <a:pt x="208" y="294"/>
                  <a:pt x="416" y="317"/>
                  <a:pt x="544" y="272"/>
                </a:cubicBezTo>
                <a:cubicBezTo>
                  <a:pt x="672" y="227"/>
                  <a:pt x="733" y="45"/>
                  <a:pt x="771" y="0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4" name="Freeform 10"/>
          <p:cNvSpPr/>
          <p:nvPr/>
        </p:nvSpPr>
        <p:spPr bwMode="auto">
          <a:xfrm>
            <a:off x="4800600" y="3657600"/>
            <a:ext cx="762000" cy="228600"/>
          </a:xfrm>
          <a:custGeom>
            <a:avLst/>
            <a:gdLst>
              <a:gd name="T0" fmla="*/ 0 w 771"/>
              <a:gd name="T1" fmla="*/ 2147483646 h 317"/>
              <a:gd name="T2" fmla="*/ 2147483646 w 771"/>
              <a:gd name="T3" fmla="*/ 2147483646 h 317"/>
              <a:gd name="T4" fmla="*/ 2147483646 w 771"/>
              <a:gd name="T5" fmla="*/ 0 h 317"/>
              <a:gd name="T6" fmla="*/ 0 60000 65536"/>
              <a:gd name="T7" fmla="*/ 0 60000 65536"/>
              <a:gd name="T8" fmla="*/ 0 60000 65536"/>
              <a:gd name="T9" fmla="*/ 0 w 771"/>
              <a:gd name="T10" fmla="*/ 0 h 317"/>
              <a:gd name="T11" fmla="*/ 771 w 771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317">
                <a:moveTo>
                  <a:pt x="0" y="272"/>
                </a:moveTo>
                <a:cubicBezTo>
                  <a:pt x="208" y="294"/>
                  <a:pt x="416" y="317"/>
                  <a:pt x="544" y="272"/>
                </a:cubicBezTo>
                <a:cubicBezTo>
                  <a:pt x="672" y="227"/>
                  <a:pt x="733" y="45"/>
                  <a:pt x="771" y="0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762000" y="4419600"/>
            <a:ext cx="6629400" cy="11906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The arrows indicate the correct intonation in these questions.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3400" y="5715000"/>
            <a:ext cx="65532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008000"/>
                </a:solidFill>
                <a:latin typeface="Arial" panose="020B0604020202020204" pitchFamily="34" charset="0"/>
              </a:rPr>
              <a:t>Now listen again and repeat.</a:t>
            </a:r>
          </a:p>
        </p:txBody>
      </p:sp>
      <p:pic>
        <p:nvPicPr>
          <p:cNvPr id="12" name="m4u1a5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768350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878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31750" grpId="0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5791200" cy="19383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pairs. Act out a conversation between a doctor and a patient.</a:t>
            </a:r>
          </a:p>
        </p:txBody>
      </p:sp>
      <p:pic>
        <p:nvPicPr>
          <p:cNvPr id="32771" name="Picture 5" descr="t01649f76361a73c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01600"/>
            <a:ext cx="20955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5800" y="3276600"/>
            <a:ext cx="7620000" cy="2436813"/>
          </a:xfrm>
          <a:prstGeom prst="rect">
            <a:avLst/>
          </a:prstGeom>
          <a:noFill/>
          <a:ln w="38100" cmpd="dbl">
            <a:solidFill>
              <a:srgbClr val="FF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600">
                <a:solidFill>
                  <a:srgbClr val="3333FF"/>
                </a:solidFill>
                <a:latin typeface="Times New Roman" panose="02020603050405020304" pitchFamily="18" charset="0"/>
              </a:rPr>
              <a:t>Student A: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 i="1">
                <a:latin typeface="Times New Roman" panose="02020603050405020304" pitchFamily="18" charset="0"/>
              </a:rPr>
              <a:t>You are a doctor.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600">
                <a:solidFill>
                  <a:srgbClr val="3333FF"/>
                </a:solidFill>
                <a:latin typeface="Times New Roman" panose="02020603050405020304" pitchFamily="18" charset="0"/>
              </a:rPr>
              <a:t>Student B: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 i="1">
                <a:latin typeface="Times New Roman" panose="02020603050405020304" pitchFamily="18" charset="0"/>
              </a:rPr>
              <a:t>You are at the doctor’s. Choose one of the illnesses from the box in Activity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610600" cy="3387725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3333FF"/>
                </a:solidFill>
                <a:latin typeface="Times New Roman" panose="02020603050405020304" pitchFamily="18" charset="0"/>
              </a:rPr>
              <a:t>Step 1: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>
                <a:solidFill>
                  <a:srgbClr val="FF3399"/>
                </a:solidFill>
                <a:latin typeface="Times New Roman" panose="02020603050405020304" pitchFamily="18" charset="0"/>
              </a:rPr>
              <a:t>Student A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 i="1">
                <a:latin typeface="Times New Roman" panose="02020603050405020304" pitchFamily="18" charset="0"/>
              </a:rPr>
              <a:t>write down at least five </a:t>
            </a:r>
          </a:p>
          <a:p>
            <a:pPr eaLnBrk="1" hangingPunct="1"/>
            <a:r>
              <a:rPr lang="en-US" altLang="zh-CN" sz="3600" i="1">
                <a:latin typeface="Times New Roman" panose="02020603050405020304" pitchFamily="18" charset="0"/>
              </a:rPr>
              <a:t>            questions you can ask your patient.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zh-CN" sz="3600">
                <a:latin typeface="Times New Roman" panose="02020603050405020304" pitchFamily="18" charset="0"/>
              </a:rPr>
              <a:t>            </a:t>
            </a:r>
            <a:r>
              <a:rPr lang="en-US" altLang="zh-CN" sz="3600">
                <a:solidFill>
                  <a:srgbClr val="FF3399"/>
                </a:solidFill>
                <a:latin typeface="Times New Roman" panose="02020603050405020304" pitchFamily="18" charset="0"/>
              </a:rPr>
              <a:t>Student B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 i="1">
                <a:latin typeface="Times New Roman" panose="02020603050405020304" pitchFamily="18" charset="0"/>
              </a:rPr>
              <a:t>decide what problem you </a:t>
            </a:r>
          </a:p>
          <a:p>
            <a:pPr eaLnBrk="1" hangingPunct="1"/>
            <a:r>
              <a:rPr lang="en-US" altLang="zh-CN" sz="3600" i="1">
                <a:latin typeface="Times New Roman" panose="02020603050405020304" pitchFamily="18" charset="0"/>
              </a:rPr>
              <a:t>            have and describe it.</a:t>
            </a:r>
          </a:p>
          <a:p>
            <a:pPr eaLnBrk="1" hangingPunct="1"/>
            <a:r>
              <a:rPr lang="en-US" altLang="zh-CN" sz="3600">
                <a:solidFill>
                  <a:srgbClr val="3333FF"/>
                </a:solidFill>
                <a:latin typeface="Times New Roman" panose="02020603050405020304" pitchFamily="18" charset="0"/>
              </a:rPr>
              <a:t>Step 2: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r>
              <a:rPr lang="en-US" altLang="zh-CN" sz="3600" i="1">
                <a:latin typeface="Times New Roman" panose="02020603050405020304" pitchFamily="18" charset="0"/>
              </a:rPr>
              <a:t>Make a conversation with your </a:t>
            </a:r>
          </a:p>
          <a:p>
            <a:pPr eaLnBrk="1" hangingPunct="1"/>
            <a:r>
              <a:rPr lang="en-US" altLang="zh-CN" sz="3600" i="1">
                <a:latin typeface="Times New Roman" panose="02020603050405020304" pitchFamily="18" charset="0"/>
              </a:rPr>
              <a:t>             partner.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95400" y="4419600"/>
            <a:ext cx="5486400" cy="1739900"/>
          </a:xfrm>
          <a:prstGeom prst="rect">
            <a:avLst/>
          </a:prstGeom>
          <a:solidFill>
            <a:srgbClr val="FFFFCC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beginning:</a:t>
            </a:r>
          </a:p>
          <a:p>
            <a:pPr eaLnBrk="1" hangingPunct="1"/>
            <a:r>
              <a:rPr lang="en-US" altLang="zh-CN" sz="36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How can I help you?</a:t>
            </a:r>
          </a:p>
          <a:p>
            <a:pPr eaLnBrk="1" hangingPunct="1"/>
            <a:r>
              <a:rPr lang="en-US" altLang="zh-CN" sz="36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I’ve got a bad cough.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nimBg="1"/>
      <p:bldP spid="348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9"/>
          <p:cNvSpPr txBox="1">
            <a:spLocks noChangeArrowheads="1"/>
          </p:cNvSpPr>
          <p:nvPr/>
        </p:nvSpPr>
        <p:spPr bwMode="auto">
          <a:xfrm>
            <a:off x="342900" y="1117600"/>
            <a:ext cx="8610600" cy="585788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Ⅰ. </a:t>
            </a:r>
            <a:r>
              <a:rPr lang="zh-CN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用方框中所给单词填空。</a:t>
            </a:r>
          </a:p>
        </p:txBody>
      </p:sp>
      <p:sp>
        <p:nvSpPr>
          <p:cNvPr id="34819" name="Text Box 14"/>
          <p:cNvSpPr txBox="1">
            <a:spLocks noChangeArrowheads="1"/>
          </p:cNvSpPr>
          <p:nvPr/>
        </p:nvSpPr>
        <p:spPr bwMode="auto">
          <a:xfrm>
            <a:off x="990600" y="1752600"/>
            <a:ext cx="6553200" cy="646113"/>
          </a:xfrm>
          <a:prstGeom prst="rect">
            <a:avLst/>
          </a:prstGeom>
          <a:solidFill>
            <a:srgbClr val="FFFFCC">
              <a:alpha val="5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health   since    ill    cough     this</a:t>
            </a:r>
          </a:p>
        </p:txBody>
      </p:sp>
      <p:sp>
        <p:nvSpPr>
          <p:cNvPr id="34820" name="Text Box 15"/>
          <p:cNvSpPr txBox="1">
            <a:spLocks noChangeArrowheads="1"/>
          </p:cNvSpPr>
          <p:nvPr/>
        </p:nvSpPr>
        <p:spPr bwMode="auto">
          <a:xfrm>
            <a:off x="838200" y="2451100"/>
            <a:ext cx="7924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36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How can we help _____ poor child?</a:t>
            </a:r>
          </a:p>
          <a:p>
            <a:pPr eaLnBrk="1" hangingPunct="1">
              <a:buFontTx/>
              <a:buAutoNum type="arabicPeriod"/>
            </a:pPr>
            <a:r>
              <a:rPr lang="en-US" altLang="zh-CN" sz="36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Smoking is harmful to our _______.</a:t>
            </a:r>
          </a:p>
          <a:p>
            <a:pPr eaLnBrk="1" hangingPunct="1">
              <a:buFontTx/>
              <a:buAutoNum type="arabicPeriod"/>
            </a:pPr>
            <a:r>
              <a:rPr lang="en-US" altLang="zh-CN" sz="36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 was feeling _____ that day and decided to stay at home.</a:t>
            </a:r>
          </a:p>
          <a:p>
            <a:pPr eaLnBrk="1" hangingPunct="1"/>
            <a:r>
              <a:rPr lang="en-US" altLang="zh-CN" sz="36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She’s got a terrible _____.</a:t>
            </a:r>
          </a:p>
          <a:p>
            <a:pPr eaLnBrk="1" hangingPunct="1"/>
            <a:r>
              <a:rPr lang="en-US" altLang="zh-CN" sz="36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They haven’t met _____ the meeting last year.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800600" y="2449513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4008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health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886200" y="35052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ill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800600" y="4572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cough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572000" y="5105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34826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</a:rPr>
              <a:t>Exercise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4"/>
            <a:ext cx="9144000" cy="548759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800" b="0">
              <a:solidFill>
                <a:prstClr val="white"/>
              </a:solidFill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gray"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Font typeface="Webdings" panose="05030102010509060703" pitchFamily="18" charset="2"/>
              <a:buNone/>
            </a:pPr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</a:rPr>
              <a:t>Warm-up</a:t>
            </a:r>
            <a:endParaRPr lang="zh-CN" altLang="en-US" sz="28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4" name="椭圆 18"/>
          <p:cNvSpPr>
            <a:spLocks noChangeArrowheads="1"/>
          </p:cNvSpPr>
          <p:nvPr/>
        </p:nvSpPr>
        <p:spPr bwMode="auto"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1</a:t>
            </a:r>
            <a:endParaRPr lang="zh-CN" altLang="en-US" sz="1800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6" name="Rectangl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Presentation</a:t>
            </a:r>
            <a:endParaRPr lang="zh-CN" altLang="en-US" sz="280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7" name="椭圆 24"/>
          <p:cNvSpPr>
            <a:spLocks noChangeArrowheads="1"/>
          </p:cNvSpPr>
          <p:nvPr/>
        </p:nvSpPr>
        <p:spPr bwMode="auto"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2</a:t>
            </a:r>
            <a:endParaRPr lang="zh-CN" altLang="en-US" sz="1800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9" name="Rectangl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16400" name="椭圆 27"/>
          <p:cNvSpPr>
            <a:spLocks noChangeArrowheads="1"/>
          </p:cNvSpPr>
          <p:nvPr/>
        </p:nvSpPr>
        <p:spPr bwMode="auto"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3</a:t>
            </a:r>
            <a:endParaRPr lang="zh-CN" altLang="en-US" sz="1800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pic>
        <p:nvPicPr>
          <p:cNvPr id="16401" name="图片 2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15033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图片 2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2471738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图片 2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3" y="3406775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4"/>
          <p:cNvSpPr/>
          <p:nvPr/>
        </p:nvSpPr>
        <p:spPr bwMode="gray">
          <a:xfrm>
            <a:off x="2700338" y="49815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6405" name="Rectangle 5"/>
          <p:cNvSpPr>
            <a:spLocks noChangeArrowheads="1"/>
          </p:cNvSpPr>
          <p:nvPr/>
        </p:nvSpPr>
        <p:spPr bwMode="gray">
          <a:xfrm>
            <a:off x="2535238" y="4572000"/>
            <a:ext cx="5029200" cy="623888"/>
          </a:xfrm>
          <a:prstGeom prst="rect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</a:rPr>
              <a:t>Exercise</a:t>
            </a:r>
          </a:p>
        </p:txBody>
      </p:sp>
      <p:sp>
        <p:nvSpPr>
          <p:cNvPr id="16406" name="椭圆 30"/>
          <p:cNvSpPr>
            <a:spLocks noChangeArrowheads="1"/>
          </p:cNvSpPr>
          <p:nvPr/>
        </p:nvSpPr>
        <p:spPr bwMode="auto">
          <a:xfrm>
            <a:off x="2624138" y="4606925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4</a:t>
            </a:r>
            <a:endParaRPr lang="zh-CN" altLang="en-US" sz="1800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pic>
        <p:nvPicPr>
          <p:cNvPr id="16407" name="图片 2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3" y="4375150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609600" y="762000"/>
            <a:ext cx="774065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zh-CN" b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Ⅱ. </a:t>
            </a:r>
            <a:r>
              <a:rPr lang="zh-CN" altLang="en-US" b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b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exercise</a:t>
            </a:r>
            <a:r>
              <a:rPr lang="zh-CN" altLang="en-US" b="0">
                <a:solidFill>
                  <a:srgbClr val="0000FF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的适当形式填空。</a:t>
            </a:r>
          </a:p>
          <a:p>
            <a:pPr marL="342900" indent="-342900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1. Do you get enough ________ from your daily activities?</a:t>
            </a:r>
          </a:p>
          <a:p>
            <a:pPr marL="342900" indent="-342900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2. There are some simple eye ________ that you can use to improve your vision(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视力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).</a:t>
            </a:r>
          </a:p>
          <a:p>
            <a:pPr marL="342900" indent="-342900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3. His homework today is these five _________.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876800" y="141605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erexcise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172200" y="2613025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exercises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143000" y="499745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533400" y="685800"/>
            <a:ext cx="7848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Ⅲ. </a:t>
            </a:r>
            <a:r>
              <a:rPr lang="zh-CN" altLang="en-US" sz="32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翻译句子。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这就是她没有通过考试的原因。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车辆的噪声使我感到头痛。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强光对我们的眼睛不好。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52463" y="21336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That’s why she didn’t pass the exam.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3400" y="3635375"/>
            <a:ext cx="853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noise of the traddic made my head ache.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55625" y="5083175"/>
            <a:ext cx="754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Strong light is harmful to our eyes.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106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6000"/>
              </a:lnSpc>
            </a:pPr>
            <a:r>
              <a:rPr lang="en-US" altLang="zh-CN" sz="32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Ⅳ. </a:t>
            </a:r>
            <a:r>
              <a:rPr lang="zh-CN" altLang="en-US" sz="32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根据课文对话内容填空。</a:t>
            </a:r>
          </a:p>
          <a:p>
            <a:pPr eaLnBrk="1" hangingPunct="1">
              <a:lnSpc>
                <a:spcPct val="96000"/>
              </a:lnSpc>
            </a:pP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Daming has got a _______ _____ since Friday and he went to see the doctor. The doctor _____ _____ __________ and asked him some questions. Then he found Daming’s lifestyle is unhealthy — uaual ____ _____, no ________ and little _______. This kind of lifestyle ____ _______ _____ his health. So the doctor told Daming to _____ eating fast food, have breakfast everyday and ____ _____ ________.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429000" y="1238250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stomach ache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629400" y="1706563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took    his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3400" y="3092450"/>
            <a:ext cx="2590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fast   food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138488" y="3105150"/>
            <a:ext cx="2362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breakfast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400800" y="3105150"/>
            <a:ext cx="1752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200400" y="3570288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is    harmful    to  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391150" y="3990975"/>
            <a:ext cx="1219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stop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173788" y="4456113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get   some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57200" y="2101850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temperature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8163" y="4927600"/>
            <a:ext cx="1547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图片 1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2060"/>
                </a:solidFill>
                <a:sym typeface="Times New Roman" panose="02020603050405020304" pitchFamily="18" charset="0"/>
              </a:rPr>
              <a:t>Homework:</a:t>
            </a:r>
            <a:endParaRPr lang="zh-CN" altLang="en-US" dirty="0">
              <a:solidFill>
                <a:srgbClr val="002060"/>
              </a:solidFill>
              <a:sym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2659063"/>
            <a:ext cx="7162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Search for more expressions about seeing a doctor and make a conversation with your partner.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U_887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97000"/>
            <a:ext cx="32004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08500" y="3262313"/>
            <a:ext cx="411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boy is called Peter. 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728663" y="45720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Can you imagine what happened to him? Try to describe the picture.</a:t>
            </a:r>
          </a:p>
        </p:txBody>
      </p:sp>
      <p:grpSp>
        <p:nvGrpSpPr>
          <p:cNvPr id="17413" name="组合 1"/>
          <p:cNvGrpSpPr/>
          <p:nvPr/>
        </p:nvGrpSpPr>
        <p:grpSpPr bwMode="auto">
          <a:xfrm>
            <a:off x="179388" y="447675"/>
            <a:ext cx="8080375" cy="604838"/>
            <a:chOff x="179388" y="447675"/>
            <a:chExt cx="8079821" cy="604838"/>
          </a:xfrm>
        </p:grpSpPr>
        <p:sp>
          <p:nvSpPr>
            <p:cNvPr id="17415" name="椭圆 5"/>
            <p:cNvSpPr>
              <a:spLocks noChangeArrowheads="1"/>
            </p:cNvSpPr>
            <p:nvPr/>
          </p:nvSpPr>
          <p:spPr bwMode="auto">
            <a:xfrm>
              <a:off x="179388" y="447675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sz="28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Warm-up</a:t>
              </a:r>
              <a:endParaRPr lang="zh-CN" altLang="en-US" sz="28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4" name="文本框 1"/>
          <p:cNvSpPr txBox="1">
            <a:spLocks noChangeArrowheads="1"/>
          </p:cNvSpPr>
          <p:nvPr/>
        </p:nvSpPr>
        <p:spPr bwMode="auto">
          <a:xfrm>
            <a:off x="3571875" y="388938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Look and say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1292225"/>
            <a:ext cx="3505200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cough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fever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headache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stomach 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ache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stomach ache</a:t>
            </a:r>
          </a:p>
          <a:p>
            <a:pPr algn="r" eaLnBrk="1" hangingPunct="1">
              <a:spcBef>
                <a:spcPct val="15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toothache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0" y="1368425"/>
            <a:ext cx="3429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咳嗽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咳嗽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发烧；发热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头痛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腹部；肚子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痛；疼痛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胃痛；腹痛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牙痛</a:t>
            </a:r>
          </a:p>
        </p:txBody>
      </p:sp>
      <p:grpSp>
        <p:nvGrpSpPr>
          <p:cNvPr id="19460" name="组合 1"/>
          <p:cNvGrpSpPr/>
          <p:nvPr/>
        </p:nvGrpSpPr>
        <p:grpSpPr bwMode="auto">
          <a:xfrm>
            <a:off x="230188" y="438150"/>
            <a:ext cx="8029575" cy="604838"/>
            <a:chOff x="230188" y="438150"/>
            <a:chExt cx="8029021" cy="604838"/>
          </a:xfrm>
        </p:grpSpPr>
        <p:sp>
          <p:nvSpPr>
            <p:cNvPr id="19462" name="椭圆 5"/>
            <p:cNvSpPr>
              <a:spLocks noChangeArrowheads="1"/>
            </p:cNvSpPr>
            <p:nvPr/>
          </p:nvSpPr>
          <p:spPr bwMode="auto">
            <a:xfrm>
              <a:off x="230188" y="438150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FD5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sz="28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Presentation</a:t>
              </a:r>
              <a:endParaRPr lang="zh-CN" altLang="en-US" sz="28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1" name="文本框 1"/>
          <p:cNvSpPr txBox="1">
            <a:spLocks noChangeArrowheads="1"/>
          </p:cNvSpPr>
          <p:nvPr/>
        </p:nvSpPr>
        <p:spPr bwMode="auto">
          <a:xfrm>
            <a:off x="3571875" y="388938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Learn some new words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113" y="1004888"/>
            <a:ext cx="335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ill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this</a:t>
            </a:r>
          </a:p>
          <a:p>
            <a:pPr algn="r" eaLnBrk="1" hangingPunct="1">
              <a:spcBef>
                <a:spcPct val="10000"/>
              </a:spcBef>
            </a:pPr>
            <a:endParaRPr lang="en-US" altLang="zh-CN" sz="3600" b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since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cold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catch a cold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363913" y="992188"/>
            <a:ext cx="57150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不健康的；有病的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pron.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这；这个（指刚提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         到的或显而易见的人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物或事实等）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prep.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自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以来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conj.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自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以来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b="0" i="1">
                <a:solidFill>
                  <a:srgbClr val="FF33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b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感冒；伤风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b="0">
                <a:ea typeface="黑体" panose="02010609060101010101" pitchFamily="49" charset="-122"/>
                <a:cs typeface="Times New Roman" panose="02020603050405020304" pitchFamily="18" charset="0"/>
              </a:rPr>
              <a:t>        感冒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14400" y="1087438"/>
            <a:ext cx="30480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take</a:t>
            </a:r>
          </a:p>
          <a:p>
            <a:pPr algn="r" eaLnBrk="1" hangingPunct="1">
              <a:spcBef>
                <a:spcPct val="10000"/>
              </a:spcBef>
            </a:pPr>
            <a:endParaRPr lang="en-US" altLang="zh-CN" sz="3600" b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10000"/>
              </a:spcBef>
            </a:pPr>
            <a:endParaRPr lang="en-US" altLang="zh-CN" sz="3600" b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zh-CN" sz="3600" b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take sb.’s temperature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fast food</a:t>
            </a:r>
          </a:p>
          <a:p>
            <a:pPr algn="r" eaLnBrk="1" hangingPunct="1">
              <a:spcBef>
                <a:spcPct val="10000"/>
              </a:spcBef>
            </a:pPr>
            <a:r>
              <a:rPr lang="en-US" altLang="zh-CN" sz="36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health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67200" y="1046163"/>
            <a:ext cx="4572000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（用机器）测定，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量取，拍摄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（尤指有规律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地）吃、喝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量某人的体温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zh-CN" altLang="en-US" sz="3600" b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快餐食品</a:t>
            </a:r>
          </a:p>
          <a:p>
            <a:pPr eaLnBrk="1" hangingPunct="1">
              <a:spcBef>
                <a:spcPct val="10000"/>
              </a:spcBef>
            </a:pP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600" b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健康（状况）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T01FAB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512390">
            <a:off x="638175" y="476250"/>
            <a:ext cx="1392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19200" y="2106613"/>
            <a:ext cx="6934200" cy="2428875"/>
          </a:xfrm>
          <a:prstGeom prst="rect">
            <a:avLst/>
          </a:prstGeom>
          <a:solidFill>
            <a:srgbClr val="FFFFCC"/>
          </a:solidFill>
          <a:ln w="57150" cmpd="thinThick">
            <a:solidFill>
              <a:srgbClr val="800080"/>
            </a:solidFill>
            <a:miter lim="800000"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remember the last time you went to the doctor’s?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the doctors always say or ask?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90600" y="784225"/>
            <a:ext cx="7467600" cy="5289550"/>
          </a:xfrm>
          <a:prstGeom prst="rect">
            <a:avLst/>
          </a:prstGeom>
          <a:noFill/>
          <a:ln w="38100" cmpd="dbl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zh-CN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医生常问问题：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CN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What’s wrong with you?/ What’s the matter with you? </a:t>
            </a:r>
          </a:p>
          <a:p>
            <a:pPr eaLnBrk="1" hangingPunct="1">
              <a:spcBef>
                <a:spcPct val="5000"/>
              </a:spcBef>
            </a:pP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哪儿不舒服吗？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CN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Are you feeling well?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CN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现在感觉好些了吗？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CN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How long have you been like this?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你像这样有多久了？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CN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Do you cough? Do you feel tired?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你咳嗽吗？觉得疲惫吗？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7924800" cy="1077913"/>
          </a:xfrm>
          <a:prstGeom prst="rect">
            <a:avLst/>
          </a:prstGeom>
          <a:solidFill>
            <a:schemeClr val="accent5">
              <a:alpha val="52156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CN" sz="32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Listen and read. Now complete the table about </a:t>
            </a:r>
            <a:r>
              <a:rPr lang="en-US" altLang="zh-CN" sz="3200" dirty="0" err="1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Daming</a:t>
            </a:r>
            <a:r>
              <a:rPr lang="en-US" altLang="zh-CN" sz="32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9493" name="Group 37"/>
          <p:cNvGraphicFramePr>
            <a:graphicFrameLocks noGrp="1"/>
          </p:cNvGraphicFramePr>
          <p:nvPr/>
        </p:nvGraphicFramePr>
        <p:xfrm>
          <a:off x="457200" y="2057400"/>
          <a:ext cx="8859838" cy="4114800"/>
        </p:xfrm>
        <a:graphic>
          <a:graphicData uri="http://schemas.openxmlformats.org/drawingml/2006/table">
            <a:tbl>
              <a:tblPr/>
              <a:tblGrid>
                <a:gridCol w="243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Illness 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How long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Why 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What to do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2959100" y="2057400"/>
            <a:ext cx="568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headache, stomach ache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95600" y="2874963"/>
            <a:ext cx="4225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three days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001963" y="3617913"/>
            <a:ext cx="5689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no breakfast, eat fast food, no exercise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994025" y="4718050"/>
            <a:ext cx="6096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stop eating fast food and have breakfast every day, get some exercise, take some medicine</a:t>
            </a:r>
          </a:p>
        </p:txBody>
      </p:sp>
      <p:pic>
        <p:nvPicPr>
          <p:cNvPr id="8" name="m4u1a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13347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961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9485" grpId="0"/>
      <p:bldP spid="19486" grpId="0"/>
      <p:bldP spid="19487" grpId="0"/>
      <p:bldP spid="19488" grpId="0"/>
    </p:bldLst>
  </p:timing>
</p:sld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1153</Words>
  <Application>Microsoft Office PowerPoint</Application>
  <PresentationFormat>全屏显示(4:3)</PresentationFormat>
  <Paragraphs>185</Paragraphs>
  <Slides>23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Raavi</vt:lpstr>
      <vt:lpstr>方正舒体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2005-11-29T12:00:00Z</dcterms:created>
  <dcterms:modified xsi:type="dcterms:W3CDTF">2023-01-16T15:27:11Z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6B0C09ADE29B4991B70260DB2CAE34CA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