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478" r:id="rId3"/>
    <p:sldId id="599" r:id="rId4"/>
    <p:sldId id="734" r:id="rId5"/>
    <p:sldId id="413" r:id="rId6"/>
    <p:sldId id="410" r:id="rId7"/>
    <p:sldId id="671" r:id="rId8"/>
    <p:sldId id="312" r:id="rId9"/>
    <p:sldId id="633" r:id="rId10"/>
    <p:sldId id="634" r:id="rId11"/>
    <p:sldId id="635" r:id="rId12"/>
    <p:sldId id="636" r:id="rId13"/>
    <p:sldId id="637" r:id="rId14"/>
    <p:sldId id="638" r:id="rId15"/>
    <p:sldId id="639" r:id="rId16"/>
    <p:sldId id="640" r:id="rId17"/>
    <p:sldId id="735" r:id="rId18"/>
    <p:sldId id="404" r:id="rId19"/>
    <p:sldId id="736" r:id="rId20"/>
    <p:sldId id="769" r:id="rId21"/>
    <p:sldId id="771" r:id="rId22"/>
    <p:sldId id="773" r:id="rId23"/>
    <p:sldId id="737" r:id="rId24"/>
    <p:sldId id="775" r:id="rId25"/>
    <p:sldId id="776" r:id="rId26"/>
    <p:sldId id="662" r:id="rId27"/>
    <p:sldId id="657" r:id="rId28"/>
    <p:sldId id="319" r:id="rId29"/>
    <p:sldId id="359" r:id="rId30"/>
    <p:sldId id="261" r:id="rId31"/>
  </p:sldIdLst>
  <p:sldSz cx="12192000" cy="6858000"/>
  <p:notesSz cx="6858000" cy="9144000"/>
  <p:embeddedFontLst>
    <p:embeddedFont>
      <p:font typeface="站酷庆科黄油体" panose="02010600030101010101" charset="-122"/>
      <p:regular r:id="rId33"/>
    </p:embeddedFont>
    <p:embeddedFont>
      <p:font typeface="微软雅黑" panose="020B0503020204020204" pitchFamily="34" charset="-122"/>
      <p:regular r:id="rId34"/>
      <p:bold r:id="rId35"/>
    </p:embeddedFont>
    <p:embeddedFont>
      <p:font typeface="等线" panose="02010600030101010101" pitchFamily="2" charset="-122"/>
      <p:regular r:id="rId36"/>
      <p:bold r:id="rId37"/>
    </p:embeddedFont>
    <p:embeddedFont>
      <p:font typeface="楷体" panose="02010609060101010101" pitchFamily="49" charset="-122"/>
      <p:regular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84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45B71F7B-625E-40C3-85D4-B471643E5A7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477895A1-030E-4F26-891F-FECF24D2326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占位符 43"/>
          <p:cNvSpPr>
            <a:spLocks noGrp="1"/>
          </p:cNvSpPr>
          <p:nvPr>
            <p:ph type="body" sz="quarter" idx="10" hasCustomPrompt="1"/>
          </p:nvPr>
        </p:nvSpPr>
        <p:spPr>
          <a:xfrm>
            <a:off x="653541" y="381992"/>
            <a:ext cx="3173413" cy="404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C84F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45" name="矩形: 圆角 44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0C84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Freeform 5"/>
          <p:cNvSpPr/>
          <p:nvPr userDrawn="1"/>
        </p:nvSpPr>
        <p:spPr bwMode="auto">
          <a:xfrm rot="20521404" flipH="1">
            <a:off x="-341164" y="201929"/>
            <a:ext cx="682326" cy="764540"/>
          </a:xfrm>
          <a:custGeom>
            <a:avLst/>
            <a:gdLst>
              <a:gd name="T0" fmla="*/ 0 w 1255"/>
              <a:gd name="T1" fmla="*/ 452 h 1406"/>
              <a:gd name="T2" fmla="*/ 0 w 1255"/>
              <a:gd name="T3" fmla="*/ 954 h 1406"/>
              <a:gd name="T4" fmla="*/ 96 w 1255"/>
              <a:gd name="T5" fmla="*/ 1120 h 1406"/>
              <a:gd name="T6" fmla="*/ 531 w 1255"/>
              <a:gd name="T7" fmla="*/ 1372 h 1406"/>
              <a:gd name="T8" fmla="*/ 724 w 1255"/>
              <a:gd name="T9" fmla="*/ 1372 h 1406"/>
              <a:gd name="T10" fmla="*/ 1159 w 1255"/>
              <a:gd name="T11" fmla="*/ 1120 h 1406"/>
              <a:gd name="T12" fmla="*/ 1255 w 1255"/>
              <a:gd name="T13" fmla="*/ 954 h 1406"/>
              <a:gd name="T14" fmla="*/ 1255 w 1255"/>
              <a:gd name="T15" fmla="*/ 452 h 1406"/>
              <a:gd name="T16" fmla="*/ 1159 w 1255"/>
              <a:gd name="T17" fmla="*/ 285 h 1406"/>
              <a:gd name="T18" fmla="*/ 724 w 1255"/>
              <a:gd name="T19" fmla="*/ 34 h 1406"/>
              <a:gd name="T20" fmla="*/ 531 w 1255"/>
              <a:gd name="T21" fmla="*/ 34 h 1406"/>
              <a:gd name="T22" fmla="*/ 96 w 1255"/>
              <a:gd name="T23" fmla="*/ 285 h 1406"/>
              <a:gd name="T24" fmla="*/ 0 w 1255"/>
              <a:gd name="T25" fmla="*/ 452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55" h="1406">
                <a:moveTo>
                  <a:pt x="0" y="452"/>
                </a:moveTo>
                <a:cubicBezTo>
                  <a:pt x="0" y="954"/>
                  <a:pt x="0" y="954"/>
                  <a:pt x="0" y="954"/>
                </a:cubicBezTo>
                <a:cubicBezTo>
                  <a:pt x="0" y="1023"/>
                  <a:pt x="37" y="1086"/>
                  <a:pt x="96" y="1120"/>
                </a:cubicBezTo>
                <a:cubicBezTo>
                  <a:pt x="531" y="1372"/>
                  <a:pt x="531" y="1372"/>
                  <a:pt x="531" y="1372"/>
                </a:cubicBezTo>
                <a:cubicBezTo>
                  <a:pt x="591" y="1406"/>
                  <a:pt x="664" y="1406"/>
                  <a:pt x="724" y="1372"/>
                </a:cubicBezTo>
                <a:cubicBezTo>
                  <a:pt x="1159" y="1120"/>
                  <a:pt x="1159" y="1120"/>
                  <a:pt x="1159" y="1120"/>
                </a:cubicBezTo>
                <a:cubicBezTo>
                  <a:pt x="1218" y="1086"/>
                  <a:pt x="1255" y="1023"/>
                  <a:pt x="1255" y="954"/>
                </a:cubicBezTo>
                <a:cubicBezTo>
                  <a:pt x="1255" y="452"/>
                  <a:pt x="1255" y="452"/>
                  <a:pt x="1255" y="452"/>
                </a:cubicBezTo>
                <a:cubicBezTo>
                  <a:pt x="1255" y="383"/>
                  <a:pt x="1218" y="319"/>
                  <a:pt x="1159" y="285"/>
                </a:cubicBezTo>
                <a:cubicBezTo>
                  <a:pt x="724" y="34"/>
                  <a:pt x="724" y="34"/>
                  <a:pt x="724" y="34"/>
                </a:cubicBezTo>
                <a:cubicBezTo>
                  <a:pt x="664" y="0"/>
                  <a:pt x="591" y="0"/>
                  <a:pt x="531" y="34"/>
                </a:cubicBezTo>
                <a:cubicBezTo>
                  <a:pt x="96" y="285"/>
                  <a:pt x="96" y="285"/>
                  <a:pt x="96" y="285"/>
                </a:cubicBezTo>
                <a:cubicBezTo>
                  <a:pt x="37" y="319"/>
                  <a:pt x="0" y="383"/>
                  <a:pt x="0" y="452"/>
                </a:cubicBezTo>
                <a:close/>
              </a:path>
            </a:pathLst>
          </a:custGeom>
          <a:gradFill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 rot="20521404" flipH="1">
            <a:off x="-3431697" y="-1266455"/>
            <a:ext cx="7939038" cy="8895608"/>
          </a:xfrm>
          <a:custGeom>
            <a:avLst/>
            <a:gdLst>
              <a:gd name="T0" fmla="*/ 0 w 1255"/>
              <a:gd name="T1" fmla="*/ 452 h 1406"/>
              <a:gd name="T2" fmla="*/ 0 w 1255"/>
              <a:gd name="T3" fmla="*/ 954 h 1406"/>
              <a:gd name="T4" fmla="*/ 96 w 1255"/>
              <a:gd name="T5" fmla="*/ 1120 h 1406"/>
              <a:gd name="T6" fmla="*/ 531 w 1255"/>
              <a:gd name="T7" fmla="*/ 1372 h 1406"/>
              <a:gd name="T8" fmla="*/ 724 w 1255"/>
              <a:gd name="T9" fmla="*/ 1372 h 1406"/>
              <a:gd name="T10" fmla="*/ 1159 w 1255"/>
              <a:gd name="T11" fmla="*/ 1120 h 1406"/>
              <a:gd name="T12" fmla="*/ 1255 w 1255"/>
              <a:gd name="T13" fmla="*/ 954 h 1406"/>
              <a:gd name="T14" fmla="*/ 1255 w 1255"/>
              <a:gd name="T15" fmla="*/ 452 h 1406"/>
              <a:gd name="T16" fmla="*/ 1159 w 1255"/>
              <a:gd name="T17" fmla="*/ 285 h 1406"/>
              <a:gd name="T18" fmla="*/ 724 w 1255"/>
              <a:gd name="T19" fmla="*/ 34 h 1406"/>
              <a:gd name="T20" fmla="*/ 531 w 1255"/>
              <a:gd name="T21" fmla="*/ 34 h 1406"/>
              <a:gd name="T22" fmla="*/ 96 w 1255"/>
              <a:gd name="T23" fmla="*/ 285 h 1406"/>
              <a:gd name="T24" fmla="*/ 0 w 1255"/>
              <a:gd name="T25" fmla="*/ 452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55" h="1406">
                <a:moveTo>
                  <a:pt x="0" y="452"/>
                </a:moveTo>
                <a:cubicBezTo>
                  <a:pt x="0" y="954"/>
                  <a:pt x="0" y="954"/>
                  <a:pt x="0" y="954"/>
                </a:cubicBezTo>
                <a:cubicBezTo>
                  <a:pt x="0" y="1023"/>
                  <a:pt x="37" y="1086"/>
                  <a:pt x="96" y="1120"/>
                </a:cubicBezTo>
                <a:cubicBezTo>
                  <a:pt x="531" y="1372"/>
                  <a:pt x="531" y="1372"/>
                  <a:pt x="531" y="1372"/>
                </a:cubicBezTo>
                <a:cubicBezTo>
                  <a:pt x="591" y="1406"/>
                  <a:pt x="664" y="1406"/>
                  <a:pt x="724" y="1372"/>
                </a:cubicBezTo>
                <a:cubicBezTo>
                  <a:pt x="1159" y="1120"/>
                  <a:pt x="1159" y="1120"/>
                  <a:pt x="1159" y="1120"/>
                </a:cubicBezTo>
                <a:cubicBezTo>
                  <a:pt x="1218" y="1086"/>
                  <a:pt x="1255" y="1023"/>
                  <a:pt x="1255" y="954"/>
                </a:cubicBezTo>
                <a:cubicBezTo>
                  <a:pt x="1255" y="452"/>
                  <a:pt x="1255" y="452"/>
                  <a:pt x="1255" y="452"/>
                </a:cubicBezTo>
                <a:cubicBezTo>
                  <a:pt x="1255" y="383"/>
                  <a:pt x="1218" y="319"/>
                  <a:pt x="1159" y="285"/>
                </a:cubicBezTo>
                <a:cubicBezTo>
                  <a:pt x="724" y="34"/>
                  <a:pt x="724" y="34"/>
                  <a:pt x="724" y="34"/>
                </a:cubicBezTo>
                <a:cubicBezTo>
                  <a:pt x="664" y="0"/>
                  <a:pt x="591" y="0"/>
                  <a:pt x="531" y="34"/>
                </a:cubicBezTo>
                <a:cubicBezTo>
                  <a:pt x="96" y="285"/>
                  <a:pt x="96" y="285"/>
                  <a:pt x="96" y="285"/>
                </a:cubicBezTo>
                <a:cubicBezTo>
                  <a:pt x="37" y="319"/>
                  <a:pt x="0" y="383"/>
                  <a:pt x="0" y="452"/>
                </a:cubicBezTo>
                <a:close/>
              </a:path>
            </a:pathLst>
          </a:custGeom>
          <a:gradFill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Freeform 5"/>
          <p:cNvSpPr/>
          <p:nvPr/>
        </p:nvSpPr>
        <p:spPr bwMode="auto">
          <a:xfrm rot="20521404" flipH="1">
            <a:off x="8062402" y="6334065"/>
            <a:ext cx="990728" cy="1110100"/>
          </a:xfrm>
          <a:custGeom>
            <a:avLst/>
            <a:gdLst>
              <a:gd name="T0" fmla="*/ 0 w 1255"/>
              <a:gd name="T1" fmla="*/ 452 h 1406"/>
              <a:gd name="T2" fmla="*/ 0 w 1255"/>
              <a:gd name="T3" fmla="*/ 954 h 1406"/>
              <a:gd name="T4" fmla="*/ 96 w 1255"/>
              <a:gd name="T5" fmla="*/ 1120 h 1406"/>
              <a:gd name="T6" fmla="*/ 531 w 1255"/>
              <a:gd name="T7" fmla="*/ 1372 h 1406"/>
              <a:gd name="T8" fmla="*/ 724 w 1255"/>
              <a:gd name="T9" fmla="*/ 1372 h 1406"/>
              <a:gd name="T10" fmla="*/ 1159 w 1255"/>
              <a:gd name="T11" fmla="*/ 1120 h 1406"/>
              <a:gd name="T12" fmla="*/ 1255 w 1255"/>
              <a:gd name="T13" fmla="*/ 954 h 1406"/>
              <a:gd name="T14" fmla="*/ 1255 w 1255"/>
              <a:gd name="T15" fmla="*/ 452 h 1406"/>
              <a:gd name="T16" fmla="*/ 1159 w 1255"/>
              <a:gd name="T17" fmla="*/ 285 h 1406"/>
              <a:gd name="T18" fmla="*/ 724 w 1255"/>
              <a:gd name="T19" fmla="*/ 34 h 1406"/>
              <a:gd name="T20" fmla="*/ 531 w 1255"/>
              <a:gd name="T21" fmla="*/ 34 h 1406"/>
              <a:gd name="T22" fmla="*/ 96 w 1255"/>
              <a:gd name="T23" fmla="*/ 285 h 1406"/>
              <a:gd name="T24" fmla="*/ 0 w 1255"/>
              <a:gd name="T25" fmla="*/ 452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55" h="1406">
                <a:moveTo>
                  <a:pt x="0" y="452"/>
                </a:moveTo>
                <a:cubicBezTo>
                  <a:pt x="0" y="954"/>
                  <a:pt x="0" y="954"/>
                  <a:pt x="0" y="954"/>
                </a:cubicBezTo>
                <a:cubicBezTo>
                  <a:pt x="0" y="1023"/>
                  <a:pt x="37" y="1086"/>
                  <a:pt x="96" y="1120"/>
                </a:cubicBezTo>
                <a:cubicBezTo>
                  <a:pt x="531" y="1372"/>
                  <a:pt x="531" y="1372"/>
                  <a:pt x="531" y="1372"/>
                </a:cubicBezTo>
                <a:cubicBezTo>
                  <a:pt x="591" y="1406"/>
                  <a:pt x="664" y="1406"/>
                  <a:pt x="724" y="1372"/>
                </a:cubicBezTo>
                <a:cubicBezTo>
                  <a:pt x="1159" y="1120"/>
                  <a:pt x="1159" y="1120"/>
                  <a:pt x="1159" y="1120"/>
                </a:cubicBezTo>
                <a:cubicBezTo>
                  <a:pt x="1218" y="1086"/>
                  <a:pt x="1255" y="1023"/>
                  <a:pt x="1255" y="954"/>
                </a:cubicBezTo>
                <a:cubicBezTo>
                  <a:pt x="1255" y="452"/>
                  <a:pt x="1255" y="452"/>
                  <a:pt x="1255" y="452"/>
                </a:cubicBezTo>
                <a:cubicBezTo>
                  <a:pt x="1255" y="383"/>
                  <a:pt x="1218" y="319"/>
                  <a:pt x="1159" y="285"/>
                </a:cubicBezTo>
                <a:cubicBezTo>
                  <a:pt x="724" y="34"/>
                  <a:pt x="724" y="34"/>
                  <a:pt x="724" y="34"/>
                </a:cubicBezTo>
                <a:cubicBezTo>
                  <a:pt x="664" y="0"/>
                  <a:pt x="591" y="0"/>
                  <a:pt x="531" y="34"/>
                </a:cubicBezTo>
                <a:cubicBezTo>
                  <a:pt x="96" y="285"/>
                  <a:pt x="96" y="285"/>
                  <a:pt x="96" y="285"/>
                </a:cubicBezTo>
                <a:cubicBezTo>
                  <a:pt x="37" y="319"/>
                  <a:pt x="0" y="383"/>
                  <a:pt x="0" y="452"/>
                </a:cubicBezTo>
                <a:close/>
              </a:path>
            </a:pathLst>
          </a:custGeom>
          <a:solidFill>
            <a:srgbClr val="3B7FF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Light" panose="020B0300000000000000"/>
            </a:endParaRPr>
          </a:p>
        </p:txBody>
      </p:sp>
      <p:sp>
        <p:nvSpPr>
          <p:cNvPr id="12" name="Freeform 5"/>
          <p:cNvSpPr/>
          <p:nvPr/>
        </p:nvSpPr>
        <p:spPr bwMode="auto">
          <a:xfrm rot="20521404" flipH="1">
            <a:off x="12039130" y="-874607"/>
            <a:ext cx="1352997" cy="1516018"/>
          </a:xfrm>
          <a:custGeom>
            <a:avLst/>
            <a:gdLst>
              <a:gd name="T0" fmla="*/ 0 w 1255"/>
              <a:gd name="T1" fmla="*/ 452 h 1406"/>
              <a:gd name="T2" fmla="*/ 0 w 1255"/>
              <a:gd name="T3" fmla="*/ 954 h 1406"/>
              <a:gd name="T4" fmla="*/ 96 w 1255"/>
              <a:gd name="T5" fmla="*/ 1120 h 1406"/>
              <a:gd name="T6" fmla="*/ 531 w 1255"/>
              <a:gd name="T7" fmla="*/ 1372 h 1406"/>
              <a:gd name="T8" fmla="*/ 724 w 1255"/>
              <a:gd name="T9" fmla="*/ 1372 h 1406"/>
              <a:gd name="T10" fmla="*/ 1159 w 1255"/>
              <a:gd name="T11" fmla="*/ 1120 h 1406"/>
              <a:gd name="T12" fmla="*/ 1255 w 1255"/>
              <a:gd name="T13" fmla="*/ 954 h 1406"/>
              <a:gd name="T14" fmla="*/ 1255 w 1255"/>
              <a:gd name="T15" fmla="*/ 452 h 1406"/>
              <a:gd name="T16" fmla="*/ 1159 w 1255"/>
              <a:gd name="T17" fmla="*/ 285 h 1406"/>
              <a:gd name="T18" fmla="*/ 724 w 1255"/>
              <a:gd name="T19" fmla="*/ 34 h 1406"/>
              <a:gd name="T20" fmla="*/ 531 w 1255"/>
              <a:gd name="T21" fmla="*/ 34 h 1406"/>
              <a:gd name="T22" fmla="*/ 96 w 1255"/>
              <a:gd name="T23" fmla="*/ 285 h 1406"/>
              <a:gd name="T24" fmla="*/ 0 w 1255"/>
              <a:gd name="T25" fmla="*/ 452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55" h="1406">
                <a:moveTo>
                  <a:pt x="0" y="452"/>
                </a:moveTo>
                <a:cubicBezTo>
                  <a:pt x="0" y="954"/>
                  <a:pt x="0" y="954"/>
                  <a:pt x="0" y="954"/>
                </a:cubicBezTo>
                <a:cubicBezTo>
                  <a:pt x="0" y="1023"/>
                  <a:pt x="37" y="1086"/>
                  <a:pt x="96" y="1120"/>
                </a:cubicBezTo>
                <a:cubicBezTo>
                  <a:pt x="531" y="1372"/>
                  <a:pt x="531" y="1372"/>
                  <a:pt x="531" y="1372"/>
                </a:cubicBezTo>
                <a:cubicBezTo>
                  <a:pt x="591" y="1406"/>
                  <a:pt x="664" y="1406"/>
                  <a:pt x="724" y="1372"/>
                </a:cubicBezTo>
                <a:cubicBezTo>
                  <a:pt x="1159" y="1120"/>
                  <a:pt x="1159" y="1120"/>
                  <a:pt x="1159" y="1120"/>
                </a:cubicBezTo>
                <a:cubicBezTo>
                  <a:pt x="1218" y="1086"/>
                  <a:pt x="1255" y="1023"/>
                  <a:pt x="1255" y="954"/>
                </a:cubicBezTo>
                <a:cubicBezTo>
                  <a:pt x="1255" y="452"/>
                  <a:pt x="1255" y="452"/>
                  <a:pt x="1255" y="452"/>
                </a:cubicBezTo>
                <a:cubicBezTo>
                  <a:pt x="1255" y="383"/>
                  <a:pt x="1218" y="319"/>
                  <a:pt x="1159" y="285"/>
                </a:cubicBezTo>
                <a:cubicBezTo>
                  <a:pt x="724" y="34"/>
                  <a:pt x="724" y="34"/>
                  <a:pt x="724" y="34"/>
                </a:cubicBezTo>
                <a:cubicBezTo>
                  <a:pt x="664" y="0"/>
                  <a:pt x="591" y="0"/>
                  <a:pt x="531" y="34"/>
                </a:cubicBezTo>
                <a:cubicBezTo>
                  <a:pt x="96" y="285"/>
                  <a:pt x="96" y="285"/>
                  <a:pt x="96" y="285"/>
                </a:cubicBezTo>
                <a:cubicBezTo>
                  <a:pt x="37" y="319"/>
                  <a:pt x="0" y="383"/>
                  <a:pt x="0" y="452"/>
                </a:cubicBezTo>
                <a:close/>
              </a:path>
            </a:pathLst>
          </a:custGeom>
          <a:solidFill>
            <a:srgbClr val="3B7FF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Light" panose="020B0300000000000000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8" name="图片 7" descr="图片包含 山, 户外, 自然, 雪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5" r="28105"/>
          <a:stretch>
            <a:fillRect/>
          </a:stretch>
        </p:blipFill>
        <p:spPr>
          <a:xfrm>
            <a:off x="1738409" y="813194"/>
            <a:ext cx="3432382" cy="5231612"/>
          </a:xfrm>
          <a:prstGeom prst="rect">
            <a:avLst/>
          </a:prstGeom>
          <a:ln w="41275">
            <a:solidFill>
              <a:schemeClr val="bg1"/>
            </a:solidFill>
          </a:ln>
        </p:spPr>
      </p:pic>
      <p:grpSp>
        <p:nvGrpSpPr>
          <p:cNvPr id="18" name="组合 17"/>
          <p:cNvGrpSpPr/>
          <p:nvPr/>
        </p:nvGrpSpPr>
        <p:grpSpPr>
          <a:xfrm>
            <a:off x="6515326" y="4903095"/>
            <a:ext cx="3409621" cy="276999"/>
            <a:chOff x="1018050" y="5462070"/>
            <a:chExt cx="3409621" cy="276999"/>
          </a:xfrm>
        </p:grpSpPr>
        <p:sp>
          <p:nvSpPr>
            <p:cNvPr id="19" name="矩形 18"/>
            <p:cNvSpPr/>
            <p:nvPr/>
          </p:nvSpPr>
          <p:spPr>
            <a:xfrm>
              <a:off x="1018050" y="5462070"/>
              <a:ext cx="1550466" cy="276999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819180" y="5462070"/>
              <a:ext cx="1608491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78723" y="1595654"/>
            <a:ext cx="4960563" cy="3046847"/>
            <a:chOff x="6378723" y="1595654"/>
            <a:chExt cx="4960563" cy="3046847"/>
          </a:xfrm>
        </p:grpSpPr>
        <p:sp>
          <p:nvSpPr>
            <p:cNvPr id="14" name="文本框 13"/>
            <p:cNvSpPr txBox="1"/>
            <p:nvPr/>
          </p:nvSpPr>
          <p:spPr>
            <a:xfrm>
              <a:off x="6378723" y="2504470"/>
              <a:ext cx="4960563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dirty="0">
                  <a:gradFill>
                    <a:gsLst>
                      <a:gs pos="81000">
                        <a:srgbClr val="1C46F2"/>
                      </a:gs>
                      <a:gs pos="24000">
                        <a:srgbClr val="00B0F0"/>
                      </a:gs>
                    </a:gsLst>
                    <a:lin ang="2700000" scaled="1"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祖先的摇篮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457152" y="4161934"/>
              <a:ext cx="4749602" cy="480567"/>
              <a:chOff x="1679776" y="4541001"/>
              <a:chExt cx="4749602" cy="480567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1679776" y="4713791"/>
                <a:ext cx="46761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站酷庆科黄油体" panose="02000803000000020004" pitchFamily="2" charset="-122"/>
                    <a:ea typeface="站酷庆科黄油体" panose="02000803000000020004" pitchFamily="2" charset="-122"/>
                  </a:rPr>
                  <a:t>语文精品课件 二年级下册 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站酷庆科黄油体" panose="02000803000000020004" pitchFamily="2" charset="-122"/>
                    <a:ea typeface="站酷庆科黄油体" panose="02000803000000020004" pitchFamily="2" charset="-122"/>
                  </a:rPr>
                  <a:t>8.1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endParaRPr>
              </a:p>
            </p:txBody>
          </p:sp>
          <p:sp>
            <p:nvSpPr>
              <p:cNvPr id="17" name="矩形: 圆角 16"/>
              <p:cNvSpPr/>
              <p:nvPr/>
            </p:nvSpPr>
            <p:spPr>
              <a:xfrm rot="10800000" flipH="1" flipV="1">
                <a:off x="1753190" y="4541001"/>
                <a:ext cx="4676188" cy="4571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81000">
                    <a:srgbClr val="1C46F2"/>
                  </a:gs>
                  <a:gs pos="24000">
                    <a:srgbClr val="00B0F0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6407752" y="1595654"/>
              <a:ext cx="404263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gradFill>
                    <a:gsLst>
                      <a:gs pos="81000">
                        <a:srgbClr val="1C46F2"/>
                      </a:gs>
                      <a:gs pos="24000">
                        <a:srgbClr val="00B0F0"/>
                      </a:gs>
                    </a:gsLst>
                    <a:lin ang="2700000" scaled="1"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二年级下册 </a:t>
              </a:r>
              <a:r>
                <a:rPr lang="en-US" altLang="zh-CN" sz="4400" dirty="0">
                  <a:gradFill>
                    <a:gsLst>
                      <a:gs pos="81000">
                        <a:srgbClr val="1C46F2"/>
                      </a:gs>
                      <a:gs pos="24000">
                        <a:srgbClr val="00B0F0"/>
                      </a:gs>
                    </a:gsLst>
                    <a:lin ang="2700000" scaled="1"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8.1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7290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6314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口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真美啊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这里的景色真美啊！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“口”和“可”的上端齐平，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“口”小而居中，“阝”的竖是垂露竖。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啊</a:t>
            </a:r>
          </a:p>
        </p:txBody>
      </p:sp>
      <p:pic>
        <p:nvPicPr>
          <p:cNvPr id="3" name="优酷录屏2019-12-15-14-36-4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9254" y="2286000"/>
            <a:ext cx="2758745" cy="2733603"/>
          </a:xfrm>
          <a:prstGeom prst="rect">
            <a:avLst/>
          </a:prstGeom>
        </p:spPr>
      </p:pic>
      <p:sp>
        <p:nvSpPr>
          <p:cNvPr id="48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nónɡ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氵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浓茶   浓烈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爸爸喜欢喝浓茶。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左窄右宽，“氵”呈弧形分布，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“农”的捺画舒展。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浓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3517" y="2406540"/>
            <a:ext cx="2643835" cy="2620990"/>
          </a:xfrm>
          <a:prstGeom prst="rect">
            <a:avLst/>
          </a:prstGeom>
        </p:spPr>
      </p:pic>
      <p:sp>
        <p:nvSpPr>
          <p:cNvPr id="48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875" y="1393190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wànɡ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6425" y="2263140"/>
            <a:ext cx="590931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月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看望   眺望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周末，我和妈妈去看望姥姥。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上部笔画紧凑，“王”第三横长，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竖在竖中线上。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望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1760" y="2302557"/>
            <a:ext cx="3012440" cy="2811098"/>
          </a:xfrm>
          <a:prstGeom prst="rect">
            <a:avLst/>
          </a:prstGeom>
        </p:spPr>
      </p:pic>
      <p:sp>
        <p:nvSpPr>
          <p:cNvPr id="48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06560" y="1393190"/>
            <a:ext cx="9112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lán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0705" y="2263775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77485" y="2267585"/>
            <a:ext cx="649160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艹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蓝色    蓝天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爸爸喜欢蓝色的物品。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中间部分要窄于上下部分，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最后一笔横要宽于“艹”的横。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蓝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34782" y="2338472"/>
            <a:ext cx="2760982" cy="2740258"/>
          </a:xfrm>
          <a:prstGeom prst="rect">
            <a:avLst/>
          </a:prstGeom>
        </p:spPr>
      </p:pic>
      <p:sp>
        <p:nvSpPr>
          <p:cNvPr id="48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875" y="1443355"/>
            <a:ext cx="1006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zhāi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采摘  摘花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我们不能随意摘花。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左窄右宽，上端部分齐平，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“商”的第二笔横长。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摘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0536" y="2257919"/>
            <a:ext cx="2921930" cy="2786874"/>
          </a:xfrm>
          <a:prstGeom prst="rect">
            <a:avLst/>
          </a:prstGeom>
        </p:spPr>
      </p:pic>
      <p:sp>
        <p:nvSpPr>
          <p:cNvPr id="48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tāo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3265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掏鸟蛋    掏钱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他经常上树掏鸟蛋。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左窄右宽，第五笔横折钩稍宽，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“缶”笔画紧凑。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掏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97005" y="2298700"/>
            <a:ext cx="2951480" cy="2815010"/>
          </a:xfrm>
          <a:prstGeom prst="rect">
            <a:avLst/>
          </a:prstGeom>
        </p:spPr>
      </p:pic>
      <p:sp>
        <p:nvSpPr>
          <p:cNvPr id="48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393190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sài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9235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比赛    赛场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哥哥经常参加篮球比赛。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三横间距均匀，第三横要写得长，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“贝”最后一笔是点。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赛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40549" y="2375440"/>
            <a:ext cx="2647316" cy="2720530"/>
          </a:xfrm>
          <a:prstGeom prst="rect">
            <a:avLst/>
          </a:prstGeom>
        </p:spPr>
      </p:pic>
      <p:sp>
        <p:nvSpPr>
          <p:cNvPr id="48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91015" y="1393190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9235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回忆     记忆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幼儿园的时候有很多美好的记忆。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左窄右宽，右部弯钩出圆转有力。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忆</a:t>
            </a:r>
          </a:p>
        </p:txBody>
      </p:sp>
      <p:pic>
        <p:nvPicPr>
          <p:cNvPr id="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5140" y="2245938"/>
            <a:ext cx="2973009" cy="2814955"/>
          </a:xfrm>
          <a:prstGeom prst="rect">
            <a:avLst/>
          </a:prstGeom>
        </p:spPr>
      </p:pic>
      <p:sp>
        <p:nvSpPr>
          <p:cNvPr id="48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3"/>
          <p:cNvSpPr>
            <a:spLocks noChangeArrowheads="1"/>
          </p:cNvSpPr>
          <p:nvPr/>
        </p:nvSpPr>
        <p:spPr bwMode="auto">
          <a:xfrm>
            <a:off x="965834" y="1402715"/>
            <a:ext cx="10591166" cy="185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第一部分(第1小节)写出森林广阔无边，绿荫蔽日的特点。</a:t>
            </a:r>
          </a:p>
          <a:p>
            <a:pPr marL="0" marR="0" lvl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第二部分(第2—3小节)具体推想祖先在原始森林里的生活情境。</a:t>
            </a:r>
          </a:p>
          <a:p>
            <a:pPr marL="0" marR="0" lvl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第三部分(第4小节) 强调辽阔丰茂的原始森林是祖先赖以生存的摇篮，照应开头，点明主题。</a:t>
            </a:r>
          </a:p>
        </p:txBody>
      </p:sp>
      <p:sp>
        <p:nvSpPr>
          <p:cNvPr id="45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6" name="TextBox 1"/>
          <p:cNvSpPr txBox="1"/>
          <p:nvPr/>
        </p:nvSpPr>
        <p:spPr>
          <a:xfrm>
            <a:off x="965834" y="3687096"/>
            <a:ext cx="8362315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文中几处提到了“祖先的摇篮”？分别是怎么说的？</a:t>
            </a:r>
          </a:p>
        </p:txBody>
      </p:sp>
      <p:sp>
        <p:nvSpPr>
          <p:cNvPr id="47" name="TextBox 2"/>
          <p:cNvSpPr txBox="1"/>
          <p:nvPr/>
        </p:nvSpPr>
        <p:spPr>
          <a:xfrm>
            <a:off x="8310879" y="3536438"/>
            <a:ext cx="2496820" cy="667628"/>
          </a:xfrm>
          <a:prstGeom prst="cloudCallout">
            <a:avLst/>
          </a:prstGeom>
          <a:noFill/>
          <a:ln>
            <a:solidFill>
              <a:srgbClr val="0C84F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两次提到。</a:t>
            </a:r>
          </a:p>
        </p:txBody>
      </p:sp>
      <p:sp>
        <p:nvSpPr>
          <p:cNvPr id="48" name="TextBox 3"/>
          <p:cNvSpPr txBox="1"/>
          <p:nvPr/>
        </p:nvSpPr>
        <p:spPr>
          <a:xfrm>
            <a:off x="965834" y="4485872"/>
            <a:ext cx="9664066" cy="111896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第一次在第一节中提到：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爷爷说：那原始的森林，是我们祖先的摇篮。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第二次在第四小节中提到：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苍苍茫茫的原始森林，我们祖先的摇篮！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  <p:bldP spid="47" grpId="0" bldLvl="0" animBg="1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551805" y="2350415"/>
            <a:ext cx="4683760" cy="74197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为什么说原始森林像摇篮？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294214" y="4775947"/>
            <a:ext cx="1476567" cy="43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共同点</a:t>
            </a:r>
          </a:p>
        </p:txBody>
      </p:sp>
      <p:sp>
        <p:nvSpPr>
          <p:cNvPr id="20" name="左大括号 19"/>
          <p:cNvSpPr/>
          <p:nvPr/>
        </p:nvSpPr>
        <p:spPr>
          <a:xfrm>
            <a:off x="4914605" y="4211618"/>
            <a:ext cx="324078" cy="1566174"/>
          </a:xfrm>
          <a:prstGeom prst="leftBrace">
            <a:avLst/>
          </a:prstGeom>
          <a:ln w="60325" cmpd="sng">
            <a:solidFill>
              <a:srgbClr val="0C84F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238421" y="3927567"/>
            <a:ext cx="3564890" cy="43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婴儿在摇篮里睡觉、生活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238421" y="5508717"/>
            <a:ext cx="4211955" cy="43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祖先在原始森林里生活、居住</a:t>
            </a:r>
          </a:p>
        </p:txBody>
      </p:sp>
      <p:sp>
        <p:nvSpPr>
          <p:cNvPr id="25" name="左大括号 24"/>
          <p:cNvSpPr/>
          <p:nvPr/>
        </p:nvSpPr>
        <p:spPr>
          <a:xfrm flipH="1">
            <a:off x="9450685" y="4211618"/>
            <a:ext cx="324078" cy="1566174"/>
          </a:xfrm>
          <a:prstGeom prst="leftBrace">
            <a:avLst/>
          </a:prstGeom>
          <a:ln w="60325" cmpd="sng">
            <a:solidFill>
              <a:srgbClr val="0C84F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" name="文本框 10"/>
          <p:cNvSpPr txBox="1"/>
          <p:nvPr/>
        </p:nvSpPr>
        <p:spPr>
          <a:xfrm>
            <a:off x="10180627" y="4406081"/>
            <a:ext cx="1173174" cy="117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感觉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安全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快乐</a:t>
            </a:r>
          </a:p>
        </p:txBody>
      </p:sp>
      <p:sp>
        <p:nvSpPr>
          <p:cNvPr id="50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  <a:endParaRPr lang="zh-CN" altLang="en-US" dirty="0"/>
          </a:p>
        </p:txBody>
      </p:sp>
      <p:sp>
        <p:nvSpPr>
          <p:cNvPr id="51" name="文本框 50"/>
          <p:cNvSpPr txBox="1"/>
          <p:nvPr/>
        </p:nvSpPr>
        <p:spPr>
          <a:xfrm>
            <a:off x="1251275" y="1477194"/>
            <a:ext cx="4537095" cy="2867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爷爷说：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那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原始森林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/>
            </a:r>
            <a:b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</a:b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是我们祖先的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摇篮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/>
            </a:r>
            <a:b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</a:b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真有意思，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这是多大的摇篮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啊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！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79" name="云形 78"/>
          <p:cNvSpPr/>
          <p:nvPr/>
        </p:nvSpPr>
        <p:spPr>
          <a:xfrm>
            <a:off x="3712838" y="1418755"/>
            <a:ext cx="1304022" cy="761330"/>
          </a:xfrm>
          <a:prstGeom prst="cloud">
            <a:avLst/>
          </a:prstGeom>
          <a:noFill/>
          <a:ln>
            <a:solidFill>
              <a:srgbClr val="0C84F1"/>
            </a:solidFill>
          </a:ln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比喻</a:t>
            </a:r>
          </a:p>
        </p:txBody>
      </p:sp>
      <p:sp>
        <p:nvSpPr>
          <p:cNvPr id="80" name="圆角右箭头 23"/>
          <p:cNvSpPr/>
          <p:nvPr/>
        </p:nvSpPr>
        <p:spPr>
          <a:xfrm rot="5400000">
            <a:off x="3388769" y="1974686"/>
            <a:ext cx="486054" cy="675163"/>
          </a:xfrm>
          <a:prstGeom prst="bentArrow">
            <a:avLst/>
          </a:prstGeom>
          <a:noFill/>
          <a:ln>
            <a:solidFill>
              <a:srgbClr val="0C84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3" grpId="0" bldLvl="0" animBg="1"/>
      <p:bldP spid="24" grpId="0" bldLvl="0" animBg="1"/>
      <p:bldP spid="25" grpId="0" bldLvl="0" animBg="1"/>
      <p:bldP spid="28" grpId="0" bldLvl="0" animBg="1"/>
      <p:bldP spid="79" grpId="0" bldLvl="0" animBg="1"/>
      <p:bldP spid="8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953000" y="2905443"/>
            <a:ext cx="6057900" cy="16960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627380" algn="l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你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们喜欢原始森林吗？我们的祖先就生活在这美丽的地方，今天就让我们一起走进原始森林，感受一下祖先生活的环境吧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59" name="图片 58" descr="图片包含 山, 户外, 自然, 雪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5" r="28105"/>
          <a:stretch>
            <a:fillRect/>
          </a:stretch>
        </p:blipFill>
        <p:spPr>
          <a:xfrm>
            <a:off x="1674909" y="1609722"/>
            <a:ext cx="2909791" cy="4435083"/>
          </a:xfrm>
          <a:prstGeom prst="rect">
            <a:avLst/>
          </a:prstGeom>
          <a:ln w="41275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云形 5"/>
          <p:cNvSpPr/>
          <p:nvPr/>
        </p:nvSpPr>
        <p:spPr>
          <a:xfrm>
            <a:off x="2083435" y="2711450"/>
            <a:ext cx="791845" cy="575945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13280" y="1739900"/>
            <a:ext cx="3056890" cy="3928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我想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——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我们的祖先，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可曾在这些大树上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摘野果，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掏鹊蛋？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可曾在那片草地上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和野兔赛跑，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看蘑菇打伞？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917880" y="3113722"/>
            <a:ext cx="1693547" cy="1296591"/>
          </a:xfrm>
          <a:prstGeom prst="irregularSeal1">
            <a:avLst/>
          </a:prstGeom>
          <a:noFill/>
          <a:ln>
            <a:solidFill>
              <a:srgbClr val="0C84F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拟人</a:t>
            </a:r>
          </a:p>
        </p:txBody>
      </p:sp>
      <p:sp>
        <p:nvSpPr>
          <p:cNvPr id="25" name="圆角矩形标注 24"/>
          <p:cNvSpPr>
            <a:spLocks noChangeArrowheads="1"/>
          </p:cNvSpPr>
          <p:nvPr/>
        </p:nvSpPr>
        <p:spPr bwMode="auto">
          <a:xfrm>
            <a:off x="5917880" y="4907280"/>
            <a:ext cx="3708400" cy="533125"/>
          </a:xfrm>
          <a:prstGeom prst="wedgeRoundRectCallout">
            <a:avLst>
              <a:gd name="adj1" fmla="val -33082"/>
              <a:gd name="adj2" fmla="val -124129"/>
              <a:gd name="adj3" fmla="val 16667"/>
            </a:avLst>
          </a:prstGeom>
          <a:noFill/>
          <a:ln w="9525">
            <a:solidFill>
              <a:srgbClr val="0C84F1"/>
            </a:solidFill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体现了祖先生活的快乐。</a:t>
            </a:r>
          </a:p>
        </p:txBody>
      </p:sp>
      <p:sp>
        <p:nvSpPr>
          <p:cNvPr id="23" name="矩形 22"/>
          <p:cNvSpPr/>
          <p:nvPr/>
        </p:nvSpPr>
        <p:spPr>
          <a:xfrm>
            <a:off x="5801995" y="1854200"/>
            <a:ext cx="4472305" cy="115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这一小节用问句的形式为我们介绍了当年我们的祖先是怎样生活的。</a:t>
            </a:r>
          </a:p>
        </p:txBody>
      </p:sp>
      <p:sp>
        <p:nvSpPr>
          <p:cNvPr id="79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2" grpId="0"/>
      <p:bldP spid="13" grpId="0" bldLvl="0" animBg="1"/>
      <p:bldP spid="2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缺角矩形 5"/>
          <p:cNvSpPr/>
          <p:nvPr/>
        </p:nvSpPr>
        <p:spPr>
          <a:xfrm>
            <a:off x="2999740" y="2546350"/>
            <a:ext cx="1008380" cy="431800"/>
          </a:xfrm>
          <a:prstGeom prst="plaque">
            <a:avLst/>
          </a:prstGeom>
          <a:noFill/>
          <a:ln>
            <a:solidFill>
              <a:srgbClr val="0C84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92190" y="1873250"/>
            <a:ext cx="478917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用问句让我们知道作者在想象、在猜测当年我们的祖先在孩子的时候做些什么游戏。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椭圆形标注 23"/>
          <p:cNvSpPr/>
          <p:nvPr/>
        </p:nvSpPr>
        <p:spPr>
          <a:xfrm>
            <a:off x="3595370" y="1589405"/>
            <a:ext cx="2496820" cy="810260"/>
          </a:xfrm>
          <a:prstGeom prst="wedgeEllipseCallout">
            <a:avLst>
              <a:gd name="adj1" fmla="val -57121"/>
              <a:gd name="adj2" fmla="val 49608"/>
            </a:avLst>
          </a:prstGeom>
          <a:noFill/>
          <a:ln>
            <a:solidFill>
              <a:srgbClr val="0C84F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指原始森林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18945" y="1873250"/>
            <a:ext cx="268414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那时候，</a:t>
            </a:r>
            <a:b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</a:b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孩子们也在这里</a:t>
            </a:r>
            <a:b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</a:b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逗小松鼠，</a:t>
            </a:r>
            <a:b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</a:b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采野蔷薇吗？</a:t>
            </a:r>
            <a:b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</a:b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也在这里</a:t>
            </a:r>
            <a:b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</a:b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捉红蜻蜓，</a:t>
            </a:r>
            <a:b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</a:b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逮绿蝈蝈吗？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18945" y="1873250"/>
            <a:ext cx="268414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那时候，</a:t>
            </a:r>
            <a:b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</a:b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孩子们也在这里</a:t>
            </a:r>
            <a:b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</a:b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逗小松鼠，</a:t>
            </a:r>
            <a:b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</a:b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采野蔷薇吗？</a:t>
            </a:r>
            <a:b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</a:b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也在这里</a:t>
            </a:r>
            <a:b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</a:b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捉红蜻蜓，</a:t>
            </a:r>
            <a:b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</a:b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逮绿蝈蝈吗？</a:t>
            </a:r>
          </a:p>
        </p:txBody>
      </p:sp>
      <p:sp>
        <p:nvSpPr>
          <p:cNvPr id="79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  <a:endParaRPr lang="zh-CN" altLang="en-US" dirty="0"/>
          </a:p>
        </p:txBody>
      </p:sp>
      <p:sp>
        <p:nvSpPr>
          <p:cNvPr id="80" name="文本框 79"/>
          <p:cNvSpPr txBox="1"/>
          <p:nvPr/>
        </p:nvSpPr>
        <p:spPr>
          <a:xfrm>
            <a:off x="6092191" y="3564255"/>
            <a:ext cx="4789169" cy="111896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说一说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：这些对祖先和孩子们在森林中活动的描写说明了什么？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1" name="文本框 5"/>
          <p:cNvSpPr txBox="1"/>
          <p:nvPr/>
        </p:nvSpPr>
        <p:spPr>
          <a:xfrm>
            <a:off x="6092190" y="4850130"/>
            <a:ext cx="3703955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>
                    <a:alpha val="52000"/>
                  </a:srgb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说明祖先的生活很快乐，人与自然相处很和谐。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4" grpId="0" bldLvl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 2"/>
          <p:cNvSpPr/>
          <p:nvPr/>
        </p:nvSpPr>
        <p:spPr>
          <a:xfrm>
            <a:off x="5099685" y="3620770"/>
            <a:ext cx="935990" cy="504190"/>
          </a:xfrm>
          <a:prstGeom prst="cloud">
            <a:avLst/>
          </a:prstGeom>
          <a:noFill/>
          <a:ln>
            <a:solidFill>
              <a:srgbClr val="0C84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云形 1"/>
          <p:cNvSpPr/>
          <p:nvPr/>
        </p:nvSpPr>
        <p:spPr>
          <a:xfrm>
            <a:off x="5407025" y="4203065"/>
            <a:ext cx="935990" cy="504190"/>
          </a:xfrm>
          <a:prstGeom prst="cloud">
            <a:avLst/>
          </a:prstGeom>
          <a:noFill/>
          <a:ln>
            <a:solidFill>
              <a:srgbClr val="0C84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54855" y="1845945"/>
            <a:ext cx="264033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风儿吹动树叶，</a:t>
            </a:r>
            <a:b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</a:b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“沙沙，沙沙！” </a:t>
            </a:r>
            <a:b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</a:b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那回忆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/>
            </a:r>
            <a:b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</a:b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多么美好，</a:t>
            </a:r>
            <a:b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</a:b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又那么遥远……  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26260" y="2468880"/>
            <a:ext cx="2456815" cy="1947811"/>
          </a:xfrm>
          <a:prstGeom prst="wedgeRoundRectCallout">
            <a:avLst>
              <a:gd name="adj1" fmla="val 66666"/>
              <a:gd name="adj2" fmla="val -11871"/>
              <a:gd name="adj3" fmla="val 16667"/>
            </a:avLst>
          </a:prstGeom>
          <a:noFill/>
          <a:ln w="38100">
            <a:solidFill>
              <a:srgbClr val="0C84F1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第二、三小节对祖先生活情景的想象。</a:t>
            </a:r>
          </a:p>
        </p:txBody>
      </p:sp>
      <p:sp>
        <p:nvSpPr>
          <p:cNvPr id="25" name="线形标注 1 24"/>
          <p:cNvSpPr/>
          <p:nvPr/>
        </p:nvSpPr>
        <p:spPr>
          <a:xfrm>
            <a:off x="7422162" y="2180491"/>
            <a:ext cx="2786445" cy="1017992"/>
          </a:xfrm>
          <a:prstGeom prst="borderCallout1">
            <a:avLst>
              <a:gd name="adj1" fmla="val 38595"/>
              <a:gd name="adj2" fmla="val -2228"/>
              <a:gd name="adj3" fmla="val 143291"/>
              <a:gd name="adj4" fmla="val -51604"/>
            </a:avLst>
          </a:prstGeom>
          <a:noFill/>
          <a:ln>
            <a:solidFill>
              <a:srgbClr val="0C84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自在悠闲，与大自然和谐相处。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线形标注 1 5"/>
          <p:cNvSpPr/>
          <p:nvPr/>
        </p:nvSpPr>
        <p:spPr>
          <a:xfrm>
            <a:off x="7764609" y="3620848"/>
            <a:ext cx="1875492" cy="642942"/>
          </a:xfrm>
          <a:prstGeom prst="borderCallout1">
            <a:avLst>
              <a:gd name="adj1" fmla="val 22604"/>
              <a:gd name="adj2" fmla="val 2446"/>
              <a:gd name="adj3" fmla="val 116727"/>
              <a:gd name="adj4" fmla="val -76678"/>
            </a:avLst>
          </a:prstGeom>
          <a:noFill/>
          <a:ln>
            <a:solidFill>
              <a:srgbClr val="0C84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时间久远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41830" y="5027930"/>
            <a:ext cx="8821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暗指祖先那种与自然和谐共处的生活状态离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我们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越来越远。</a:t>
            </a:r>
          </a:p>
        </p:txBody>
      </p:sp>
      <p:sp>
        <p:nvSpPr>
          <p:cNvPr id="48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  <p:bldP spid="9" grpId="0" bldLvl="0" animBg="1"/>
      <p:bldP spid="25" grpId="0" bldLvl="0" animBg="1"/>
      <p:bldP spid="6" grpId="0" bldLvl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70715" y="2230459"/>
            <a:ext cx="4104990" cy="150685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啊！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苍苍茫茫的原始森林，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/>
            </a:r>
            <a:b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</a:b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我们祖先的摇篮！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2743430" y="1640205"/>
            <a:ext cx="3256280" cy="894769"/>
          </a:xfrm>
          <a:prstGeom prst="wedgeRoundRectCallout">
            <a:avLst>
              <a:gd name="adj1" fmla="val -71216"/>
              <a:gd name="adj2" fmla="val 37241"/>
              <a:gd name="adj3" fmla="val 16667"/>
            </a:avLst>
          </a:prstGeom>
          <a:noFill/>
          <a:ln>
            <a:solidFill>
              <a:srgbClr val="0C84F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一个“啊”字抒发了作者强烈的情感。</a:t>
            </a:r>
          </a:p>
        </p:txBody>
      </p:sp>
      <p:sp>
        <p:nvSpPr>
          <p:cNvPr id="11" name="矩形 10"/>
          <p:cNvSpPr/>
          <p:nvPr/>
        </p:nvSpPr>
        <p:spPr>
          <a:xfrm>
            <a:off x="6423715" y="1955971"/>
            <a:ext cx="4625285" cy="16729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这句话表达了对祖先与自然和谐相处的生活方式的向往，对大自然的歌颂和赞叹。</a:t>
            </a:r>
          </a:p>
        </p:txBody>
      </p:sp>
      <p:sp>
        <p:nvSpPr>
          <p:cNvPr id="45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  <a:endParaRPr lang="zh-CN" altLang="en-US" dirty="0"/>
          </a:p>
        </p:txBody>
      </p:sp>
      <p:sp>
        <p:nvSpPr>
          <p:cNvPr id="79" name="文本框 1"/>
          <p:cNvSpPr txBox="1"/>
          <p:nvPr/>
        </p:nvSpPr>
        <p:spPr>
          <a:xfrm>
            <a:off x="1470715" y="3980524"/>
            <a:ext cx="7390765" cy="685005"/>
          </a:xfrm>
          <a:prstGeom prst="doubleWave">
            <a:avLst/>
          </a:prstGeom>
          <a:noFill/>
          <a:ln>
            <a:solidFill>
              <a:srgbClr val="0C84F1"/>
            </a:solidFill>
          </a:ln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说一说：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在实际生活中该怎样与大自然和谐相处？</a:t>
            </a:r>
          </a:p>
        </p:txBody>
      </p:sp>
      <p:sp>
        <p:nvSpPr>
          <p:cNvPr id="80" name="文本框 1"/>
          <p:cNvSpPr txBox="1"/>
          <p:nvPr/>
        </p:nvSpPr>
        <p:spPr>
          <a:xfrm>
            <a:off x="1077015" y="4799086"/>
            <a:ext cx="7129720" cy="50956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实际生活中，我们应该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81" name="直接连接符 80"/>
          <p:cNvCxnSpPr/>
          <p:nvPr/>
        </p:nvCxnSpPr>
        <p:spPr>
          <a:xfrm>
            <a:off x="4836668" y="5325966"/>
            <a:ext cx="2957830" cy="273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V="1">
            <a:off x="1471016" y="6013264"/>
            <a:ext cx="5082540" cy="266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4716767" y="4888653"/>
            <a:ext cx="3489960" cy="4375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保护环境，不乱丢垃圾，</a:t>
            </a:r>
          </a:p>
        </p:txBody>
      </p:sp>
      <p:sp>
        <p:nvSpPr>
          <p:cNvPr id="84" name="矩形 83"/>
          <p:cNvSpPr/>
          <p:nvPr/>
        </p:nvSpPr>
        <p:spPr>
          <a:xfrm>
            <a:off x="1470715" y="5491992"/>
            <a:ext cx="5370701" cy="50956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爱护树木和动物，与大自然和谐相处。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/>
      <p:bldP spid="83" grpId="0"/>
      <p:bldP spid="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91590" y="2662555"/>
            <a:ext cx="10151110" cy="30492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深林人不知，明月来相照。                                 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                                                   ——王维《竹里馆》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水清石出直可数，林深无人鸟相呼。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                                                  ——苏轼《腊日游孤山访惠勤、惠思二僧》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平林漠漠烟如织，寒山一带伤心碧。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                                                  ——李白《菩萨蛮》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91590" y="1386205"/>
            <a:ext cx="4489688" cy="1094740"/>
            <a:chOff x="7460" y="979"/>
            <a:chExt cx="6040" cy="1724"/>
          </a:xfrm>
        </p:grpSpPr>
        <p:pic>
          <p:nvPicPr>
            <p:cNvPr id="4" name="图片 3" descr="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0" y="979"/>
              <a:ext cx="6040" cy="1724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460" y="1479"/>
              <a:ext cx="508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+mn-ea"/>
                </a:rPr>
                <a:t>描写原始森林的诗句。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45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75055" y="2810510"/>
            <a:ext cx="10267315" cy="2547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让呼吸在绿色中流畅，让土地在根系间凝聚！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</a:p>
          <a:p>
            <a:pPr marL="0" marR="0" lvl="0" indent="3048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保护地球上有限的森林资源是保护我们赖以生存的自然环境。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3048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星火燎原能毁千棵树木，众人防火可护万顷森林。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20495" y="1984375"/>
            <a:ext cx="3921443" cy="680085"/>
          </a:xfrm>
          <a:prstGeom prst="plaque">
            <a:avLst/>
          </a:prstGeom>
          <a:noFill/>
          <a:ln>
            <a:solidFill>
              <a:srgbClr val="0C84F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保护森林宣传标语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】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3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84902" y="2209165"/>
            <a:ext cx="1710690" cy="521970"/>
          </a:xfrm>
          <a:prstGeom prst="rect">
            <a:avLst/>
          </a:prstGeom>
          <a:noFill/>
          <a:ln>
            <a:solidFill>
              <a:srgbClr val="0C84F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课文主旨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0910" y="2846070"/>
            <a:ext cx="10384790" cy="20072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本文以诗歌的形式，用儿童的眼光去追想那古老的原始森林，幻想祖先生活的情景，表达了对古老的原始森林——人类祖先的摇篮的赞美、向往之情。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027692" y="2085954"/>
            <a:ext cx="2617216" cy="4375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森林  一望无边</a:t>
            </a:r>
          </a:p>
        </p:txBody>
      </p:sp>
      <p:sp>
        <p:nvSpPr>
          <p:cNvPr id="8" name="左大括号 7"/>
          <p:cNvSpPr/>
          <p:nvPr/>
        </p:nvSpPr>
        <p:spPr>
          <a:xfrm>
            <a:off x="2464900" y="2139532"/>
            <a:ext cx="267927" cy="3321867"/>
          </a:xfrm>
          <a:prstGeom prst="leftBrace">
            <a:avLst/>
          </a:prstGeom>
          <a:noFill/>
          <a:ln w="76200">
            <a:solidFill>
              <a:srgbClr val="0C84F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矩形 18"/>
          <p:cNvSpPr>
            <a:spLocks noChangeArrowheads="1"/>
          </p:cNvSpPr>
          <p:nvPr/>
        </p:nvSpPr>
        <p:spPr bwMode="auto">
          <a:xfrm>
            <a:off x="1543706" y="2710180"/>
            <a:ext cx="358775" cy="22453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祖先的摇篮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974106" y="3371837"/>
            <a:ext cx="1553979" cy="80708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想象祖先的生活</a:t>
            </a:r>
          </a:p>
        </p:txBody>
      </p:sp>
      <p:sp>
        <p:nvSpPr>
          <p:cNvPr id="12" name="左大括号 11"/>
          <p:cNvSpPr/>
          <p:nvPr/>
        </p:nvSpPr>
        <p:spPr>
          <a:xfrm flipH="1">
            <a:off x="8717667" y="2889630"/>
            <a:ext cx="375098" cy="1985473"/>
          </a:xfrm>
          <a:prstGeom prst="leftBrace">
            <a:avLst/>
          </a:prstGeom>
          <a:noFill/>
          <a:ln w="76200">
            <a:solidFill>
              <a:srgbClr val="0C84F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4903183" y="2836053"/>
            <a:ext cx="2732859" cy="4375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摘野果、掏鹊蛋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4956667" y="3371838"/>
            <a:ext cx="3965325" cy="4375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和野兔赛跑，看蘑菇打伞</a:t>
            </a:r>
          </a:p>
        </p:txBody>
      </p:sp>
      <p:sp>
        <p:nvSpPr>
          <p:cNvPr id="37" name="左大括号 36"/>
          <p:cNvSpPr/>
          <p:nvPr/>
        </p:nvSpPr>
        <p:spPr>
          <a:xfrm>
            <a:off x="4581671" y="3050366"/>
            <a:ext cx="267927" cy="1768091"/>
          </a:xfrm>
          <a:prstGeom prst="leftBrace">
            <a:avLst/>
          </a:prstGeom>
          <a:noFill/>
          <a:ln w="76200">
            <a:solidFill>
              <a:srgbClr val="0C84F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956769" y="3907623"/>
            <a:ext cx="3322299" cy="4375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逗小松鼠、采野蔷薇 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4956625" y="4517941"/>
            <a:ext cx="3268714" cy="4375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捉红蜻蜓、逮绿蝈蝈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3081277" y="5139928"/>
            <a:ext cx="5090620" cy="4375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发出感慨：感叹祖先的美好生活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531364" y="3650765"/>
            <a:ext cx="1602351" cy="43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热爱生活</a:t>
            </a:r>
          </a:p>
        </p:txBody>
      </p:sp>
      <p:sp>
        <p:nvSpPr>
          <p:cNvPr id="79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8" grpId="0" bldLvl="0" animBg="1"/>
      <p:bldP spid="11" grpId="0" bldLvl="0" animBg="1"/>
      <p:bldP spid="12" grpId="0" bldLvl="0" animBg="1"/>
      <p:bldP spid="32" grpId="0" bldLvl="0" animBg="1"/>
      <p:bldP spid="33" grpId="0" bldLvl="0" animBg="1"/>
      <p:bldP spid="37" grpId="0" bldLvl="0" animBg="1"/>
      <p:bldP spid="24" grpId="0" bldLvl="0" animBg="1"/>
      <p:bldP spid="31" grpId="0" bldLvl="0" animBg="1"/>
      <p:bldP spid="34" grpId="0" bldLvl="0" animBg="1"/>
      <p:bldP spid="35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395730" y="1387475"/>
            <a:ext cx="10291445" cy="46462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一、看拼音写词语。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                   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zǔ   xiān           nóng   mì            wàng   zhe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（           ）             （                   ）        （                       ）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zhāi   xià           tāo   dàn              huí    yì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（           ）            （                   ）        （                       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446498" y="3533140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祖先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00980" y="353376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浓密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78985" y="3533140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望着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91740" y="534733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摘下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00980" y="536257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掏蛋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78985" y="5347335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回忆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543050" y="1572260"/>
            <a:ext cx="9563100" cy="43999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二、按要求完成句子。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1.这是多大的摇篮啊！（改为陈述句）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___________________________________________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2.那原始森林是我们祖先的摇篮。（用加点的字仿写比喻句）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__________________________________________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41195" y="3510915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这是很大的摇篮。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41195" y="4791710"/>
            <a:ext cx="3416320" cy="830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老师是辛勤的园丁。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4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1260" y="1942465"/>
            <a:ext cx="9809480" cy="3790488"/>
          </a:xfrm>
          <a:prstGeom prst="round2Diag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世界上最大的原始森林是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加拿大寒温带针叶林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，被称为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伟大的北方森林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，不仅有巨大的生态价值，还是众多野生动植物的原产地。该针叶林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从美国的阿拉斯加州起，一直延伸至大西洋，所覆盖范围的总面积是美国加州的12倍。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地球上有25%的原始森林都属于这里。针叶林的独特地形不仅为无数大灰熊、狼、驼鹿以及驯鹿提供了保护所，每年还有数十亿的北美水鸟、鸣禽聚集在这里交配，繁衍后代。</a:t>
            </a: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 rot="20521404" flipH="1">
            <a:off x="-3431697" y="-1266455"/>
            <a:ext cx="7939038" cy="8895608"/>
          </a:xfrm>
          <a:custGeom>
            <a:avLst/>
            <a:gdLst>
              <a:gd name="T0" fmla="*/ 0 w 1255"/>
              <a:gd name="T1" fmla="*/ 452 h 1406"/>
              <a:gd name="T2" fmla="*/ 0 w 1255"/>
              <a:gd name="T3" fmla="*/ 954 h 1406"/>
              <a:gd name="T4" fmla="*/ 96 w 1255"/>
              <a:gd name="T5" fmla="*/ 1120 h 1406"/>
              <a:gd name="T6" fmla="*/ 531 w 1255"/>
              <a:gd name="T7" fmla="*/ 1372 h 1406"/>
              <a:gd name="T8" fmla="*/ 724 w 1255"/>
              <a:gd name="T9" fmla="*/ 1372 h 1406"/>
              <a:gd name="T10" fmla="*/ 1159 w 1255"/>
              <a:gd name="T11" fmla="*/ 1120 h 1406"/>
              <a:gd name="T12" fmla="*/ 1255 w 1255"/>
              <a:gd name="T13" fmla="*/ 954 h 1406"/>
              <a:gd name="T14" fmla="*/ 1255 w 1255"/>
              <a:gd name="T15" fmla="*/ 452 h 1406"/>
              <a:gd name="T16" fmla="*/ 1159 w 1255"/>
              <a:gd name="T17" fmla="*/ 285 h 1406"/>
              <a:gd name="T18" fmla="*/ 724 w 1255"/>
              <a:gd name="T19" fmla="*/ 34 h 1406"/>
              <a:gd name="T20" fmla="*/ 531 w 1255"/>
              <a:gd name="T21" fmla="*/ 34 h 1406"/>
              <a:gd name="T22" fmla="*/ 96 w 1255"/>
              <a:gd name="T23" fmla="*/ 285 h 1406"/>
              <a:gd name="T24" fmla="*/ 0 w 1255"/>
              <a:gd name="T25" fmla="*/ 452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55" h="1406">
                <a:moveTo>
                  <a:pt x="0" y="452"/>
                </a:moveTo>
                <a:cubicBezTo>
                  <a:pt x="0" y="954"/>
                  <a:pt x="0" y="954"/>
                  <a:pt x="0" y="954"/>
                </a:cubicBezTo>
                <a:cubicBezTo>
                  <a:pt x="0" y="1023"/>
                  <a:pt x="37" y="1086"/>
                  <a:pt x="96" y="1120"/>
                </a:cubicBezTo>
                <a:cubicBezTo>
                  <a:pt x="531" y="1372"/>
                  <a:pt x="531" y="1372"/>
                  <a:pt x="531" y="1372"/>
                </a:cubicBezTo>
                <a:cubicBezTo>
                  <a:pt x="591" y="1406"/>
                  <a:pt x="664" y="1406"/>
                  <a:pt x="724" y="1372"/>
                </a:cubicBezTo>
                <a:cubicBezTo>
                  <a:pt x="1159" y="1120"/>
                  <a:pt x="1159" y="1120"/>
                  <a:pt x="1159" y="1120"/>
                </a:cubicBezTo>
                <a:cubicBezTo>
                  <a:pt x="1218" y="1086"/>
                  <a:pt x="1255" y="1023"/>
                  <a:pt x="1255" y="954"/>
                </a:cubicBezTo>
                <a:cubicBezTo>
                  <a:pt x="1255" y="452"/>
                  <a:pt x="1255" y="452"/>
                  <a:pt x="1255" y="452"/>
                </a:cubicBezTo>
                <a:cubicBezTo>
                  <a:pt x="1255" y="383"/>
                  <a:pt x="1218" y="319"/>
                  <a:pt x="1159" y="285"/>
                </a:cubicBezTo>
                <a:cubicBezTo>
                  <a:pt x="724" y="34"/>
                  <a:pt x="724" y="34"/>
                  <a:pt x="724" y="34"/>
                </a:cubicBezTo>
                <a:cubicBezTo>
                  <a:pt x="664" y="0"/>
                  <a:pt x="591" y="0"/>
                  <a:pt x="531" y="34"/>
                </a:cubicBezTo>
                <a:cubicBezTo>
                  <a:pt x="96" y="285"/>
                  <a:pt x="96" y="285"/>
                  <a:pt x="96" y="285"/>
                </a:cubicBezTo>
                <a:cubicBezTo>
                  <a:pt x="37" y="319"/>
                  <a:pt x="0" y="383"/>
                  <a:pt x="0" y="452"/>
                </a:cubicBezTo>
                <a:close/>
              </a:path>
            </a:pathLst>
          </a:custGeom>
          <a:gradFill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Freeform 5"/>
          <p:cNvSpPr/>
          <p:nvPr/>
        </p:nvSpPr>
        <p:spPr bwMode="auto">
          <a:xfrm rot="20521404" flipH="1">
            <a:off x="8062402" y="6334065"/>
            <a:ext cx="990728" cy="1110100"/>
          </a:xfrm>
          <a:custGeom>
            <a:avLst/>
            <a:gdLst>
              <a:gd name="T0" fmla="*/ 0 w 1255"/>
              <a:gd name="T1" fmla="*/ 452 h 1406"/>
              <a:gd name="T2" fmla="*/ 0 w 1255"/>
              <a:gd name="T3" fmla="*/ 954 h 1406"/>
              <a:gd name="T4" fmla="*/ 96 w 1255"/>
              <a:gd name="T5" fmla="*/ 1120 h 1406"/>
              <a:gd name="T6" fmla="*/ 531 w 1255"/>
              <a:gd name="T7" fmla="*/ 1372 h 1406"/>
              <a:gd name="T8" fmla="*/ 724 w 1255"/>
              <a:gd name="T9" fmla="*/ 1372 h 1406"/>
              <a:gd name="T10" fmla="*/ 1159 w 1255"/>
              <a:gd name="T11" fmla="*/ 1120 h 1406"/>
              <a:gd name="T12" fmla="*/ 1255 w 1255"/>
              <a:gd name="T13" fmla="*/ 954 h 1406"/>
              <a:gd name="T14" fmla="*/ 1255 w 1255"/>
              <a:gd name="T15" fmla="*/ 452 h 1406"/>
              <a:gd name="T16" fmla="*/ 1159 w 1255"/>
              <a:gd name="T17" fmla="*/ 285 h 1406"/>
              <a:gd name="T18" fmla="*/ 724 w 1255"/>
              <a:gd name="T19" fmla="*/ 34 h 1406"/>
              <a:gd name="T20" fmla="*/ 531 w 1255"/>
              <a:gd name="T21" fmla="*/ 34 h 1406"/>
              <a:gd name="T22" fmla="*/ 96 w 1255"/>
              <a:gd name="T23" fmla="*/ 285 h 1406"/>
              <a:gd name="T24" fmla="*/ 0 w 1255"/>
              <a:gd name="T25" fmla="*/ 452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55" h="1406">
                <a:moveTo>
                  <a:pt x="0" y="452"/>
                </a:moveTo>
                <a:cubicBezTo>
                  <a:pt x="0" y="954"/>
                  <a:pt x="0" y="954"/>
                  <a:pt x="0" y="954"/>
                </a:cubicBezTo>
                <a:cubicBezTo>
                  <a:pt x="0" y="1023"/>
                  <a:pt x="37" y="1086"/>
                  <a:pt x="96" y="1120"/>
                </a:cubicBezTo>
                <a:cubicBezTo>
                  <a:pt x="531" y="1372"/>
                  <a:pt x="531" y="1372"/>
                  <a:pt x="531" y="1372"/>
                </a:cubicBezTo>
                <a:cubicBezTo>
                  <a:pt x="591" y="1406"/>
                  <a:pt x="664" y="1406"/>
                  <a:pt x="724" y="1372"/>
                </a:cubicBezTo>
                <a:cubicBezTo>
                  <a:pt x="1159" y="1120"/>
                  <a:pt x="1159" y="1120"/>
                  <a:pt x="1159" y="1120"/>
                </a:cubicBezTo>
                <a:cubicBezTo>
                  <a:pt x="1218" y="1086"/>
                  <a:pt x="1255" y="1023"/>
                  <a:pt x="1255" y="954"/>
                </a:cubicBezTo>
                <a:cubicBezTo>
                  <a:pt x="1255" y="452"/>
                  <a:pt x="1255" y="452"/>
                  <a:pt x="1255" y="452"/>
                </a:cubicBezTo>
                <a:cubicBezTo>
                  <a:pt x="1255" y="383"/>
                  <a:pt x="1218" y="319"/>
                  <a:pt x="1159" y="285"/>
                </a:cubicBezTo>
                <a:cubicBezTo>
                  <a:pt x="724" y="34"/>
                  <a:pt x="724" y="34"/>
                  <a:pt x="724" y="34"/>
                </a:cubicBezTo>
                <a:cubicBezTo>
                  <a:pt x="664" y="0"/>
                  <a:pt x="591" y="0"/>
                  <a:pt x="531" y="34"/>
                </a:cubicBezTo>
                <a:cubicBezTo>
                  <a:pt x="96" y="285"/>
                  <a:pt x="96" y="285"/>
                  <a:pt x="96" y="285"/>
                </a:cubicBezTo>
                <a:cubicBezTo>
                  <a:pt x="37" y="319"/>
                  <a:pt x="0" y="383"/>
                  <a:pt x="0" y="452"/>
                </a:cubicBezTo>
                <a:close/>
              </a:path>
            </a:pathLst>
          </a:custGeom>
          <a:solidFill>
            <a:srgbClr val="3B7FF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Light" panose="020B0300000000000000"/>
            </a:endParaRPr>
          </a:p>
        </p:txBody>
      </p:sp>
      <p:sp>
        <p:nvSpPr>
          <p:cNvPr id="12" name="Freeform 5"/>
          <p:cNvSpPr/>
          <p:nvPr/>
        </p:nvSpPr>
        <p:spPr bwMode="auto">
          <a:xfrm rot="20521404" flipH="1">
            <a:off x="12039130" y="-874607"/>
            <a:ext cx="1352997" cy="1516018"/>
          </a:xfrm>
          <a:custGeom>
            <a:avLst/>
            <a:gdLst>
              <a:gd name="T0" fmla="*/ 0 w 1255"/>
              <a:gd name="T1" fmla="*/ 452 h 1406"/>
              <a:gd name="T2" fmla="*/ 0 w 1255"/>
              <a:gd name="T3" fmla="*/ 954 h 1406"/>
              <a:gd name="T4" fmla="*/ 96 w 1255"/>
              <a:gd name="T5" fmla="*/ 1120 h 1406"/>
              <a:gd name="T6" fmla="*/ 531 w 1255"/>
              <a:gd name="T7" fmla="*/ 1372 h 1406"/>
              <a:gd name="T8" fmla="*/ 724 w 1255"/>
              <a:gd name="T9" fmla="*/ 1372 h 1406"/>
              <a:gd name="T10" fmla="*/ 1159 w 1255"/>
              <a:gd name="T11" fmla="*/ 1120 h 1406"/>
              <a:gd name="T12" fmla="*/ 1255 w 1255"/>
              <a:gd name="T13" fmla="*/ 954 h 1406"/>
              <a:gd name="T14" fmla="*/ 1255 w 1255"/>
              <a:gd name="T15" fmla="*/ 452 h 1406"/>
              <a:gd name="T16" fmla="*/ 1159 w 1255"/>
              <a:gd name="T17" fmla="*/ 285 h 1406"/>
              <a:gd name="T18" fmla="*/ 724 w 1255"/>
              <a:gd name="T19" fmla="*/ 34 h 1406"/>
              <a:gd name="T20" fmla="*/ 531 w 1255"/>
              <a:gd name="T21" fmla="*/ 34 h 1406"/>
              <a:gd name="T22" fmla="*/ 96 w 1255"/>
              <a:gd name="T23" fmla="*/ 285 h 1406"/>
              <a:gd name="T24" fmla="*/ 0 w 1255"/>
              <a:gd name="T25" fmla="*/ 452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55" h="1406">
                <a:moveTo>
                  <a:pt x="0" y="452"/>
                </a:moveTo>
                <a:cubicBezTo>
                  <a:pt x="0" y="954"/>
                  <a:pt x="0" y="954"/>
                  <a:pt x="0" y="954"/>
                </a:cubicBezTo>
                <a:cubicBezTo>
                  <a:pt x="0" y="1023"/>
                  <a:pt x="37" y="1086"/>
                  <a:pt x="96" y="1120"/>
                </a:cubicBezTo>
                <a:cubicBezTo>
                  <a:pt x="531" y="1372"/>
                  <a:pt x="531" y="1372"/>
                  <a:pt x="531" y="1372"/>
                </a:cubicBezTo>
                <a:cubicBezTo>
                  <a:pt x="591" y="1406"/>
                  <a:pt x="664" y="1406"/>
                  <a:pt x="724" y="1372"/>
                </a:cubicBezTo>
                <a:cubicBezTo>
                  <a:pt x="1159" y="1120"/>
                  <a:pt x="1159" y="1120"/>
                  <a:pt x="1159" y="1120"/>
                </a:cubicBezTo>
                <a:cubicBezTo>
                  <a:pt x="1218" y="1086"/>
                  <a:pt x="1255" y="1023"/>
                  <a:pt x="1255" y="954"/>
                </a:cubicBezTo>
                <a:cubicBezTo>
                  <a:pt x="1255" y="452"/>
                  <a:pt x="1255" y="452"/>
                  <a:pt x="1255" y="452"/>
                </a:cubicBezTo>
                <a:cubicBezTo>
                  <a:pt x="1255" y="383"/>
                  <a:pt x="1218" y="319"/>
                  <a:pt x="1159" y="285"/>
                </a:cubicBezTo>
                <a:cubicBezTo>
                  <a:pt x="724" y="34"/>
                  <a:pt x="724" y="34"/>
                  <a:pt x="724" y="34"/>
                </a:cubicBezTo>
                <a:cubicBezTo>
                  <a:pt x="664" y="0"/>
                  <a:pt x="591" y="0"/>
                  <a:pt x="531" y="34"/>
                </a:cubicBezTo>
                <a:cubicBezTo>
                  <a:pt x="96" y="285"/>
                  <a:pt x="96" y="285"/>
                  <a:pt x="96" y="285"/>
                </a:cubicBezTo>
                <a:cubicBezTo>
                  <a:pt x="37" y="319"/>
                  <a:pt x="0" y="383"/>
                  <a:pt x="0" y="452"/>
                </a:cubicBezTo>
                <a:close/>
              </a:path>
            </a:pathLst>
          </a:custGeom>
          <a:solidFill>
            <a:srgbClr val="3B7FF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Light" panose="020B0300000000000000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515326" y="4903095"/>
            <a:ext cx="3409621" cy="276999"/>
            <a:chOff x="1018050" y="5462070"/>
            <a:chExt cx="3409621" cy="276999"/>
          </a:xfrm>
        </p:grpSpPr>
        <p:sp>
          <p:nvSpPr>
            <p:cNvPr id="19" name="矩形 18"/>
            <p:cNvSpPr/>
            <p:nvPr/>
          </p:nvSpPr>
          <p:spPr>
            <a:xfrm>
              <a:off x="1018050" y="5462070"/>
              <a:ext cx="1550466" cy="276999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819180" y="5462070"/>
              <a:ext cx="1608491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78723" y="1237514"/>
            <a:ext cx="4960563" cy="3404987"/>
            <a:chOff x="6378723" y="1237514"/>
            <a:chExt cx="4960563" cy="3404987"/>
          </a:xfrm>
        </p:grpSpPr>
        <p:sp>
          <p:nvSpPr>
            <p:cNvPr id="14" name="文本框 13"/>
            <p:cNvSpPr txBox="1"/>
            <p:nvPr/>
          </p:nvSpPr>
          <p:spPr>
            <a:xfrm>
              <a:off x="6378723" y="2504470"/>
              <a:ext cx="4960563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dirty="0">
                  <a:gradFill>
                    <a:gsLst>
                      <a:gs pos="81000">
                        <a:srgbClr val="1C46F2"/>
                      </a:gs>
                      <a:gs pos="24000">
                        <a:srgbClr val="00B0F0"/>
                      </a:gs>
                    </a:gsLst>
                    <a:lin ang="2700000" scaled="1"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谢谢观看！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457152" y="4161934"/>
              <a:ext cx="4749602" cy="480567"/>
              <a:chOff x="1679776" y="4541001"/>
              <a:chExt cx="4749602" cy="480567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1679776" y="4713791"/>
                <a:ext cx="46761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站酷庆科黄油体" panose="02000803000000020004" pitchFamily="2" charset="-122"/>
                    <a:ea typeface="站酷庆科黄油体" panose="02000803000000020004" pitchFamily="2" charset="-122"/>
                  </a:rPr>
                  <a:t>语文精品课件 二年级下册 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站酷庆科黄油体" panose="02000803000000020004" pitchFamily="2" charset="-122"/>
                    <a:ea typeface="站酷庆科黄油体" panose="02000803000000020004" pitchFamily="2" charset="-122"/>
                  </a:rPr>
                  <a:t>8.1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endParaRPr>
              </a:p>
            </p:txBody>
          </p:sp>
          <p:sp>
            <p:nvSpPr>
              <p:cNvPr id="17" name="矩形: 圆角 16"/>
              <p:cNvSpPr/>
              <p:nvPr/>
            </p:nvSpPr>
            <p:spPr>
              <a:xfrm rot="10800000" flipH="1" flipV="1">
                <a:off x="1753190" y="4541001"/>
                <a:ext cx="4676188" cy="4571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81000">
                    <a:srgbClr val="1C46F2"/>
                  </a:gs>
                  <a:gs pos="24000">
                    <a:srgbClr val="00B0F0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6515067" y="1237514"/>
              <a:ext cx="4042630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gradFill>
                    <a:gsLst>
                      <a:gs pos="81000">
                        <a:srgbClr val="1C46F2"/>
                      </a:gs>
                      <a:gs pos="24000">
                        <a:srgbClr val="00B0F0"/>
                      </a:gs>
                    </a:gsLst>
                    <a:lin ang="2700000" scaled="1"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二年级下册 </a:t>
              </a:r>
            </a:p>
          </p:txBody>
        </p:sp>
      </p:grpSp>
      <p:pic>
        <p:nvPicPr>
          <p:cNvPr id="22" name="图片 21" descr="图片包含 山, 户外, 自然, 雪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5" r="28105"/>
          <a:stretch>
            <a:fillRect/>
          </a:stretch>
        </p:blipFill>
        <p:spPr>
          <a:xfrm>
            <a:off x="1738409" y="813194"/>
            <a:ext cx="3432382" cy="5231612"/>
          </a:xfrm>
          <a:prstGeom prst="rect">
            <a:avLst/>
          </a:prstGeom>
          <a:ln w="41275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4503" y="2586355"/>
            <a:ext cx="9663082" cy="2249747"/>
          </a:xfrm>
          <a:prstGeom prst="round2DiagRect">
            <a:avLst/>
          </a:prstGeom>
          <a:noFill/>
          <a:ln w="38100">
            <a:solidFill>
              <a:srgbClr val="0C84F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吴珹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儿童文学作家、编辑。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主要作品：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《美丽的华沙》《美丽的窗花》等。</a:t>
            </a: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/>
          <p:cNvSpPr txBox="1"/>
          <p:nvPr/>
        </p:nvSpPr>
        <p:spPr>
          <a:xfrm>
            <a:off x="8118225" y="859393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0C84F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68095" y="2712720"/>
            <a:ext cx="10120630" cy="19146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祖     掏    逗     蔷     薇      逮      忆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68095" y="2898775"/>
            <a:ext cx="713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zǔ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44470" y="2898775"/>
            <a:ext cx="93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tāo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98290" y="2898775"/>
            <a:ext cx="1167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dòu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20360" y="2898775"/>
            <a:ext cx="159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qiánɡ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073900" y="289877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wēi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830945" y="2898775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dǎi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0654030" y="2898775"/>
            <a:ext cx="995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yì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24" grpId="0"/>
      <p:bldP spid="30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39545" y="1435100"/>
            <a:ext cx="8131810" cy="4414520"/>
            <a:chOff x="4647" y="985"/>
            <a:chExt cx="6059" cy="6952"/>
          </a:xfrm>
        </p:grpSpPr>
        <p:pic>
          <p:nvPicPr>
            <p:cNvPr id="4" name="图片 3" descr="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7" y="985"/>
              <a:ext cx="6059" cy="695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4773" y="2993"/>
              <a:ext cx="5281" cy="450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一望无边：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树荫：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原始：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苍苍茫茫：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祖先：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2536825" y="2710180"/>
            <a:ext cx="6497955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一眼望不到边，形容非常辽阔。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树木枝叶在日光下所形成的阴影。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最古老的、未开发的。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空阔辽远，没有边际。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一个民族或家族的上代，特指年代比较久远的。</a:t>
            </a:r>
          </a:p>
        </p:txBody>
      </p:sp>
      <p:sp>
        <p:nvSpPr>
          <p:cNvPr id="46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1997313" y="269913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3810967" y="269913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5601667" y="271564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7373952" y="269913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1988423" y="4328548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3802395" y="4317118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5612145" y="432854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Group 47"/>
          <p:cNvGraphicFramePr>
            <a:graphicFrameLocks noGrp="1"/>
          </p:cNvGraphicFramePr>
          <p:nvPr/>
        </p:nvGraphicFramePr>
        <p:xfrm>
          <a:off x="7373952" y="430822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>
            <a:hlinkClick r:id="rId3" action="ppaction://hlinksldjump"/>
          </p:cNvPr>
          <p:cNvSpPr/>
          <p:nvPr/>
        </p:nvSpPr>
        <p:spPr>
          <a:xfrm>
            <a:off x="2006824" y="270615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祖</a:t>
            </a:r>
          </a:p>
        </p:txBody>
      </p:sp>
      <p:sp>
        <p:nvSpPr>
          <p:cNvPr id="46" name="矩形 45">
            <a:hlinkClick r:id="rId3" action="ppaction://hlinksldjump"/>
          </p:cNvPr>
          <p:cNvSpPr/>
          <p:nvPr/>
        </p:nvSpPr>
        <p:spPr>
          <a:xfrm>
            <a:off x="3811732" y="270419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啊</a:t>
            </a: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5611827" y="272070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浓</a:t>
            </a:r>
          </a:p>
        </p:txBody>
      </p:sp>
      <p:sp>
        <p:nvSpPr>
          <p:cNvPr id="48" name="矩形 47">
            <a:hlinkClick r:id="rId4" action="ppaction://hlinksldjump"/>
          </p:cNvPr>
          <p:cNvSpPr/>
          <p:nvPr/>
        </p:nvSpPr>
        <p:spPr>
          <a:xfrm>
            <a:off x="7374560" y="270419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望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1997236" y="433360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蓝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3807841" y="431507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摘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5622611" y="433797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掏</a:t>
            </a:r>
          </a:p>
        </p:txBody>
      </p:sp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7384111" y="431765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赛</a:t>
            </a:r>
          </a:p>
        </p:txBody>
      </p:sp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9313877" y="2704218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322690" y="270927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忆</a:t>
            </a:r>
          </a:p>
        </p:txBody>
      </p:sp>
      <p:sp>
        <p:nvSpPr>
          <p:cNvPr id="64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8118225" y="859393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0C84F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05290" y="1393190"/>
            <a:ext cx="1178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zǔ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18909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30800" y="2286000"/>
            <a:ext cx="691070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礻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祖先   祖父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我很喜欢我的祖父。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左窄右宽，左边是“礻”，不是“衤”，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“且”的上端低于左边。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祖</a:t>
            </a:r>
          </a:p>
        </p:txBody>
      </p:sp>
      <p:pic>
        <p:nvPicPr>
          <p:cNvPr id="4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4902" y="2358127"/>
            <a:ext cx="2842262" cy="2742828"/>
          </a:xfrm>
          <a:prstGeom prst="rect">
            <a:avLst/>
          </a:prstGeom>
        </p:spPr>
      </p:pic>
      <p:sp>
        <p:nvSpPr>
          <p:cNvPr id="48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1406</Words>
  <Application>Microsoft Office PowerPoint</Application>
  <PresentationFormat>宽屏</PresentationFormat>
  <Paragraphs>311</Paragraphs>
  <Slides>30</Slides>
  <Notes>28</Notes>
  <HiddenSlides>0</HiddenSlides>
  <MMClips>9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9" baseType="lpstr">
      <vt:lpstr>思源黑体 CN Light</vt:lpstr>
      <vt:lpstr>站酷庆科黄油体</vt:lpstr>
      <vt:lpstr>微软雅黑</vt:lpstr>
      <vt:lpstr>宋体</vt:lpstr>
      <vt:lpstr>Arial</vt:lpstr>
      <vt:lpstr>思源黑体 CN Bold</vt:lpstr>
      <vt:lpstr>等线</vt:lpstr>
      <vt:lpstr>楷体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2021-05-08T00:59:49Z</dcterms:created>
  <dcterms:modified xsi:type="dcterms:W3CDTF">2023-01-10T05:20:28Z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7A1160856276428CB3D913A88FF0C344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