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9" r:id="rId3"/>
    <p:sldId id="261" r:id="rId5"/>
    <p:sldId id="328" r:id="rId6"/>
    <p:sldId id="307" r:id="rId7"/>
    <p:sldId id="308" r:id="rId8"/>
    <p:sldId id="309" r:id="rId9"/>
    <p:sldId id="310" r:id="rId10"/>
    <p:sldId id="329" r:id="rId11"/>
    <p:sldId id="312" r:id="rId12"/>
    <p:sldId id="313" r:id="rId13"/>
    <p:sldId id="314" r:id="rId14"/>
    <p:sldId id="315" r:id="rId15"/>
    <p:sldId id="330" r:id="rId16"/>
    <p:sldId id="317" r:id="rId17"/>
    <p:sldId id="318" r:id="rId18"/>
    <p:sldId id="319" r:id="rId19"/>
    <p:sldId id="320" r:id="rId20"/>
    <p:sldId id="321" r:id="rId21"/>
    <p:sldId id="322" r:id="rId22"/>
    <p:sldId id="331" r:id="rId23"/>
    <p:sldId id="324" r:id="rId24"/>
    <p:sldId id="323" r:id="rId25"/>
    <p:sldId id="326" r:id="rId26"/>
    <p:sldId id="332" r:id="rId27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63E"/>
    <a:srgbClr val="A1131A"/>
    <a:srgbClr val="E3C399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9A41F-5B51-4F06-A135-575B8A1DC4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BF598-8E15-4891-93C6-4660CCD4F8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-151130" y="-28575"/>
            <a:ext cx="12504420" cy="7091045"/>
            <a:chOff x="-238" y="-45"/>
            <a:chExt cx="19692" cy="11167"/>
          </a:xfrm>
        </p:grpSpPr>
        <p:sp>
          <p:nvSpPr>
            <p:cNvPr id="7" name="矩形 6"/>
            <p:cNvSpPr/>
            <p:nvPr userDrawn="1"/>
          </p:nvSpPr>
          <p:spPr>
            <a:xfrm>
              <a:off x="-49" y="-45"/>
              <a:ext cx="19281" cy="11015"/>
            </a:xfrm>
            <a:prstGeom prst="rect">
              <a:avLst/>
            </a:prstGeom>
            <a:solidFill>
              <a:srgbClr val="E3C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 descr="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38" y="43"/>
              <a:ext cx="19692" cy="1107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000">
    <p:fade/>
  </p:transition>
</p:sldLayout>
</file>

<file path=ppt/slideMasters/_rels/slideMaster1.xml.rels><?xml version='1.0' encoding='UTF-8' standalone='yes'?>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emf"/></Relationships>
</file>

<file path=ppt/slides/_rels/slide1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16.jpeg"/></Relationships>
</file>

<file path=ppt/slides/_rels/slide16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9.emf"/></Relationships>
</file>

<file path=ppt/slides/_rels/slide17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emf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8.xml.rels><?xml version='1.0' encoding='UTF-8' standalone='yes'?>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emf"/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.xml.rels><?xml version='1.0' encoding='UTF-8' standalone='yes'?>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1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9.emf"/></Relationships>
</file>

<file path=ppt/slides/_rels/slide22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3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9.emf"/></Relationships>
</file>

<file path=ppt/slides/_rels/slide2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'1.0' encoding='UTF-8' standalone='yes'?>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image" Target="../media/image8.png"/></Relationships>
</file>

<file path=ppt/slides/_rels/slide8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9.xml.rels><?xml version='1.0' encoding='UTF-8' standalone='yes'?>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115" y="-28575"/>
            <a:ext cx="12243435" cy="6883400"/>
          </a:xfrm>
          <a:prstGeom prst="rect">
            <a:avLst/>
          </a:prstGeom>
          <a:solidFill>
            <a:srgbClr val="E3C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83615" y="-354330"/>
            <a:ext cx="13188950" cy="7420610"/>
          </a:xfrm>
          <a:prstGeom prst="rect">
            <a:avLst/>
          </a:prstGeom>
        </p:spPr>
      </p:pic>
      <p:pic>
        <p:nvPicPr>
          <p:cNvPr id="18" name="Kevin Kern - Pastel Reflectio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8743" y="-927652"/>
            <a:ext cx="812800" cy="812800"/>
          </a:xfrm>
          <a:prstGeom prst="rect">
            <a:avLst/>
          </a:prstGeom>
        </p:spPr>
      </p:pic>
      <p:pic>
        <p:nvPicPr>
          <p:cNvPr id="8" name="图片 7" descr="ebf8003c0989cc6e88b4655fb959be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820" y="1525270"/>
            <a:ext cx="3752850" cy="172402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41623" y="1806148"/>
            <a:ext cx="4802372" cy="4157330"/>
          </a:xfrm>
          <a:prstGeom prst="rect">
            <a:avLst/>
          </a:prstGeom>
          <a:solidFill>
            <a:srgbClr val="A11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14309" y="2322173"/>
            <a:ext cx="2656999" cy="31252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阴极之至</a:t>
            </a:r>
            <a:endParaRPr lang="en-US" altLang="zh-CN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阳气始生</a:t>
            </a:r>
            <a:endParaRPr lang="en-US" altLang="zh-CN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日南至</a:t>
            </a:r>
            <a:endParaRPr lang="en-US" altLang="zh-CN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日短之至</a:t>
            </a:r>
            <a:endParaRPr lang="en-US" altLang="zh-CN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日影长之至</a:t>
            </a:r>
            <a:endParaRPr lang="en-US" altLang="zh-CN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000"/>
              </a:lnSpc>
            </a:pPr>
            <a:r>
              <a:rPr lang="zh-CN" altLang="en-US" sz="2800" spc="3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故曰冬至</a:t>
            </a:r>
            <a:endParaRPr lang="zh-CN" altLang="en-US" sz="2800" spc="3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9" name="图片 8" descr="C:\Users\Administrator\Desktop\2.jp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21544" y="1806148"/>
            <a:ext cx="6219825" cy="4157330"/>
          </a:xfrm>
          <a:prstGeom prst="rect">
            <a:avLst/>
          </a:prstGeom>
          <a:ln w="63500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冬至起源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3546588"/>
            <a:ext cx="12192000" cy="0"/>
          </a:xfrm>
          <a:prstGeom prst="line">
            <a:avLst/>
          </a:prstGeom>
          <a:ln w="63500">
            <a:solidFill>
              <a:srgbClr val="A113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3989079" y="1309344"/>
            <a:ext cx="4213844" cy="829945"/>
            <a:chOff x="3221765" y="1798449"/>
            <a:chExt cx="4213844" cy="82994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>
              <a:off x="3152189" y="1918025"/>
              <a:ext cx="729948" cy="590797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997018" y="1798449"/>
              <a:ext cx="2631440" cy="82994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8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冬至三候</a:t>
              </a:r>
              <a:endParaRPr lang="zh-CN" altLang="en-US" sz="48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 flipH="1">
              <a:off x="6775236" y="1918024"/>
              <a:ext cx="729948" cy="59079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1854678" y="2711933"/>
            <a:ext cx="1669310" cy="2572451"/>
            <a:chOff x="1854678" y="2786364"/>
            <a:chExt cx="1669310" cy="2572451"/>
          </a:xfrm>
        </p:grpSpPr>
        <p:grpSp>
          <p:nvGrpSpPr>
            <p:cNvPr id="12" name="组合 11"/>
            <p:cNvGrpSpPr/>
            <p:nvPr/>
          </p:nvGrpSpPr>
          <p:grpSpPr>
            <a:xfrm>
              <a:off x="1854678" y="2786364"/>
              <a:ext cx="1669310" cy="1669310"/>
              <a:chOff x="4724552" y="2913955"/>
              <a:chExt cx="1669310" cy="166931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4724552" y="2913955"/>
                <a:ext cx="1669310" cy="166931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A113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2"/>
              <a:srcRect t="2068" b="2068"/>
              <a:stretch>
                <a:fillRect/>
              </a:stretch>
            </p:blipFill>
            <p:spPr>
              <a:xfrm>
                <a:off x="4875269" y="3064672"/>
                <a:ext cx="1367876" cy="1367876"/>
              </a:xfrm>
              <a:prstGeom prst="ellipse">
                <a:avLst/>
              </a:prstGeom>
            </p:spPr>
          </p:pic>
        </p:grpSp>
        <p:sp>
          <p:nvSpPr>
            <p:cNvPr id="13" name="矩形 12"/>
            <p:cNvSpPr/>
            <p:nvPr/>
          </p:nvSpPr>
          <p:spPr>
            <a:xfrm>
              <a:off x="1904503" y="4712484"/>
              <a:ext cx="156966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蚯蚓结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245395" y="2711933"/>
            <a:ext cx="1669310" cy="2572451"/>
            <a:chOff x="1854678" y="2786364"/>
            <a:chExt cx="1669310" cy="2572451"/>
          </a:xfrm>
        </p:grpSpPr>
        <p:grpSp>
          <p:nvGrpSpPr>
            <p:cNvPr id="19" name="组合 18"/>
            <p:cNvGrpSpPr/>
            <p:nvPr/>
          </p:nvGrpSpPr>
          <p:grpSpPr>
            <a:xfrm>
              <a:off x="1854678" y="2786364"/>
              <a:ext cx="1669310" cy="1669310"/>
              <a:chOff x="4724552" y="2913955"/>
              <a:chExt cx="1669310" cy="166931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4724552" y="2913955"/>
                <a:ext cx="1669310" cy="166931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A113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pic>
            <p:nvPicPr>
              <p:cNvPr id="24" name="图片 23"/>
              <p:cNvPicPr>
                <a:picLocks noChangeAspect="1"/>
              </p:cNvPicPr>
              <p:nvPr/>
            </p:nvPicPr>
            <p:blipFill rotWithShape="1">
              <a:blip r:embed="rId2"/>
              <a:srcRect t="2068" b="2068"/>
              <a:stretch>
                <a:fillRect/>
              </a:stretch>
            </p:blipFill>
            <p:spPr>
              <a:xfrm>
                <a:off x="4875269" y="3064672"/>
                <a:ext cx="1367876" cy="1367876"/>
              </a:xfrm>
              <a:prstGeom prst="ellipse">
                <a:avLst/>
              </a:prstGeom>
            </p:spPr>
          </p:pic>
        </p:grpSp>
        <p:sp>
          <p:nvSpPr>
            <p:cNvPr id="20" name="矩形 19"/>
            <p:cNvSpPr/>
            <p:nvPr/>
          </p:nvSpPr>
          <p:spPr>
            <a:xfrm>
              <a:off x="1904503" y="4712484"/>
              <a:ext cx="156966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麋角解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718752" y="2658533"/>
            <a:ext cx="1669310" cy="2572451"/>
            <a:chOff x="1854678" y="2786364"/>
            <a:chExt cx="1669310" cy="2572451"/>
          </a:xfrm>
        </p:grpSpPr>
        <p:grpSp>
          <p:nvGrpSpPr>
            <p:cNvPr id="26" name="组合 25"/>
            <p:cNvGrpSpPr/>
            <p:nvPr/>
          </p:nvGrpSpPr>
          <p:grpSpPr>
            <a:xfrm>
              <a:off x="1854678" y="2786364"/>
              <a:ext cx="1669310" cy="1669310"/>
              <a:chOff x="4724552" y="2913955"/>
              <a:chExt cx="1669310" cy="1669310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4724552" y="2913955"/>
                <a:ext cx="1669310" cy="166931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A113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pic>
            <p:nvPicPr>
              <p:cNvPr id="31" name="图片 30"/>
              <p:cNvPicPr>
                <a:picLocks noChangeAspect="1"/>
              </p:cNvPicPr>
              <p:nvPr/>
            </p:nvPicPr>
            <p:blipFill rotWithShape="1">
              <a:blip r:embed="rId2"/>
              <a:srcRect t="2068" b="2068"/>
              <a:stretch>
                <a:fillRect/>
              </a:stretch>
            </p:blipFill>
            <p:spPr>
              <a:xfrm>
                <a:off x="4875269" y="3064672"/>
                <a:ext cx="1367876" cy="1367876"/>
              </a:xfrm>
              <a:prstGeom prst="ellipse">
                <a:avLst/>
              </a:prstGeom>
            </p:spPr>
          </p:pic>
        </p:grpSp>
        <p:sp>
          <p:nvSpPr>
            <p:cNvPr id="27" name="矩形 26"/>
            <p:cNvSpPr/>
            <p:nvPr/>
          </p:nvSpPr>
          <p:spPr>
            <a:xfrm>
              <a:off x="1904503" y="4712484"/>
              <a:ext cx="156966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水泉动</a:t>
              </a:r>
              <a:endPara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冬至起源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64265" y="1866408"/>
            <a:ext cx="9863470" cy="139890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400"/>
              </a:lnSpc>
            </a:pPr>
            <a:r>
              <a:rPr lang="zh-CN" altLang="en-US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人们认为：过了冬至，白昼一天比一天长，阳气回升，是一个节气循环的开始，也是一个吉日，应该庆贺。</a:t>
            </a:r>
            <a:r>
              <a:rPr lang="en-US" altLang="zh-CN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《</a:t>
            </a:r>
            <a:r>
              <a:rPr lang="zh-CN" altLang="en-US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晋书</a:t>
            </a:r>
            <a:r>
              <a:rPr lang="en-US" altLang="zh-CN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》</a:t>
            </a:r>
            <a:r>
              <a:rPr lang="zh-CN" altLang="en-US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上记载有“魏晋冬至日受万国及百僚称贺</a:t>
            </a:r>
            <a:r>
              <a:rPr lang="en-US" altLang="zh-CN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……</a:t>
            </a:r>
            <a:r>
              <a:rPr lang="zh-CN" altLang="en-US" sz="20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其仪亚于正旦。”</a:t>
            </a:r>
            <a:endParaRPr lang="zh-CN" altLang="en-US" sz="20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2865" y="3894455"/>
            <a:ext cx="12319635" cy="30556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冬至起源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9050" y="3693160"/>
            <a:ext cx="4534535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2000"/>
              </a:lnSpc>
            </a:pPr>
            <a:r>
              <a:rPr lang="zh-CN" altLang="en-US" sz="8000" b="1" spc="-3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8000" b="1" spc="-300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4" name="图片 3" descr="6ace8eb131f37bfa18487e997e1a00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1510" y="1032510"/>
            <a:ext cx="3269615" cy="278574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051223" y="2147778"/>
            <a:ext cx="1841346" cy="2763045"/>
            <a:chOff x="2567951" y="1509824"/>
            <a:chExt cx="1841346" cy="2763045"/>
          </a:xfrm>
        </p:grpSpPr>
        <p:grpSp>
          <p:nvGrpSpPr>
            <p:cNvPr id="3" name="组合 2"/>
            <p:cNvGrpSpPr/>
            <p:nvPr/>
          </p:nvGrpSpPr>
          <p:grpSpPr>
            <a:xfrm>
              <a:off x="2567951" y="1509824"/>
              <a:ext cx="1841346" cy="1844749"/>
              <a:chOff x="2132018" y="2232838"/>
              <a:chExt cx="1841346" cy="1844749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32018" y="2232838"/>
                <a:ext cx="1841346" cy="1844749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2597712" y="2736105"/>
                <a:ext cx="909955" cy="1014730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zh-CN" altLang="en-US" sz="6000" b="1" spc="-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_GBK" panose="03000509000000000000" charset="-122"/>
                    <a:ea typeface="方正隶变_GBK" panose="03000509000000000000" charset="-122"/>
                  </a:rPr>
                  <a:t>周</a:t>
                </a:r>
                <a:endParaRPr lang="zh-CN" altLang="en-US" sz="60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2832033" y="3503428"/>
              <a:ext cx="131318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岁首</a:t>
              </a:r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800626" y="2147778"/>
            <a:ext cx="1841346" cy="2763045"/>
            <a:chOff x="2567951" y="1509824"/>
            <a:chExt cx="1841346" cy="2763045"/>
          </a:xfrm>
        </p:grpSpPr>
        <p:grpSp>
          <p:nvGrpSpPr>
            <p:cNvPr id="26" name="组合 25"/>
            <p:cNvGrpSpPr/>
            <p:nvPr/>
          </p:nvGrpSpPr>
          <p:grpSpPr>
            <a:xfrm>
              <a:off x="2567951" y="1509824"/>
              <a:ext cx="1841346" cy="1844749"/>
              <a:chOff x="2132018" y="2232838"/>
              <a:chExt cx="1841346" cy="1844749"/>
            </a:xfrm>
          </p:grpSpPr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32018" y="2232838"/>
                <a:ext cx="1841346" cy="1844749"/>
              </a:xfrm>
              <a:prstGeom prst="rect">
                <a:avLst/>
              </a:prstGeom>
            </p:spPr>
          </p:pic>
          <p:sp>
            <p:nvSpPr>
              <p:cNvPr id="32" name="文本框 31"/>
              <p:cNvSpPr txBox="1"/>
              <p:nvPr/>
            </p:nvSpPr>
            <p:spPr>
              <a:xfrm>
                <a:off x="2623725" y="2753074"/>
                <a:ext cx="857927" cy="923330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zh-CN" altLang="en-US" sz="5400" b="1" spc="-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_GBK" panose="03000509000000000000" charset="-122"/>
                    <a:ea typeface="方正隶变_GBK" panose="03000509000000000000" charset="-122"/>
                  </a:rPr>
                  <a:t>汉</a:t>
                </a:r>
                <a:endParaRPr lang="zh-CN" altLang="en-US" sz="5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2832034" y="3503428"/>
              <a:ext cx="131318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冬节</a:t>
              </a:r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550029" y="2147778"/>
            <a:ext cx="1841346" cy="2763045"/>
            <a:chOff x="2567951" y="1509824"/>
            <a:chExt cx="1841346" cy="2763045"/>
          </a:xfrm>
        </p:grpSpPr>
        <p:grpSp>
          <p:nvGrpSpPr>
            <p:cNvPr id="34" name="组合 33"/>
            <p:cNvGrpSpPr/>
            <p:nvPr/>
          </p:nvGrpSpPr>
          <p:grpSpPr>
            <a:xfrm>
              <a:off x="2567951" y="1509824"/>
              <a:ext cx="1841346" cy="1844749"/>
              <a:chOff x="2132018" y="2232838"/>
              <a:chExt cx="1841346" cy="1844749"/>
            </a:xfrm>
          </p:grpSpPr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32018" y="2232838"/>
                <a:ext cx="1841346" cy="1844749"/>
              </a:xfrm>
              <a:prstGeom prst="rect">
                <a:avLst/>
              </a:prstGeom>
            </p:spPr>
          </p:pic>
          <p:sp>
            <p:nvSpPr>
              <p:cNvPr id="40" name="文本框 39"/>
              <p:cNvSpPr txBox="1"/>
              <p:nvPr/>
            </p:nvSpPr>
            <p:spPr>
              <a:xfrm>
                <a:off x="2623726" y="2753074"/>
                <a:ext cx="857927" cy="923330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zh-CN" altLang="en-US" sz="5400" b="1" spc="-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_GBK" panose="03000509000000000000" charset="-122"/>
                    <a:ea typeface="方正隶变_GBK" panose="03000509000000000000" charset="-122"/>
                  </a:rPr>
                  <a:t>唐</a:t>
                </a:r>
                <a:endParaRPr lang="zh-CN" altLang="en-US" sz="5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2832035" y="3503428"/>
              <a:ext cx="131318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祭祀</a:t>
              </a:r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9299431" y="2147778"/>
            <a:ext cx="1841346" cy="2763045"/>
            <a:chOff x="2567951" y="1509824"/>
            <a:chExt cx="1841346" cy="2763045"/>
          </a:xfrm>
        </p:grpSpPr>
        <p:grpSp>
          <p:nvGrpSpPr>
            <p:cNvPr id="42" name="组合 41"/>
            <p:cNvGrpSpPr/>
            <p:nvPr/>
          </p:nvGrpSpPr>
          <p:grpSpPr>
            <a:xfrm>
              <a:off x="2567951" y="1509824"/>
              <a:ext cx="1841346" cy="1844749"/>
              <a:chOff x="2132018" y="2232838"/>
              <a:chExt cx="1841346" cy="1844749"/>
            </a:xfrm>
          </p:grpSpPr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32018" y="2232838"/>
                <a:ext cx="1841346" cy="1844749"/>
              </a:xfrm>
              <a:prstGeom prst="rect">
                <a:avLst/>
              </a:prstGeom>
            </p:spPr>
          </p:pic>
          <p:sp>
            <p:nvSpPr>
              <p:cNvPr id="48" name="文本框 47"/>
              <p:cNvSpPr txBox="1"/>
              <p:nvPr/>
            </p:nvSpPr>
            <p:spPr>
              <a:xfrm>
                <a:off x="2613093" y="2753074"/>
                <a:ext cx="857927" cy="923330"/>
              </a:xfrm>
              <a:prstGeom prst="rect">
                <a:avLst/>
              </a:prstGeom>
              <a:noFill/>
            </p:spPr>
            <p:txBody>
              <a:bodyPr wrap="none" rtlCol="0" anchor="b">
                <a:spAutoFit/>
              </a:bodyPr>
              <a:lstStyle/>
              <a:p>
                <a:pPr algn="ctr"/>
                <a:r>
                  <a:rPr lang="zh-CN" altLang="en-US" sz="5400" b="1" spc="-3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隶变_GBK" panose="03000509000000000000" charset="-122"/>
                    <a:ea typeface="方正隶变_GBK" panose="03000509000000000000" charset="-122"/>
                  </a:rPr>
                  <a:t>明</a:t>
                </a:r>
                <a:endParaRPr lang="zh-CN" altLang="en-US" sz="5400" b="1" spc="-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2832037" y="3503428"/>
              <a:ext cx="1313180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郊天</a:t>
              </a:r>
              <a:endParaRPr lang="zh-CN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https://timgsa.baidu.com/timg?image&amp;quality=80&amp;size=b9999_10000&amp;sec=1511336044362&amp;di=7aba0df0e5f386081d5c61cbe547bb18&amp;imgtype=0&amp;src=http%3A%2F%2Fn4.cmsfile.pg0.cn%2Fgroup2%2FM00%2FAB%2FAF%2FCgqg2VitMNaAZYGfAAXvW5Chq5o188.jpg%3Fenable%3D%26w%3D550%26h%3D978%26cut%3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0"/>
            <a:ext cx="3856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直接连接符 52"/>
          <p:cNvCxnSpPr/>
          <p:nvPr/>
        </p:nvCxnSpPr>
        <p:spPr>
          <a:xfrm>
            <a:off x="1545051" y="3233387"/>
            <a:ext cx="496186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/>
          <p:cNvSpPr/>
          <p:nvPr/>
        </p:nvSpPr>
        <p:spPr>
          <a:xfrm>
            <a:off x="1549320" y="3610404"/>
            <a:ext cx="859790" cy="1361440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4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除夕</a:t>
            </a:r>
            <a:endParaRPr lang="zh-CN" altLang="en-US" sz="4400" spc="6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912839" y="3603757"/>
            <a:ext cx="861774" cy="1374735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4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清明</a:t>
            </a:r>
            <a:endParaRPr lang="zh-CN" altLang="en-US" sz="4400" spc="6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277350" y="3603757"/>
            <a:ext cx="861774" cy="1374735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4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中元</a:t>
            </a:r>
            <a:endParaRPr lang="zh-CN" altLang="en-US" sz="4400" spc="6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5641861" y="3603757"/>
            <a:ext cx="861774" cy="1374735"/>
          </a:xfrm>
          <a:prstGeom prst="rect">
            <a:avLst/>
          </a:prstGeom>
          <a:noFill/>
        </p:spPr>
        <p:txBody>
          <a:bodyPr vert="eaVert" wrap="none" rtlCol="0" anchor="ctr">
            <a:spAutoFit/>
          </a:bodyPr>
          <a:lstStyle/>
          <a:p>
            <a:pPr algn="ctr"/>
            <a:r>
              <a:rPr lang="zh-CN" altLang="en-US" sz="4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冬至</a:t>
            </a:r>
            <a:endParaRPr lang="zh-CN" altLang="en-US" sz="4400" spc="6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1878207" y="2216687"/>
            <a:ext cx="4295547" cy="646331"/>
            <a:chOff x="6010942" y="1352589"/>
            <a:chExt cx="4295547" cy="646331"/>
          </a:xfrm>
        </p:grpSpPr>
        <p:sp>
          <p:nvSpPr>
            <p:cNvPr id="59" name="矩形 58"/>
            <p:cNvSpPr/>
            <p:nvPr/>
          </p:nvSpPr>
          <p:spPr>
            <a:xfrm>
              <a:off x="6369611" y="1352589"/>
              <a:ext cx="3578224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传统祭祀之时节</a:t>
              </a:r>
              <a:endPara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16200000">
              <a:off x="5880543" y="1495754"/>
              <a:ext cx="620797" cy="360000"/>
            </a:xfrm>
            <a:prstGeom prst="rect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 flipH="1">
              <a:off x="9816090" y="1495754"/>
              <a:ext cx="620797" cy="36000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6880769" y="2449537"/>
            <a:ext cx="373202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/>
        </p:nvGrpSpPr>
        <p:grpSpPr>
          <a:xfrm>
            <a:off x="6971688" y="1581005"/>
            <a:ext cx="3571457" cy="645746"/>
            <a:chOff x="7478774" y="1804995"/>
            <a:chExt cx="3571457" cy="645746"/>
          </a:xfrm>
        </p:grpSpPr>
        <p:sp>
          <p:nvSpPr>
            <p:cNvPr id="11" name="矩形 10"/>
            <p:cNvSpPr/>
            <p:nvPr/>
          </p:nvSpPr>
          <p:spPr>
            <a:xfrm>
              <a:off x="8025299" y="1805581"/>
              <a:ext cx="2478405" cy="64516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气始于冬至</a:t>
              </a:r>
              <a:endPara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348375" y="1948159"/>
              <a:ext cx="620797" cy="36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 flipH="1">
              <a:off x="10559832" y="1935393"/>
              <a:ext cx="620797" cy="36000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537432" y="2697273"/>
            <a:ext cx="2429334" cy="579646"/>
            <a:chOff x="7861653" y="3723098"/>
            <a:chExt cx="2429334" cy="579646"/>
          </a:xfrm>
        </p:grpSpPr>
        <p:sp>
          <p:nvSpPr>
            <p:cNvPr id="15" name="矩形 14"/>
            <p:cNvSpPr/>
            <p:nvPr/>
          </p:nvSpPr>
          <p:spPr>
            <a:xfrm>
              <a:off x="8265692" y="3723098"/>
              <a:ext cx="2025295" cy="5796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北方水饺</a:t>
              </a:r>
              <a:endParaRPr lang="zh-CN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861653" y="3854864"/>
              <a:ext cx="329609" cy="32960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537432" y="3463609"/>
            <a:ext cx="2429334" cy="579120"/>
            <a:chOff x="7861653" y="3723098"/>
            <a:chExt cx="2429334" cy="579646"/>
          </a:xfrm>
        </p:grpSpPr>
        <p:sp>
          <p:nvSpPr>
            <p:cNvPr id="18" name="矩形 17"/>
            <p:cNvSpPr/>
            <p:nvPr/>
          </p:nvSpPr>
          <p:spPr>
            <a:xfrm>
              <a:off x="8265692" y="3723098"/>
              <a:ext cx="2025295" cy="5796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潮汕汤圆</a:t>
              </a:r>
              <a:endParaRPr lang="zh-CN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7861653" y="3854864"/>
              <a:ext cx="329609" cy="32960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537432" y="4229419"/>
            <a:ext cx="2429334" cy="579120"/>
            <a:chOff x="7861653" y="3723098"/>
            <a:chExt cx="2429334" cy="579646"/>
          </a:xfrm>
        </p:grpSpPr>
        <p:sp>
          <p:nvSpPr>
            <p:cNvPr id="21" name="矩形 20"/>
            <p:cNvSpPr/>
            <p:nvPr/>
          </p:nvSpPr>
          <p:spPr>
            <a:xfrm>
              <a:off x="8265692" y="3723098"/>
              <a:ext cx="2025295" cy="5796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东南麻吉</a:t>
              </a:r>
              <a:endParaRPr lang="zh-CN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7861653" y="3854864"/>
              <a:ext cx="329609" cy="32960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537432" y="4995229"/>
            <a:ext cx="2429334" cy="579120"/>
            <a:chOff x="7861653" y="3723098"/>
            <a:chExt cx="2429334" cy="579646"/>
          </a:xfrm>
        </p:grpSpPr>
        <p:sp>
          <p:nvSpPr>
            <p:cNvPr id="24" name="矩形 23"/>
            <p:cNvSpPr/>
            <p:nvPr/>
          </p:nvSpPr>
          <p:spPr>
            <a:xfrm>
              <a:off x="8265692" y="3723098"/>
              <a:ext cx="2025295" cy="57964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台州擂圆</a:t>
              </a:r>
              <a:endParaRPr lang="zh-CN" altLang="en-US" sz="32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7861653" y="3854864"/>
              <a:ext cx="329609" cy="32960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0" t="14238" r="4946" b="9690"/>
          <a:stretch>
            <a:fillRect/>
          </a:stretch>
        </p:blipFill>
        <p:spPr>
          <a:xfrm>
            <a:off x="502595" y="2041454"/>
            <a:ext cx="6283989" cy="43305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77461" y="1572259"/>
            <a:ext cx="5869174" cy="4075815"/>
            <a:chOff x="5613991" y="914399"/>
            <a:chExt cx="5869174" cy="4075815"/>
          </a:xfrm>
        </p:grpSpPr>
        <p:grpSp>
          <p:nvGrpSpPr>
            <p:cNvPr id="7" name="组合 6"/>
            <p:cNvGrpSpPr/>
            <p:nvPr/>
          </p:nvGrpSpPr>
          <p:grpSpPr>
            <a:xfrm>
              <a:off x="5613991" y="914399"/>
              <a:ext cx="5869174" cy="4075815"/>
              <a:chOff x="4912242" y="1063255"/>
              <a:chExt cx="5869174" cy="407581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4912242" y="1063256"/>
                <a:ext cx="3211032" cy="1967023"/>
              </a:xfrm>
              <a:prstGeom prst="rect">
                <a:avLst/>
              </a:prstGeom>
              <a:blipFill dpi="0" rotWithShape="1">
                <a:blip r:embed="rId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8261498" y="1063255"/>
                <a:ext cx="1190847" cy="1967023"/>
              </a:xfrm>
              <a:prstGeom prst="rect">
                <a:avLst/>
              </a:prstGeom>
              <a:solidFill>
                <a:srgbClr val="A113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9590569" y="1063255"/>
                <a:ext cx="1190847" cy="1967023"/>
              </a:xfrm>
              <a:prstGeom prst="rect">
                <a:avLst/>
              </a:prstGeom>
              <a:solidFill>
                <a:srgbClr val="A113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570384" y="3172047"/>
                <a:ext cx="3211032" cy="1967023"/>
              </a:xfrm>
              <a:prstGeom prst="rect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4912242" y="3172047"/>
                <a:ext cx="2509284" cy="1967023"/>
              </a:xfrm>
              <a:prstGeom prst="rect">
                <a:avLst/>
              </a:prstGeom>
              <a:solidFill>
                <a:srgbClr val="A113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方正隶变_GBK" panose="03000509000000000000" charset="-122"/>
                  <a:ea typeface="方正隶变_GBK" panose="03000509000000000000" charset="-122"/>
                </a:endParaRP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95696" y="3330165"/>
              <a:ext cx="1345874" cy="134598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7675" y="1370466"/>
              <a:ext cx="1052196" cy="105219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1643" y="1377560"/>
              <a:ext cx="1052196" cy="1052196"/>
            </a:xfrm>
            <a:prstGeom prst="rect">
              <a:avLst/>
            </a:prstGeom>
          </p:spPr>
        </p:pic>
      </p:grpSp>
      <p:sp>
        <p:nvSpPr>
          <p:cNvPr id="18" name="矩形 17"/>
          <p:cNvSpPr/>
          <p:nvPr/>
        </p:nvSpPr>
        <p:spPr>
          <a:xfrm>
            <a:off x="1187450" y="1410335"/>
            <a:ext cx="3822065" cy="43999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罗浮山下梅花村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玉雪为骨冰为魂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纷纷初疑月挂树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耿耿独与参横昏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先生索居江海上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悄如病鹤栖荒园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天香国艳肯相顾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2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知我酒熟诗清温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094176" y="2268664"/>
            <a:ext cx="4086447" cy="3272555"/>
            <a:chOff x="915741" y="1525771"/>
            <a:chExt cx="4086447" cy="3272555"/>
          </a:xfrm>
        </p:grpSpPr>
        <p:sp>
          <p:nvSpPr>
            <p:cNvPr id="7" name="矩形 6"/>
            <p:cNvSpPr/>
            <p:nvPr/>
          </p:nvSpPr>
          <p:spPr>
            <a:xfrm>
              <a:off x="2418477" y="1525772"/>
              <a:ext cx="2583711" cy="1582737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15741" y="1525771"/>
              <a:ext cx="1382233" cy="1582737"/>
            </a:xfrm>
            <a:prstGeom prst="rect">
              <a:avLst/>
            </a:prstGeom>
            <a:solidFill>
              <a:srgbClr val="A11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15741" y="3215589"/>
              <a:ext cx="2583711" cy="1582737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619955" y="3215589"/>
              <a:ext cx="1382233" cy="1582737"/>
            </a:xfrm>
            <a:prstGeom prst="rect">
              <a:avLst/>
            </a:prstGeom>
            <a:solidFill>
              <a:srgbClr val="A113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606" y="1875888"/>
              <a:ext cx="882502" cy="88250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9820" y="3565706"/>
              <a:ext cx="882502" cy="882502"/>
            </a:xfrm>
            <a:prstGeom prst="rect">
              <a:avLst/>
            </a:prstGeom>
          </p:spPr>
        </p:pic>
      </p:grpSp>
      <p:cxnSp>
        <p:nvCxnSpPr>
          <p:cNvPr id="15" name="直接连接符 14"/>
          <p:cNvCxnSpPr/>
          <p:nvPr/>
        </p:nvCxnSpPr>
        <p:spPr>
          <a:xfrm>
            <a:off x="5783173" y="3137647"/>
            <a:ext cx="5188689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6591789" y="2269114"/>
            <a:ext cx="3571457" cy="646332"/>
            <a:chOff x="7478774" y="1804994"/>
            <a:chExt cx="3571457" cy="646332"/>
          </a:xfrm>
        </p:grpSpPr>
        <p:sp>
          <p:nvSpPr>
            <p:cNvPr id="17" name="矩形 16"/>
            <p:cNvSpPr/>
            <p:nvPr/>
          </p:nvSpPr>
          <p:spPr>
            <a:xfrm>
              <a:off x="7985950" y="1804995"/>
              <a:ext cx="2557110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冬至大如年</a:t>
              </a:r>
              <a:endPara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348375" y="1948159"/>
              <a:ext cx="620797" cy="3600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 flipH="1">
              <a:off x="10559832" y="1935393"/>
              <a:ext cx="620797" cy="36000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5561663" y="3250580"/>
            <a:ext cx="5631709" cy="23493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蓬莱宫中花鸟使，绿衣倒挂扶桑暾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抱丛窥我方醉卧，故遣啄木先敲门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麻姑过君急洒扫，鸟能歌舞花能言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酒醒人散山寂寂，惟有落蕊粘空樽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00" y="-41909"/>
            <a:ext cx="4139609" cy="620941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冬至习俗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803775" y="2419985"/>
            <a:ext cx="5647690" cy="3165475"/>
            <a:chOff x="7565" y="3811"/>
            <a:chExt cx="8894" cy="4985"/>
          </a:xfrm>
        </p:grpSpPr>
        <p:sp>
          <p:nvSpPr>
            <p:cNvPr id="8" name="矩形 7"/>
            <p:cNvSpPr/>
            <p:nvPr/>
          </p:nvSpPr>
          <p:spPr>
            <a:xfrm>
              <a:off x="8237" y="3811"/>
              <a:ext cx="8223" cy="91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疏枝横玉瘦，小萼点珠光</a:t>
              </a:r>
              <a:endPara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8237" y="5168"/>
              <a:ext cx="8223" cy="9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一朵忽先发，百花皆后春</a:t>
              </a:r>
              <a:endPara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8237" y="6526"/>
              <a:ext cx="8223" cy="9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欲传春信息，不怕雪埋藏</a:t>
              </a:r>
              <a:endPara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237" y="7884"/>
              <a:ext cx="8223" cy="9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3800"/>
                </a:lnSpc>
              </a:pPr>
              <a:r>
                <a:rPr lang="zh-CN" altLang="en-US" sz="32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玉笛休三弄，东君正主张</a:t>
              </a:r>
              <a:endPara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7565" y="4009"/>
              <a:ext cx="519" cy="51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5" y="5364"/>
              <a:ext cx="519" cy="51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7565" y="6722"/>
              <a:ext cx="519" cy="51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7565" y="8080"/>
              <a:ext cx="519" cy="519"/>
            </a:xfrm>
            <a:prstGeom prst="ellipse">
              <a:avLst/>
            </a:prstGeom>
            <a:solidFill>
              <a:srgbClr val="A1131A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</p:grp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834434" y="1998474"/>
            <a:ext cx="1493134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90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rPr>
              <a:t>目录</a:t>
            </a:r>
            <a:endParaRPr kumimoji="1" lang="zh-CN" altLang="en-US" sz="9000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  <a:cs typeface="WenYue GuDianMingChaoTi (Non-Commercial Use) W5" charset="-122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3667070" y="2521515"/>
            <a:ext cx="1033669" cy="1814830"/>
            <a:chOff x="2955235" y="2355780"/>
            <a:chExt cx="1033669" cy="1814830"/>
          </a:xfrm>
        </p:grpSpPr>
        <p:sp>
          <p:nvSpPr>
            <p:cNvPr id="4" name="文本框 3"/>
            <p:cNvSpPr txBox="1"/>
            <p:nvPr/>
          </p:nvSpPr>
          <p:spPr>
            <a:xfrm>
              <a:off x="3371299" y="2355780"/>
              <a:ext cx="617605" cy="181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节气常识</a:t>
              </a:r>
              <a:endParaRPr kumimoji="1" lang="zh-CN" altLang="en-US" sz="28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2955235" y="2355780"/>
              <a:ext cx="368616" cy="731977"/>
            </a:xfrm>
            <a:prstGeom prst="roundRect">
              <a:avLst/>
            </a:prstGeom>
            <a:solidFill>
              <a:srgbClr val="BF2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壹</a:t>
              </a:r>
              <a:endParaRPr kumimoji="1" lang="zh-CN" altLang="en-US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5385565" y="2521515"/>
            <a:ext cx="986221" cy="1814830"/>
            <a:chOff x="4291754" y="2355780"/>
            <a:chExt cx="986221" cy="1814830"/>
          </a:xfrm>
        </p:grpSpPr>
        <p:sp>
          <p:nvSpPr>
            <p:cNvPr id="6" name="文本框 5"/>
            <p:cNvSpPr txBox="1"/>
            <p:nvPr/>
          </p:nvSpPr>
          <p:spPr>
            <a:xfrm>
              <a:off x="4660370" y="2355780"/>
              <a:ext cx="617605" cy="181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冬至起源</a:t>
              </a:r>
              <a:endParaRPr kumimoji="1" lang="zh-CN" altLang="en-US" sz="28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291754" y="2355780"/>
              <a:ext cx="368616" cy="731977"/>
            </a:xfrm>
            <a:prstGeom prst="roundRect">
              <a:avLst/>
            </a:prstGeom>
            <a:solidFill>
              <a:srgbClr val="BF2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贰</a:t>
              </a:r>
              <a:endParaRPr kumimoji="1" lang="zh-CN" altLang="en-US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</p:grpSp>
      <p:grpSp>
        <p:nvGrpSpPr>
          <p:cNvPr id="15" name="组 14"/>
          <p:cNvGrpSpPr/>
          <p:nvPr/>
        </p:nvGrpSpPr>
        <p:grpSpPr>
          <a:xfrm>
            <a:off x="7056612" y="2521514"/>
            <a:ext cx="932481" cy="1814831"/>
            <a:chOff x="5580825" y="2355779"/>
            <a:chExt cx="932481" cy="1814831"/>
          </a:xfrm>
        </p:grpSpPr>
        <p:sp>
          <p:nvSpPr>
            <p:cNvPr id="11" name="文本框 10"/>
            <p:cNvSpPr txBox="1"/>
            <p:nvPr/>
          </p:nvSpPr>
          <p:spPr>
            <a:xfrm>
              <a:off x="5895701" y="2355780"/>
              <a:ext cx="617605" cy="181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冬至习俗</a:t>
              </a:r>
              <a:endParaRPr kumimoji="1" lang="zh-CN" altLang="en-US" sz="28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5580825" y="2355779"/>
              <a:ext cx="368616" cy="731977"/>
            </a:xfrm>
            <a:prstGeom prst="roundRect">
              <a:avLst/>
            </a:prstGeom>
            <a:solidFill>
              <a:srgbClr val="BF2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叁</a:t>
              </a:r>
              <a:endParaRPr kumimoji="1" lang="zh-CN" altLang="en-US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</p:grpSp>
      <p:grpSp>
        <p:nvGrpSpPr>
          <p:cNvPr id="16" name="组 15"/>
          <p:cNvGrpSpPr/>
          <p:nvPr/>
        </p:nvGrpSpPr>
        <p:grpSpPr>
          <a:xfrm>
            <a:off x="8673919" y="2521514"/>
            <a:ext cx="1021894" cy="1814831"/>
            <a:chOff x="6780483" y="2355779"/>
            <a:chExt cx="1021894" cy="1814831"/>
          </a:xfrm>
        </p:grpSpPr>
        <p:sp>
          <p:nvSpPr>
            <p:cNvPr id="17" name="文本框 16"/>
            <p:cNvSpPr txBox="1"/>
            <p:nvPr/>
          </p:nvSpPr>
          <p:spPr>
            <a:xfrm>
              <a:off x="7184772" y="2355780"/>
              <a:ext cx="617605" cy="181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冬至诗歌</a:t>
              </a:r>
              <a:endParaRPr kumimoji="1" lang="zh-CN" altLang="en-US" sz="28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6780483" y="2355779"/>
              <a:ext cx="368616" cy="731977"/>
            </a:xfrm>
            <a:prstGeom prst="roundRect">
              <a:avLst/>
            </a:prstGeom>
            <a:solidFill>
              <a:srgbClr val="BF26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bg1"/>
                  </a:solidFill>
                  <a:latin typeface="方正隶变_GBK" panose="03000509000000000000" charset="-122"/>
                  <a:ea typeface="方正隶变_GBK" panose="03000509000000000000" charset="-122"/>
                  <a:cs typeface="WenYue GuDianMingChaoTi (Non-Commercial Use) W5" charset="-122"/>
                </a:rPr>
                <a:t>肆</a:t>
              </a:r>
              <a:endParaRPr kumimoji="1" lang="zh-CN" altLang="en-US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  <a:cs typeface="WenYue GuDianMingChaoTi (Non-Commercial Use) W5" charset="-122"/>
              </a:endParaRPr>
            </a:p>
          </p:txBody>
        </p:sp>
      </p:grp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9050" y="3693160"/>
            <a:ext cx="4534535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2000"/>
              </a:lnSpc>
            </a:pPr>
            <a:r>
              <a:rPr lang="zh-CN" altLang="en-US" sz="8000" b="1" spc="-3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冬至诗歌</a:t>
            </a:r>
            <a:endParaRPr lang="zh-CN" altLang="en-US" sz="8000" b="1" spc="-300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4" name="图片 3" descr="6ace8eb131f37bfa18487e997e1a00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1510" y="1032510"/>
            <a:ext cx="3269615" cy="278574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1611293" y="2782145"/>
            <a:ext cx="3977917" cy="30410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一九二九不出手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三九四九冰上走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五九六九沿河看柳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七九河开，八九燕来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46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九九加一九，耕牛遍地走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369391" y="2683450"/>
            <a:ext cx="2461721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2335520" y="1805623"/>
            <a:ext cx="2529462" cy="646331"/>
            <a:chOff x="1914502" y="1671243"/>
            <a:chExt cx="2529462" cy="646331"/>
          </a:xfrm>
        </p:grpSpPr>
        <p:sp>
          <p:nvSpPr>
            <p:cNvPr id="24" name="矩形 23"/>
            <p:cNvSpPr/>
            <p:nvPr/>
          </p:nvSpPr>
          <p:spPr>
            <a:xfrm>
              <a:off x="2375166" y="1671243"/>
              <a:ext cx="1608133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数九歌</a:t>
              </a:r>
              <a:endPara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1784103" y="1814408"/>
              <a:ext cx="620797" cy="360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 flipH="1">
              <a:off x="3953565" y="1814408"/>
              <a:ext cx="620797" cy="360000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  <a:sym typeface="+mn-ea"/>
              </a:rPr>
              <a:t>冬至诗歌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  <a:sym typeface="+mn-ea"/>
            </a:endParaRPr>
          </a:p>
        </p:txBody>
      </p:sp>
      <p:pic>
        <p:nvPicPr>
          <p:cNvPr id="6" name="图片 5" descr="a32d614be794edb545d304103bf1b0e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60" y="808355"/>
            <a:ext cx="4744720" cy="700976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6560185" y="2000250"/>
            <a:ext cx="3326765" cy="5784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3800"/>
              </a:lnSpc>
            </a:pPr>
            <a:r>
              <a: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日转堂阴一线添</a:t>
            </a:r>
            <a:endParaRPr lang="zh-CN" altLang="en-US" sz="3200" spc="3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560185" y="2997835"/>
            <a:ext cx="3326765" cy="579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3800"/>
              </a:lnSpc>
            </a:pPr>
            <a:r>
              <a: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使君和气作春妍</a:t>
            </a:r>
            <a:endParaRPr lang="zh-CN" altLang="en-US" sz="3200" spc="3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560185" y="3945255"/>
            <a:ext cx="3326765" cy="579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3800"/>
              </a:lnSpc>
            </a:pPr>
            <a:r>
              <a: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残月夜来收不尽</a:t>
            </a:r>
            <a:endParaRPr lang="zh-CN" altLang="en-US" sz="3200" spc="3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6560185" y="4933315"/>
            <a:ext cx="3326765" cy="5797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ts val="3800"/>
              </a:lnSpc>
            </a:pPr>
            <a:r>
              <a:rPr lang="zh-CN" altLang="en-US" sz="32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行云早起更留连</a:t>
            </a:r>
            <a:endParaRPr lang="zh-CN" altLang="en-US" sz="3200" spc="300" dirty="0">
              <a:solidFill>
                <a:schemeClr val="tx1">
                  <a:lumMod val="75000"/>
                  <a:lumOff val="2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  <a:sym typeface="+mn-ea"/>
              </a:rPr>
              <a:t>冬至诗歌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  <a:sym typeface="+mn-ea"/>
            </a:endParaRPr>
          </a:p>
        </p:txBody>
      </p:sp>
      <p:pic>
        <p:nvPicPr>
          <p:cNvPr id="3" name="图片 2" descr="765e5be5652c69854215f159fa27e0f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215" y="171450"/>
            <a:ext cx="4857115" cy="667321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2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267661" y="2988688"/>
            <a:ext cx="4696460" cy="3071878"/>
          </a:xfrm>
          <a:prstGeom prst="rect">
            <a:avLst/>
          </a:prstGeom>
          <a:noFill/>
        </p:spPr>
        <p:txBody>
          <a:bodyPr vert="eaVert" wrap="square" rtlCol="0" anchor="t">
            <a:spAutoFit/>
          </a:bodyPr>
          <a:lstStyle/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天时人事日相催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冬至阳生春又来</a:t>
            </a:r>
            <a:b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</a:b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刺绣五纹添弱线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吹葭六管动浮灰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岸容待腊将舒柳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山意冲寒欲放梅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云物不殊乡国异</a:t>
            </a:r>
            <a:endParaRPr lang="en-US" altLang="zh-CN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>
              <a:lnSpc>
                <a:spcPts val="4400"/>
              </a:lnSpc>
            </a:pPr>
            <a:r>
              <a:rPr lang="zh-CN" altLang="en-US" sz="24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教儿且覆掌中杯</a:t>
            </a:r>
            <a:endParaRPr lang="zh-CN" altLang="en-US" sz="2400" spc="300" dirty="0">
              <a:solidFill>
                <a:schemeClr val="tx1">
                  <a:lumMod val="95000"/>
                  <a:lumOff val="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405738" y="1619816"/>
            <a:ext cx="2332980" cy="830997"/>
            <a:chOff x="1666037" y="1956207"/>
            <a:chExt cx="2332980" cy="830997"/>
          </a:xfrm>
        </p:grpSpPr>
        <p:sp>
          <p:nvSpPr>
            <p:cNvPr id="20" name="文本框 19"/>
            <p:cNvSpPr txBox="1"/>
            <p:nvPr/>
          </p:nvSpPr>
          <p:spPr>
            <a:xfrm>
              <a:off x="2120582" y="1956207"/>
              <a:ext cx="1338828" cy="83099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pPr algn="ctr"/>
              <a:r>
                <a:rPr lang="zh-CN" altLang="en-US" sz="4800" spc="-300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小至</a:t>
              </a:r>
              <a:endParaRPr lang="zh-CN" altLang="en-US" sz="4800" spc="-3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1535638" y="2191704"/>
              <a:ext cx="620797" cy="36000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5400000" flipH="1">
              <a:off x="3508618" y="2191703"/>
              <a:ext cx="620797" cy="360000"/>
            </a:xfrm>
            <a:prstGeom prst="rect">
              <a:avLst/>
            </a:prstGeom>
          </p:spPr>
        </p:pic>
      </p:grpSp>
      <p:cxnSp>
        <p:nvCxnSpPr>
          <p:cNvPr id="23" name="直接连接符 22"/>
          <p:cNvCxnSpPr/>
          <p:nvPr/>
        </p:nvCxnSpPr>
        <p:spPr>
          <a:xfrm>
            <a:off x="6260962" y="2657136"/>
            <a:ext cx="464379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冬至诗歌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3" name="图片 2" descr="7f1b9ce77ddd3145080969260e78d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20" y="1619885"/>
            <a:ext cx="5396230" cy="5396230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31115" y="-28575"/>
            <a:ext cx="12243435" cy="6883400"/>
          </a:xfrm>
          <a:prstGeom prst="rect">
            <a:avLst/>
          </a:prstGeom>
          <a:solidFill>
            <a:srgbClr val="E3C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83615" y="-354330"/>
            <a:ext cx="13188950" cy="7420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59964" y="1492131"/>
            <a:ext cx="5872480" cy="18611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115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  <a:sym typeface="+mn-ea"/>
              </a:rPr>
              <a:t>感谢观看</a:t>
            </a:r>
            <a:endParaRPr lang="zh-CN" altLang="en-US" sz="115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  <a:sym typeface="+mn-ea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9050" y="3693160"/>
            <a:ext cx="4534535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2000"/>
              </a:lnSpc>
            </a:pPr>
            <a:r>
              <a:rPr lang="zh-CN" altLang="en-US" sz="8000" b="1" spc="-3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节气常识</a:t>
            </a:r>
            <a:endParaRPr lang="zh-CN" altLang="en-US" sz="8000" b="1" spc="-300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4" name="图片 3" descr="6ace8eb131f37bfa18487e997e1a00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1510" y="1032510"/>
            <a:ext cx="3269615" cy="278574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052086"/>
            <a:ext cx="12192000" cy="3317358"/>
          </a:xfrm>
          <a:prstGeom prst="rect">
            <a:avLst/>
          </a:prstGeom>
          <a:solidFill>
            <a:srgbClr val="A11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10622" y="2536084"/>
            <a:ext cx="5570756" cy="234936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春雨惊春清谷天</a:t>
            </a:r>
            <a:endParaRPr lang="en-US" altLang="zh-CN" sz="60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88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夏芒芒夏暑相连</a:t>
            </a:r>
            <a:endParaRPr lang="zh-CN" altLang="en-US" sz="60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58" y="3073242"/>
            <a:ext cx="1267588" cy="12750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54" y="3073242"/>
            <a:ext cx="1267588" cy="12750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节气常识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052086"/>
            <a:ext cx="12192000" cy="3317358"/>
          </a:xfrm>
          <a:prstGeom prst="rect">
            <a:avLst/>
          </a:prstGeom>
          <a:solidFill>
            <a:srgbClr val="A113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10622" y="2587796"/>
            <a:ext cx="5570756" cy="224593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ts val="88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秋处露秋寒霜降</a:t>
            </a:r>
            <a:endParaRPr lang="zh-CN" altLang="en-US" sz="60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  <a:p>
            <a:pPr algn="ctr">
              <a:lnSpc>
                <a:spcPts val="8800"/>
              </a:lnSpc>
            </a:pPr>
            <a:r>
              <a:rPr lang="zh-CN" altLang="en-US" sz="6000" dirty="0">
                <a:solidFill>
                  <a:schemeClr val="bg1"/>
                </a:solidFill>
                <a:latin typeface="方正隶变_GBK" panose="03000509000000000000" charset="-122"/>
                <a:ea typeface="方正隶变_GBK" panose="03000509000000000000" charset="-122"/>
              </a:rPr>
              <a:t>冬雪雪冬寒又寒</a:t>
            </a:r>
            <a:endParaRPr lang="zh-CN" altLang="en-US" sz="6000" dirty="0">
              <a:solidFill>
                <a:schemeClr val="bg1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58" y="3073242"/>
            <a:ext cx="1267588" cy="12750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654" y="3073242"/>
            <a:ext cx="1267588" cy="12750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节气常识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813391" y="1998943"/>
            <a:ext cx="4221126" cy="4221126"/>
            <a:chOff x="1780954" y="2519921"/>
            <a:chExt cx="4221126" cy="4221126"/>
          </a:xfrm>
        </p:grpSpPr>
        <p:sp>
          <p:nvSpPr>
            <p:cNvPr id="6" name="椭圆 5"/>
            <p:cNvSpPr/>
            <p:nvPr/>
          </p:nvSpPr>
          <p:spPr>
            <a:xfrm>
              <a:off x="1951074" y="2562446"/>
              <a:ext cx="3838354" cy="38383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A11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954" y="2519921"/>
              <a:ext cx="4221126" cy="4221126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5755978" y="1820512"/>
            <a:ext cx="540404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夏尽秋分日，春生冬至时</a:t>
            </a:r>
            <a:endParaRPr lang="zh-CN" altLang="en-US" sz="3600" b="1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819152" y="2708516"/>
            <a:ext cx="527769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707510" y="2863612"/>
            <a:ext cx="5500979" cy="30162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冬至是天文意义的冬天的开始，冬至一到表示寒冬到来，从这一天开始数九。冬至当天北半球白天最短，黑夜最长，从冬至之后白天一天比一天变长。冬至是古时的一个重要节日，每逢这一天都会放假一天过冬节，故有</a:t>
            </a:r>
            <a:r>
              <a:rPr lang="en-US" altLang="zh-CN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"</a:t>
            </a:r>
            <a:r>
              <a:rPr lang="zh-CN" altLang="en-US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冬至如年</a:t>
            </a:r>
            <a:r>
              <a:rPr lang="en-US" altLang="zh-CN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"</a:t>
            </a:r>
            <a:r>
              <a:rPr lang="zh-CN" altLang="en-US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的说法。</a:t>
            </a:r>
            <a:endParaRPr lang="zh-CN" alt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节气常识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464060" y="946284"/>
            <a:ext cx="3530009" cy="5209954"/>
            <a:chOff x="4433777" y="744279"/>
            <a:chExt cx="3530009" cy="5209954"/>
          </a:xfrm>
        </p:grpSpPr>
        <p:sp>
          <p:nvSpPr>
            <p:cNvPr id="7" name="矩形 6"/>
            <p:cNvSpPr/>
            <p:nvPr/>
          </p:nvSpPr>
          <p:spPr>
            <a:xfrm>
              <a:off x="4433777" y="744279"/>
              <a:ext cx="3530009" cy="5209954"/>
            </a:xfrm>
            <a:prstGeom prst="rect">
              <a:avLst/>
            </a:prstGeom>
            <a:noFill/>
            <a:ln w="63500">
              <a:solidFill>
                <a:srgbClr val="BD08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806472" y="1220630"/>
              <a:ext cx="2784618" cy="4257252"/>
            </a:xfrm>
            <a:prstGeom prst="rect">
              <a:avLst/>
            </a:prstGeom>
            <a:solidFill>
              <a:schemeClr val="accent2"/>
            </a:solidFill>
          </p:spPr>
        </p:pic>
      </p:grpSp>
      <p:cxnSp>
        <p:nvCxnSpPr>
          <p:cNvPr id="15" name="直接连接符 14"/>
          <p:cNvCxnSpPr/>
          <p:nvPr/>
        </p:nvCxnSpPr>
        <p:spPr>
          <a:xfrm>
            <a:off x="1105798" y="2699083"/>
            <a:ext cx="5402496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570082" y="1815289"/>
            <a:ext cx="4295547" cy="646331"/>
            <a:chOff x="6010942" y="1352589"/>
            <a:chExt cx="4295547" cy="646331"/>
          </a:xfrm>
        </p:grpSpPr>
        <p:sp>
          <p:nvSpPr>
            <p:cNvPr id="17" name="矩形 16"/>
            <p:cNvSpPr/>
            <p:nvPr/>
          </p:nvSpPr>
          <p:spPr>
            <a:xfrm>
              <a:off x="6405672" y="1352589"/>
              <a:ext cx="3506088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A1131A"/>
                  </a:solidFill>
                  <a:latin typeface="方正隶变_GBK" panose="03000509000000000000" charset="-122"/>
                  <a:ea typeface="方正隶变_GBK" panose="03000509000000000000" charset="-122"/>
                </a:rPr>
                <a:t>冬至阳生春又来</a:t>
              </a:r>
              <a:endPara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16200000">
              <a:off x="5880543" y="1495754"/>
              <a:ext cx="620797" cy="36000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biLevel thresh="50000"/>
            </a:blip>
            <a:stretch>
              <a:fillRect/>
            </a:stretch>
          </p:blipFill>
          <p:spPr>
            <a:xfrm rot="5400000" flipH="1">
              <a:off x="9816090" y="1495754"/>
              <a:ext cx="620797" cy="360000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1013641" y="2938850"/>
            <a:ext cx="5408428" cy="579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六阴消尽一阳生。暗藏萌。雪花轻。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13641" y="3773079"/>
            <a:ext cx="5408428" cy="579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二气周流无所住，阳数足，化龙升。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013641" y="4582141"/>
            <a:ext cx="5408428" cy="579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归根复命性灵明。过天庭。入无形。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13641" y="5391203"/>
            <a:ext cx="5408428" cy="57964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4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夺得乾坤真造化，功行满，赴蓬瀛。</a:t>
            </a:r>
            <a:endParaRPr lang="zh-CN" altLang="en-US" sz="24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节气常识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29050" y="3693160"/>
            <a:ext cx="4534535" cy="16300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>
              <a:lnSpc>
                <a:spcPts val="12000"/>
              </a:lnSpc>
            </a:pPr>
            <a:r>
              <a:rPr lang="zh-CN" altLang="en-US" sz="8000" b="1" spc="-300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冬至起源</a:t>
            </a:r>
            <a:endParaRPr lang="zh-CN" altLang="en-US" sz="8000" b="1" spc="-300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pic>
        <p:nvPicPr>
          <p:cNvPr id="4" name="图片 3" descr="6ace8eb131f37bfa18487e997e1a00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1510" y="1032510"/>
            <a:ext cx="3269615" cy="2785745"/>
          </a:xfrm>
          <a:prstGeom prst="rect">
            <a:avLst/>
          </a:prstGeom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137988" y="1956390"/>
            <a:ext cx="3838354" cy="3838354"/>
            <a:chOff x="6096000" y="2041450"/>
            <a:chExt cx="3838354" cy="3838354"/>
          </a:xfrm>
        </p:grpSpPr>
        <p:sp>
          <p:nvSpPr>
            <p:cNvPr id="28" name="椭圆 27"/>
            <p:cNvSpPr/>
            <p:nvPr/>
          </p:nvSpPr>
          <p:spPr>
            <a:xfrm>
              <a:off x="6096000" y="2041450"/>
              <a:ext cx="3838354" cy="38383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A113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方正隶变_GBK" panose="03000509000000000000" charset="-122"/>
                <a:ea typeface="方正隶变_GBK" panose="03000509000000000000" charset="-122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35521" y="2185350"/>
              <a:ext cx="3601844" cy="3529288"/>
            </a:xfrm>
            <a:prstGeom prst="rect">
              <a:avLst/>
            </a:prstGeom>
          </p:spPr>
        </p:pic>
      </p:grpSp>
      <p:sp>
        <p:nvSpPr>
          <p:cNvPr id="30" name="矩形 29"/>
          <p:cNvSpPr/>
          <p:nvPr/>
        </p:nvSpPr>
        <p:spPr>
          <a:xfrm>
            <a:off x="1719787" y="1775636"/>
            <a:ext cx="398057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A1131A"/>
                </a:solidFill>
                <a:latin typeface="方正隶变_GBK" panose="03000509000000000000" charset="-122"/>
                <a:ea typeface="方正隶变_GBK" panose="03000509000000000000" charset="-122"/>
              </a:rPr>
              <a:t>土圭测景而有冬至</a:t>
            </a:r>
            <a:endParaRPr lang="zh-CN" altLang="en-US" sz="3600" b="1" dirty="0">
              <a:solidFill>
                <a:srgbClr val="A1131A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1330154" y="2663640"/>
            <a:ext cx="4759843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1183756" y="2881719"/>
            <a:ext cx="5052638" cy="30162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>
              <a:lnSpc>
                <a:spcPts val="3800"/>
              </a:lnSpc>
            </a:pPr>
            <a:r>
              <a:rPr lang="zh-CN" altLang="en-US" sz="20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隶变_GBK" panose="03000509000000000000" charset="-122"/>
                <a:ea typeface="方正隶变_GBK" panose="03000509000000000000" charset="-122"/>
              </a:rPr>
              <a:t>人们最初过冬至节是为了庆祝新的一年的到来。古人认为自冬至起，天地阳气开始兴作渐强，代表下一个循环开始，是大吉之日。因此，后来一般春节期间的祭祖、家庭聚餐等习俗，也往往出现在冬至。</a:t>
            </a:r>
            <a:endParaRPr lang="zh-CN" altLang="en-US" sz="2000" spc="300" dirty="0">
              <a:solidFill>
                <a:schemeClr val="tx1">
                  <a:lumMod val="85000"/>
                  <a:lumOff val="15000"/>
                </a:schemeClr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8334" y="286583"/>
            <a:ext cx="1452880" cy="5219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zh-CN" altLang="en-US" sz="2800" spc="-300" dirty="0">
                <a:solidFill>
                  <a:srgbClr val="BF263E"/>
                </a:solidFill>
                <a:latin typeface="方正隶变_GBK" panose="03000509000000000000" charset="-122"/>
                <a:ea typeface="方正隶变_GBK" panose="03000509000000000000" charset="-122"/>
              </a:rPr>
              <a:t>冬至起源</a:t>
            </a:r>
            <a:endParaRPr lang="zh-CN" altLang="en-US" sz="2800" spc="-300" dirty="0">
              <a:solidFill>
                <a:srgbClr val="BF263E"/>
              </a:solidFill>
              <a:latin typeface="方正隶变_GBK" panose="03000509000000000000" charset="-122"/>
              <a:ea typeface="方正隶变_GBK" panose="03000509000000000000" charset="-122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</p:bldLst>
  </p:timing>
</p:sld>
</file>

<file path=ppt/tags/tag1.xml><?xml version="1.0" encoding="utf-8"?>
<p:tagLst xmlns:p="http://schemas.openxmlformats.org/presentationml/2006/main">
  <p:tag name="ISPRING_PRESENTATION_TITLE" val="淡雅中国风冬至主题节气介绍PPT模板"/>
</p:tagLst>
</file>

<file path=ppt/theme/theme1.xml><?xml version="1.0" encoding="utf-8"?>
<a:theme xmlns:a="http://schemas.openxmlformats.org/drawingml/2006/main" name="www.xq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884</Words>
  <Application>WPS 演示</Application>
  <PresentationFormat>宽屏</PresentationFormat>
  <Paragraphs>189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方正隶变_GBK</vt:lpstr>
      <vt:lpstr>WenYue GuDianMingChaoTi (Non-Commercial Use) W5</vt:lpstr>
      <vt:lpstr>Calibri</vt:lpstr>
      <vt:lpstr>微软雅黑</vt:lpstr>
      <vt:lpstr>Arial Unicode MS</vt:lpstr>
      <vt:lpstr>等线 Light</vt:lpstr>
      <vt:lpstr>Calibri Light</vt:lpstr>
      <vt:lpstr>等线</vt:lpstr>
      <vt:lpstr>www.xqppt.com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www.xqppt.com</dc:title>
  <dc:creator>小Q办公</dc:creator>
  <cp:lastModifiedBy> </cp:lastModifiedBy>
  <cp:revision>1</cp:revision>
  <dcterms:created xsi:type="dcterms:W3CDTF">2020-12-14T16:07:18Z</dcterms:created>
  <dcterms:modified xsi:type="dcterms:W3CDTF">2020-12-14T16:07:18Z</dcterms:modified>
  <cp:category/>
  <dc:description/>
  <cp:contentStatus/>
  <dc:identifier/>
  <cp:keywords/>
  <dc:language>utf-8</dc:language>
  <dc:subject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</Properties>
</file>