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5"/>
  </p:handoutMasterIdLst>
  <p:sldIdLst>
    <p:sldId id="464" r:id="rId3"/>
    <p:sldId id="679" r:id="rId5"/>
    <p:sldId id="672" r:id="rId6"/>
    <p:sldId id="673" r:id="rId7"/>
    <p:sldId id="657" r:id="rId8"/>
    <p:sldId id="662" r:id="rId9"/>
    <p:sldId id="490" r:id="rId10"/>
    <p:sldId id="480" r:id="rId11"/>
    <p:sldId id="506" r:id="rId12"/>
    <p:sldId id="674" r:id="rId13"/>
    <p:sldId id="661" r:id="rId14"/>
    <p:sldId id="507" r:id="rId15"/>
    <p:sldId id="495" r:id="rId16"/>
    <p:sldId id="491" r:id="rId17"/>
    <p:sldId id="482" r:id="rId18"/>
    <p:sldId id="508" r:id="rId19"/>
    <p:sldId id="509" r:id="rId20"/>
    <p:sldId id="510" r:id="rId21"/>
    <p:sldId id="675" r:id="rId22"/>
    <p:sldId id="498" r:id="rId23"/>
    <p:sldId id="678" r:id="rId24"/>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B"/>
    <a:srgbClr val="FDF1E1"/>
    <a:srgbClr val="D11760"/>
    <a:srgbClr val="912093"/>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931" autoAdjust="0"/>
  </p:normalViewPr>
  <p:slideViewPr>
    <p:cSldViewPr>
      <p:cViewPr>
        <p:scale>
          <a:sx n="75" d="100"/>
          <a:sy n="75" d="100"/>
        </p:scale>
        <p:origin x="1428" y="828"/>
      </p:cViewPr>
      <p:guideLst>
        <p:guide orient="horz" pos="159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c:spPr>
          <c:invertIfNegative val="0"/>
          <c:dPt>
            <c:idx val="0"/>
            <c:invertIfNegative val="0"/>
            <c:bubble3D val="0"/>
            <c:spPr>
              <a:solidFill>
                <a:schemeClr val="accent1"/>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mn-lt"/>
                    <a:ea typeface="+mn-ea"/>
                    <a:cs typeface="+mn-ea"/>
                    <a:sym typeface="+mn-lt"/>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Sheet1!$D$2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val>
            <c:numRef>
              <c:f>Sheet1!$E$2</c:f>
              <c:numCache>
                <c:formatCode>General</c:formatCode>
                <c:ptCount val="1"/>
                <c:pt idx="0">
                  <c:v>40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ser>
          <c:idx val="4"/>
          <c:order val="4"/>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Sheet1!$F$2</c:f>
              <c:numCache>
                <c:formatCode>General</c:formatCode>
                <c:ptCount val="1"/>
                <c:pt idx="0">
                  <c:v>30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Lst>
        </c:ser>
        <c:dLbls>
          <c:showLegendKey val="0"/>
          <c:showVal val="0"/>
          <c:showCatName val="0"/>
          <c:showSerName val="0"/>
          <c:showPercent val="0"/>
          <c:showBubbleSize val="0"/>
        </c:dLbls>
        <c:gapWidth val="2"/>
        <c:overlap val="-18"/>
        <c:axId val="491090656"/>
        <c:axId val="491091048"/>
      </c:barChart>
      <c:catAx>
        <c:axId val="491090656"/>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bg1">
                    <a:lumMod val="65000"/>
                  </a:schemeClr>
                </a:solidFill>
                <a:latin typeface="+mn-lt"/>
                <a:ea typeface="+mn-ea"/>
                <a:cs typeface="+mn-ea"/>
                <a:sym typeface="+mn-lt"/>
              </a:defRPr>
            </a:pPr>
          </a:p>
        </c:txPr>
        <c:crossAx val="491091048"/>
        <c:crosses val="autoZero"/>
        <c:auto val="0"/>
        <c:lblAlgn val="ctr"/>
        <c:lblOffset val="100"/>
        <c:noMultiLvlLbl val="0"/>
      </c:catAx>
      <c:valAx>
        <c:axId val="491091048"/>
        <c:scaling>
          <c:orientation val="minMax"/>
        </c:scaling>
        <c:delete val="1"/>
        <c:axPos val="t"/>
        <c:numFmt formatCode="0.00%" sourceLinked="0"/>
        <c:majorTickMark val="cross"/>
        <c:minorTickMark val="none"/>
        <c:tickLblPos val="none"/>
        <c:txPr>
          <a:bodyPr rot="-60000000" spcFirstLastPara="0" vertOverflow="ellipsis" vert="horz" wrap="square" anchor="ctr" anchorCtr="1"/>
          <a:lstStyle/>
          <a:p>
            <a:pPr>
              <a:defRPr lang="zh-CN" sz="1400" b="0" i="0" u="none" strike="noStrike" kern="1200" baseline="0">
                <a:solidFill>
                  <a:schemeClr val="bg1">
                    <a:lumMod val="65000"/>
                  </a:schemeClr>
                </a:solidFill>
                <a:latin typeface="+mn-lt"/>
                <a:ea typeface="+mn-ea"/>
                <a:cs typeface="+mn-ea"/>
                <a:sym typeface="+mn-lt"/>
              </a:defRPr>
            </a:pPr>
          </a:p>
        </c:txPr>
        <c:crossAx val="491090656"/>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400" b="0">
          <a:solidFill>
            <a:schemeClr val="bg1">
              <a:lumMod val="65000"/>
            </a:schemeClr>
          </a:solidFill>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24" y="5715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170" y="361950"/>
            <a:ext cx="1800493" cy="369332"/>
          </a:xfrm>
          <a:prstGeom prst="rect">
            <a:avLst/>
          </a:prstGeom>
          <a:noFill/>
        </p:spPr>
        <p:txBody>
          <a:bodyPr wrap="none" rtlCol="0">
            <a:spAutoFit/>
          </a:bodyPr>
          <a:lstStyle/>
          <a:p>
            <a:r>
              <a:rPr lang="zh-CN" altLang="en-US" sz="1800" dirty="0"/>
              <a:t>客户关系什么？</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170" y="285750"/>
            <a:ext cx="1800493" cy="369332"/>
          </a:xfrm>
          <a:prstGeom prst="rect">
            <a:avLst/>
          </a:prstGeom>
          <a:noFill/>
        </p:spPr>
        <p:txBody>
          <a:bodyPr wrap="none" rtlCol="0">
            <a:spAutoFit/>
          </a:bodyPr>
          <a:lstStyle/>
          <a:p>
            <a:r>
              <a:rPr lang="zh-CN" altLang="en-US" sz="1800" dirty="0"/>
              <a:t>如何管理客户？</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170" y="285750"/>
            <a:ext cx="2056973" cy="369332"/>
          </a:xfrm>
          <a:prstGeom prst="rect">
            <a:avLst/>
          </a:prstGeom>
          <a:noFill/>
        </p:spPr>
        <p:txBody>
          <a:bodyPr wrap="none" rtlCol="0">
            <a:spAutoFit/>
          </a:bodyPr>
          <a:lstStyle/>
          <a:p>
            <a:r>
              <a:rPr lang="zh-CN" altLang="en-US" sz="1800" dirty="0"/>
              <a:t>关于客户管理</a:t>
            </a:r>
            <a:r>
              <a:rPr lang="en-US" altLang="zh-CN" sz="1800" dirty="0"/>
              <a:t>Q&amp;A</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170" y="361950"/>
            <a:ext cx="1569660" cy="369332"/>
          </a:xfrm>
          <a:prstGeom prst="rect">
            <a:avLst/>
          </a:prstGeom>
          <a:noFill/>
        </p:spPr>
        <p:txBody>
          <a:bodyPr wrap="none" rtlCol="0">
            <a:spAutoFit/>
          </a:bodyPr>
          <a:lstStyle/>
          <a:p>
            <a:r>
              <a:rPr lang="zh-CN" altLang="en-US" sz="1800" dirty="0"/>
              <a:t>点击添加内容</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170" y="361950"/>
            <a:ext cx="1569660" cy="369332"/>
          </a:xfrm>
          <a:prstGeom prst="rect">
            <a:avLst/>
          </a:prstGeom>
          <a:noFill/>
        </p:spPr>
        <p:txBody>
          <a:bodyPr wrap="none" rtlCol="0">
            <a:spAutoFit/>
          </a:bodyPr>
          <a:lstStyle/>
          <a:p>
            <a:r>
              <a:rPr lang="zh-CN" altLang="en-US" sz="1800" dirty="0"/>
              <a:t>点击添加内容</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节标题">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userDrawn="1"/>
        </p:nvSpPr>
        <p:spPr>
          <a:xfrm>
            <a:off x="228600" y="133350"/>
            <a:ext cx="8686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p:cNvSpPr/>
          <p:nvPr/>
        </p:nvSpPr>
        <p:spPr>
          <a:xfrm>
            <a:off x="4151766" y="2646269"/>
            <a:ext cx="3429000" cy="384721"/>
          </a:xfrm>
          <a:prstGeom prst="rect">
            <a:avLst/>
          </a:prstGeom>
          <a:solidFill>
            <a:schemeClr val="accent1"/>
          </a:solidFill>
          <a:ln>
            <a:noFill/>
          </a:ln>
        </p:spPr>
        <p:txBody>
          <a:bodyPr wrap="square">
            <a:spAutoFit/>
          </a:bodyPr>
          <a:lstStyle/>
          <a:p>
            <a:pPr algn="ctr"/>
            <a:r>
              <a:rPr lang="zh-CN" altLang="en-US" sz="1900" spc="600" dirty="0">
                <a:ln w="12700">
                  <a:noFill/>
                </a:ln>
                <a:solidFill>
                  <a:schemeClr val="bg1"/>
                </a:solidFill>
                <a:cs typeface="+mn-ea"/>
                <a:sym typeface="+mn-lt"/>
              </a:rPr>
              <a:t>公司客户关系管理培训</a:t>
            </a:r>
            <a:endParaRPr lang="zh-CN" altLang="en-US" sz="1900" spc="600" dirty="0">
              <a:ln w="12700">
                <a:noFill/>
              </a:ln>
              <a:solidFill>
                <a:schemeClr val="bg1"/>
              </a:solidFill>
              <a:cs typeface="+mn-ea"/>
              <a:sym typeface="+mn-lt"/>
            </a:endParaRPr>
          </a:p>
        </p:txBody>
      </p:sp>
      <p:sp>
        <p:nvSpPr>
          <p:cNvPr id="12" name="矩形 11"/>
          <p:cNvSpPr/>
          <p:nvPr/>
        </p:nvSpPr>
        <p:spPr>
          <a:xfrm>
            <a:off x="4114800" y="3136692"/>
            <a:ext cx="3429000" cy="430887"/>
          </a:xfrm>
          <a:prstGeom prst="rect">
            <a:avLst/>
          </a:prstGeom>
          <a:ln>
            <a:noFill/>
          </a:ln>
        </p:spPr>
        <p:txBody>
          <a:bodyPr wrap="square">
            <a:spAutoFit/>
          </a:bodyPr>
          <a:lstStyle/>
          <a:p>
            <a:r>
              <a:rPr lang="en-US" altLang="zh-CN" sz="1100" dirty="0">
                <a:ln w="12700">
                  <a:noFill/>
                </a:ln>
                <a:solidFill>
                  <a:schemeClr val="accent1"/>
                </a:solidFill>
                <a:cs typeface="+mn-ea"/>
                <a:sym typeface="+mn-lt"/>
              </a:rPr>
              <a:t>planning of business marketing activities planning of business marketing activities</a:t>
            </a:r>
            <a:endParaRPr lang="zh-CN" altLang="en-US" sz="1100" dirty="0">
              <a:ln w="12700">
                <a:noFill/>
              </a:ln>
              <a:solidFill>
                <a:schemeClr val="accent1"/>
              </a:solidFill>
              <a:cs typeface="+mn-ea"/>
              <a:sym typeface="+mn-lt"/>
            </a:endParaRPr>
          </a:p>
        </p:txBody>
      </p:sp>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3012440" y="1522730"/>
            <a:ext cx="4821555" cy="1198880"/>
          </a:xfrm>
          <a:prstGeom prst="rect">
            <a:avLst/>
          </a:prstGeom>
          <a:ln>
            <a:noFill/>
          </a:ln>
        </p:spPr>
        <p:txBody>
          <a:bodyPr wrap="square">
            <a:spAutoFit/>
          </a:bodyPr>
          <a:lstStyle/>
          <a:p>
            <a:r>
              <a:rPr lang="zh-CN" altLang="en-US" sz="7200" b="1" spc="225" dirty="0">
                <a:ln w="12700">
                  <a:noFill/>
                </a:ln>
                <a:solidFill>
                  <a:schemeClr val="accent2"/>
                </a:solidFill>
                <a:cs typeface="+mn-ea"/>
                <a:sym typeface="+mn-lt"/>
              </a:rPr>
              <a:t>小Q办公</a:t>
            </a:r>
            <a:endParaRPr lang="zh-CN" altLang="en-US" sz="7200" b="1" spc="225" dirty="0">
              <a:ln w="12700">
                <a:noFill/>
              </a:ln>
              <a:solidFill>
                <a:schemeClr val="accent2"/>
              </a:solidFill>
              <a:cs typeface="+mn-ea"/>
              <a:sym typeface="+mn-lt"/>
            </a:endParaRPr>
          </a:p>
        </p:txBody>
      </p:sp>
      <p:sp>
        <p:nvSpPr>
          <p:cNvPr id="72" name="矩形 71"/>
          <p:cNvSpPr/>
          <p:nvPr/>
        </p:nvSpPr>
        <p:spPr>
          <a:xfrm>
            <a:off x="4114800" y="3673281"/>
            <a:ext cx="2757805" cy="275590"/>
          </a:xfrm>
          <a:prstGeom prst="rect">
            <a:avLst/>
          </a:prstGeom>
          <a:ln>
            <a:noFill/>
          </a:ln>
        </p:spPr>
        <p:txBody>
          <a:bodyPr wrap="none">
            <a:spAutoFit/>
          </a:bodyPr>
          <a:lstStyle/>
          <a:p>
            <a:r>
              <a:rPr lang="zh-CN" altLang="en-US" sz="1200" dirty="0">
                <a:ln w="12700">
                  <a:noFill/>
                </a:ln>
                <a:solidFill>
                  <a:schemeClr val="accent1"/>
                </a:solidFill>
                <a:cs typeface="+mn-ea"/>
                <a:sym typeface="+mn-lt"/>
              </a:rPr>
              <a:t>宣讲人：小Q办公   时间：</a:t>
            </a:r>
            <a:r>
              <a:rPr lang="en-US" altLang="zh-CN" sz="1200" dirty="0">
                <a:ln w="12700">
                  <a:noFill/>
                </a:ln>
                <a:solidFill>
                  <a:schemeClr val="accent1"/>
                </a:solidFill>
                <a:cs typeface="+mn-ea"/>
                <a:sym typeface="+mn-lt"/>
              </a:rPr>
              <a:t>202X.X.X</a:t>
            </a:r>
            <a:endParaRPr lang="zh-CN" altLang="en-US" sz="1200" dirty="0">
              <a:ln w="12700">
                <a:noFill/>
              </a:ln>
              <a:solidFill>
                <a:schemeClr val="accent1"/>
              </a:solidFill>
              <a:cs typeface="+mn-ea"/>
              <a:sym typeface="+mn-lt"/>
            </a:endParaRPr>
          </a:p>
        </p:txBody>
      </p:sp>
      <p:pic>
        <p:nvPicPr>
          <p:cNvPr id="73" name="5cc17855a426e836">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359178" y="5391150"/>
            <a:ext cx="609600" cy="6096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200150"/>
            <a:ext cx="312420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3"/>
                                        </p:tgtEl>
                                      </p:cBhvr>
                                    </p:cmd>
                                  </p:childTnLst>
                                </p:cTn>
                              </p:par>
                              <p:par>
                                <p:cTn id="7" presetID="2" presetClass="entr" presetSubtype="1" decel="3000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 calcmode="lin" valueType="num">
                                      <p:cBhvr additive="base">
                                        <p:cTn id="9" dur="1000" fill="hold"/>
                                        <p:tgtEl>
                                          <p:spTgt spid="55"/>
                                        </p:tgtEl>
                                        <p:attrNameLst>
                                          <p:attrName>ppt_x</p:attrName>
                                        </p:attrNameLst>
                                      </p:cBhvr>
                                      <p:tavLst>
                                        <p:tav tm="0">
                                          <p:val>
                                            <p:strVal val="#ppt_x"/>
                                          </p:val>
                                        </p:tav>
                                        <p:tav tm="100000">
                                          <p:val>
                                            <p:strVal val="#ppt_x"/>
                                          </p:val>
                                        </p:tav>
                                      </p:tavLst>
                                    </p:anim>
                                    <p:anim calcmode="lin" valueType="num">
                                      <p:cBhvr additive="base">
                                        <p:cTn id="10" dur="1000" fill="hold"/>
                                        <p:tgtEl>
                                          <p:spTgt spid="55"/>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73"/>
                </p:tgtEl>
              </p:cMediaNode>
            </p:audio>
          </p:childTnLst>
        </p:cTn>
      </p:par>
    </p:tnLst>
    <p:bldLst>
      <p:bldP spid="11" grpId="0" animBg="1"/>
      <p:bldP spid="12" grpId="0"/>
      <p:bldP spid="55" grpId="0" animBg="1"/>
      <p:bldP spid="58" grpId="0"/>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812854" y="1835846"/>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sym typeface="+mn-lt"/>
                </a:endParaRPr>
              </a:p>
            </p:txBody>
          </p:sp>
        </p:grpSp>
        <p:sp>
          <p:nvSpPr>
            <p:cNvPr id="57" name="TextBox 26"/>
            <p:cNvSpPr txBox="1"/>
            <p:nvPr/>
          </p:nvSpPr>
          <p:spPr bwMode="auto">
            <a:xfrm>
              <a:off x="1520245" y="1804838"/>
              <a:ext cx="662361" cy="707886"/>
            </a:xfrm>
            <a:prstGeom prst="rect">
              <a:avLst/>
            </a:prstGeom>
            <a:noFill/>
          </p:spPr>
          <p:txBody>
            <a:bodyPr wrap="none">
              <a:spAutoFit/>
            </a:bodyPr>
            <a:lstStyle/>
            <a:p>
              <a:pPr>
                <a:defRPr/>
              </a:pPr>
              <a:r>
                <a:rPr lang="en-US" altLang="zh-CN" sz="4000" b="1" kern="0" dirty="0">
                  <a:solidFill>
                    <a:schemeClr val="accent1"/>
                  </a:solidFill>
                  <a:cs typeface="+mn-ea"/>
                  <a:sym typeface="+mn-lt"/>
                </a:rPr>
                <a:t>02</a:t>
              </a:r>
              <a:endParaRPr lang="zh-CN" altLang="en-US" sz="4000" b="1" kern="0" dirty="0">
                <a:solidFill>
                  <a:schemeClr val="accent1"/>
                </a:solidFill>
                <a:cs typeface="+mn-ea"/>
                <a:sym typeface="+mn-lt"/>
              </a:endParaRPr>
            </a:p>
          </p:txBody>
        </p:sp>
      </p:grpSp>
      <p:cxnSp>
        <p:nvCxnSpPr>
          <p:cNvPr id="64" name="直接连接符 63"/>
          <p:cNvCxnSpPr/>
          <p:nvPr/>
        </p:nvCxnSpPr>
        <p:spPr>
          <a:xfrm>
            <a:off x="3287543" y="2591041"/>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288101" y="1955589"/>
            <a:ext cx="3774110" cy="692497"/>
          </a:xfrm>
          <a:prstGeom prst="rect">
            <a:avLst/>
          </a:prstGeom>
        </p:spPr>
        <p:txBody>
          <a:bodyPr wrap="none" lIns="68580" tIns="34290" rIns="68580" bIns="34290">
            <a:spAutoFit/>
          </a:bodyPr>
          <a:lstStyle/>
          <a:p>
            <a:r>
              <a:rPr lang="zh-CN" altLang="en-US" sz="4050" b="1" dirty="0">
                <a:solidFill>
                  <a:schemeClr val="accent1"/>
                </a:solidFill>
                <a:cs typeface="+mn-ea"/>
                <a:sym typeface="+mn-lt"/>
              </a:rPr>
              <a:t>如何管理客户？</a:t>
            </a:r>
            <a:endParaRPr lang="zh-CN" altLang="en-US" sz="4050" b="1" dirty="0">
              <a:solidFill>
                <a:schemeClr val="accent1"/>
              </a:solidFill>
              <a:cs typeface="+mn-ea"/>
              <a:sym typeface="+mn-lt"/>
            </a:endParaRPr>
          </a:p>
        </p:txBody>
      </p:sp>
      <p:sp>
        <p:nvSpPr>
          <p:cNvPr id="66" name="矩形 65"/>
          <p:cNvSpPr/>
          <p:nvPr/>
        </p:nvSpPr>
        <p:spPr>
          <a:xfrm>
            <a:off x="3323243" y="266697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68" name="矩形 67"/>
          <p:cNvSpPr/>
          <p:nvPr/>
        </p:nvSpPr>
        <p:spPr>
          <a:xfrm>
            <a:off x="5129939" y="263539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0" name="矩形 69"/>
          <p:cNvSpPr/>
          <p:nvPr/>
        </p:nvSpPr>
        <p:spPr>
          <a:xfrm>
            <a:off x="3323243" y="290435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2" name="矩形 71"/>
          <p:cNvSpPr/>
          <p:nvPr/>
        </p:nvSpPr>
        <p:spPr>
          <a:xfrm>
            <a:off x="5129939" y="287277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500"/>
                                        <p:tgtEl>
                                          <p:spTgt spid="64"/>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lt">
                                    <p:tmPct val="10000"/>
                                  </p:iterate>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par>
                          <p:cTn id="27" fill="hold">
                            <p:stCondLst>
                              <p:cond delay="1299"/>
                            </p:stCondLst>
                            <p:childTnLst>
                              <p:par>
                                <p:cTn id="28" presetID="50" presetClass="entr" presetSubtype="0" decel="100000"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1000" fill="hold"/>
                                        <p:tgtEl>
                                          <p:spTgt spid="66"/>
                                        </p:tgtEl>
                                        <p:attrNameLst>
                                          <p:attrName>ppt_w</p:attrName>
                                        </p:attrNameLst>
                                      </p:cBhvr>
                                      <p:tavLst>
                                        <p:tav tm="0">
                                          <p:val>
                                            <p:strVal val="#ppt_w+.3"/>
                                          </p:val>
                                        </p:tav>
                                        <p:tav tm="100000">
                                          <p:val>
                                            <p:strVal val="#ppt_w"/>
                                          </p:val>
                                        </p:tav>
                                      </p:tavLst>
                                    </p:anim>
                                    <p:anim calcmode="lin" valueType="num">
                                      <p:cBhvr>
                                        <p:cTn id="31" dur="1000" fill="hold"/>
                                        <p:tgtEl>
                                          <p:spTgt spid="66"/>
                                        </p:tgtEl>
                                        <p:attrNameLst>
                                          <p:attrName>ppt_h</p:attrName>
                                        </p:attrNameLst>
                                      </p:cBhvr>
                                      <p:tavLst>
                                        <p:tav tm="0">
                                          <p:val>
                                            <p:strVal val="#ppt_h"/>
                                          </p:val>
                                        </p:tav>
                                        <p:tav tm="100000">
                                          <p:val>
                                            <p:strVal val="#ppt_h"/>
                                          </p:val>
                                        </p:tav>
                                      </p:tavLst>
                                    </p:anim>
                                    <p:animEffect transition="in" filter="fade">
                                      <p:cBhvr>
                                        <p:cTn id="32" dur="1000"/>
                                        <p:tgtEl>
                                          <p:spTgt spid="66"/>
                                        </p:tgtEl>
                                      </p:cBhvr>
                                    </p:animEffect>
                                  </p:childTnLst>
                                </p:cTn>
                              </p:par>
                              <p:par>
                                <p:cTn id="33" presetID="50" presetClass="entr" presetSubtype="0" decel="100000" fill="hold" grpId="0" nodeType="withEffect">
                                  <p:stCondLst>
                                    <p:cond delay="450"/>
                                  </p:stCondLst>
                                  <p:childTnLst>
                                    <p:set>
                                      <p:cBhvr>
                                        <p:cTn id="34" dur="1" fill="hold">
                                          <p:stCondLst>
                                            <p:cond delay="0"/>
                                          </p:stCondLst>
                                        </p:cTn>
                                        <p:tgtEl>
                                          <p:spTgt spid="68"/>
                                        </p:tgtEl>
                                        <p:attrNameLst>
                                          <p:attrName>style.visibility</p:attrName>
                                        </p:attrNameLst>
                                      </p:cBhvr>
                                      <p:to>
                                        <p:strVal val="visible"/>
                                      </p:to>
                                    </p:set>
                                    <p:anim calcmode="lin" valueType="num">
                                      <p:cBhvr>
                                        <p:cTn id="35" dur="1000" fill="hold"/>
                                        <p:tgtEl>
                                          <p:spTgt spid="68"/>
                                        </p:tgtEl>
                                        <p:attrNameLst>
                                          <p:attrName>ppt_w</p:attrName>
                                        </p:attrNameLst>
                                      </p:cBhvr>
                                      <p:tavLst>
                                        <p:tav tm="0">
                                          <p:val>
                                            <p:strVal val="#ppt_w+.3"/>
                                          </p:val>
                                        </p:tav>
                                        <p:tav tm="100000">
                                          <p:val>
                                            <p:strVal val="#ppt_w"/>
                                          </p:val>
                                        </p:tav>
                                      </p:tavLst>
                                    </p:anim>
                                    <p:anim calcmode="lin" valueType="num">
                                      <p:cBhvr>
                                        <p:cTn id="36" dur="1000" fill="hold"/>
                                        <p:tgtEl>
                                          <p:spTgt spid="68"/>
                                        </p:tgtEl>
                                        <p:attrNameLst>
                                          <p:attrName>ppt_h</p:attrName>
                                        </p:attrNameLst>
                                      </p:cBhvr>
                                      <p:tavLst>
                                        <p:tav tm="0">
                                          <p:val>
                                            <p:strVal val="#ppt_h"/>
                                          </p:val>
                                        </p:tav>
                                        <p:tav tm="100000">
                                          <p:val>
                                            <p:strVal val="#ppt_h"/>
                                          </p:val>
                                        </p:tav>
                                      </p:tavLst>
                                    </p:anim>
                                    <p:animEffect transition="in" filter="fade">
                                      <p:cBhvr>
                                        <p:cTn id="37" dur="1000"/>
                                        <p:tgtEl>
                                          <p:spTgt spid="68"/>
                                        </p:tgtEl>
                                      </p:cBhvr>
                                    </p:animEffect>
                                  </p:childTnLst>
                                </p:cTn>
                              </p:par>
                              <p:par>
                                <p:cTn id="38" presetID="50" presetClass="entr" presetSubtype="0" decel="100000" fill="hold" grpId="0" nodeType="withEffect">
                                  <p:stCondLst>
                                    <p:cond delay="850"/>
                                  </p:stCondLst>
                                  <p:childTnLst>
                                    <p:set>
                                      <p:cBhvr>
                                        <p:cTn id="39" dur="1" fill="hold">
                                          <p:stCondLst>
                                            <p:cond delay="0"/>
                                          </p:stCondLst>
                                        </p:cTn>
                                        <p:tgtEl>
                                          <p:spTgt spid="70"/>
                                        </p:tgtEl>
                                        <p:attrNameLst>
                                          <p:attrName>style.visibility</p:attrName>
                                        </p:attrNameLst>
                                      </p:cBhvr>
                                      <p:to>
                                        <p:strVal val="visible"/>
                                      </p:to>
                                    </p:set>
                                    <p:anim calcmode="lin" valueType="num">
                                      <p:cBhvr>
                                        <p:cTn id="40" dur="1000" fill="hold"/>
                                        <p:tgtEl>
                                          <p:spTgt spid="70"/>
                                        </p:tgtEl>
                                        <p:attrNameLst>
                                          <p:attrName>ppt_w</p:attrName>
                                        </p:attrNameLst>
                                      </p:cBhvr>
                                      <p:tavLst>
                                        <p:tav tm="0">
                                          <p:val>
                                            <p:strVal val="#ppt_w+.3"/>
                                          </p:val>
                                        </p:tav>
                                        <p:tav tm="100000">
                                          <p:val>
                                            <p:strVal val="#ppt_w"/>
                                          </p:val>
                                        </p:tav>
                                      </p:tavLst>
                                    </p:anim>
                                    <p:anim calcmode="lin" valueType="num">
                                      <p:cBhvr>
                                        <p:cTn id="41" dur="1000" fill="hold"/>
                                        <p:tgtEl>
                                          <p:spTgt spid="70"/>
                                        </p:tgtEl>
                                        <p:attrNameLst>
                                          <p:attrName>ppt_h</p:attrName>
                                        </p:attrNameLst>
                                      </p:cBhvr>
                                      <p:tavLst>
                                        <p:tav tm="0">
                                          <p:val>
                                            <p:strVal val="#ppt_h"/>
                                          </p:val>
                                        </p:tav>
                                        <p:tav tm="100000">
                                          <p:val>
                                            <p:strVal val="#ppt_h"/>
                                          </p:val>
                                        </p:tav>
                                      </p:tavLst>
                                    </p:anim>
                                    <p:animEffect transition="in" filter="fade">
                                      <p:cBhvr>
                                        <p:cTn id="42" dur="1000"/>
                                        <p:tgtEl>
                                          <p:spTgt spid="70"/>
                                        </p:tgtEl>
                                      </p:cBhvr>
                                    </p:animEffect>
                                  </p:childTnLst>
                                </p:cTn>
                              </p:par>
                              <p:par>
                                <p:cTn id="43" presetID="50" presetClass="entr" presetSubtype="0" decel="100000" fill="hold" grpId="0" nodeType="withEffect">
                                  <p:stCondLst>
                                    <p:cond delay="1250"/>
                                  </p:stCondLst>
                                  <p:childTnLst>
                                    <p:set>
                                      <p:cBhvr>
                                        <p:cTn id="44" dur="1" fill="hold">
                                          <p:stCondLst>
                                            <p:cond delay="0"/>
                                          </p:stCondLst>
                                        </p:cTn>
                                        <p:tgtEl>
                                          <p:spTgt spid="72"/>
                                        </p:tgtEl>
                                        <p:attrNameLst>
                                          <p:attrName>style.visibility</p:attrName>
                                        </p:attrNameLst>
                                      </p:cBhvr>
                                      <p:to>
                                        <p:strVal val="visible"/>
                                      </p:to>
                                    </p:set>
                                    <p:anim calcmode="lin" valueType="num">
                                      <p:cBhvr>
                                        <p:cTn id="45" dur="1000" fill="hold"/>
                                        <p:tgtEl>
                                          <p:spTgt spid="72"/>
                                        </p:tgtEl>
                                        <p:attrNameLst>
                                          <p:attrName>ppt_w</p:attrName>
                                        </p:attrNameLst>
                                      </p:cBhvr>
                                      <p:tavLst>
                                        <p:tav tm="0">
                                          <p:val>
                                            <p:strVal val="#ppt_w+.3"/>
                                          </p:val>
                                        </p:tav>
                                        <p:tav tm="100000">
                                          <p:val>
                                            <p:strVal val="#ppt_w"/>
                                          </p:val>
                                        </p:tav>
                                      </p:tavLst>
                                    </p:anim>
                                    <p:anim calcmode="lin" valueType="num">
                                      <p:cBhvr>
                                        <p:cTn id="46" dur="1000" fill="hold"/>
                                        <p:tgtEl>
                                          <p:spTgt spid="72"/>
                                        </p:tgtEl>
                                        <p:attrNameLst>
                                          <p:attrName>ppt_h</p:attrName>
                                        </p:attrNameLst>
                                      </p:cBhvr>
                                      <p:tavLst>
                                        <p:tav tm="0">
                                          <p:val>
                                            <p:strVal val="#ppt_h"/>
                                          </p:val>
                                        </p:tav>
                                        <p:tav tm="100000">
                                          <p:val>
                                            <p:strVal val="#ppt_h"/>
                                          </p:val>
                                        </p:tav>
                                      </p:tavLst>
                                    </p:anim>
                                    <p:animEffect transition="in" filter="fade">
                                      <p:cBhvr>
                                        <p:cTn id="4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65" grpId="0"/>
      <p:bldP spid="66" grpId="0"/>
      <p:bldP spid="68" grpId="0"/>
      <p:bldP spid="70"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016925" y="1179229"/>
            <a:ext cx="3588234" cy="3987644"/>
            <a:chOff x="4022566" y="1572305"/>
            <a:chExt cx="4784312" cy="5316859"/>
          </a:xfrm>
        </p:grpSpPr>
        <p:sp>
          <p:nvSpPr>
            <p:cNvPr id="22" name="Freeform 5"/>
            <p:cNvSpPr/>
            <p:nvPr/>
          </p:nvSpPr>
          <p:spPr bwMode="auto">
            <a:xfrm>
              <a:off x="4772805" y="2829263"/>
              <a:ext cx="2849679" cy="4059901"/>
            </a:xfrm>
            <a:custGeom>
              <a:avLst/>
              <a:gdLst>
                <a:gd name="T0" fmla="*/ 1489 w 1506"/>
                <a:gd name="T1" fmla="*/ 227 h 2146"/>
                <a:gd name="T2" fmla="*/ 1079 w 1506"/>
                <a:gd name="T3" fmla="*/ 482 h 2146"/>
                <a:gd name="T4" fmla="*/ 835 w 1506"/>
                <a:gd name="T5" fmla="*/ 482 h 2146"/>
                <a:gd name="T6" fmla="*/ 717 w 1506"/>
                <a:gd name="T7" fmla="*/ 467 h 2146"/>
                <a:gd name="T8" fmla="*/ 648 w 1506"/>
                <a:gd name="T9" fmla="*/ 470 h 2146"/>
                <a:gd name="T10" fmla="*/ 644 w 1506"/>
                <a:gd name="T11" fmla="*/ 416 h 2146"/>
                <a:gd name="T12" fmla="*/ 549 w 1506"/>
                <a:gd name="T13" fmla="*/ 102 h 2146"/>
                <a:gd name="T14" fmla="*/ 436 w 1506"/>
                <a:gd name="T15" fmla="*/ 33 h 2146"/>
                <a:gd name="T16" fmla="*/ 437 w 1506"/>
                <a:gd name="T17" fmla="*/ 46 h 2146"/>
                <a:gd name="T18" fmla="*/ 440 w 1506"/>
                <a:gd name="T19" fmla="*/ 54 h 2146"/>
                <a:gd name="T20" fmla="*/ 495 w 1506"/>
                <a:gd name="T21" fmla="*/ 133 h 2146"/>
                <a:gd name="T22" fmla="*/ 522 w 1506"/>
                <a:gd name="T23" fmla="*/ 255 h 2146"/>
                <a:gd name="T24" fmla="*/ 518 w 1506"/>
                <a:gd name="T25" fmla="*/ 486 h 2146"/>
                <a:gd name="T26" fmla="*/ 477 w 1506"/>
                <a:gd name="T27" fmla="*/ 781 h 2146"/>
                <a:gd name="T28" fmla="*/ 267 w 1506"/>
                <a:gd name="T29" fmla="*/ 578 h 2146"/>
                <a:gd name="T30" fmla="*/ 149 w 1506"/>
                <a:gd name="T31" fmla="*/ 210 h 2146"/>
                <a:gd name="T32" fmla="*/ 135 w 1506"/>
                <a:gd name="T33" fmla="*/ 204 h 2146"/>
                <a:gd name="T34" fmla="*/ 89 w 1506"/>
                <a:gd name="T35" fmla="*/ 408 h 2146"/>
                <a:gd name="T36" fmla="*/ 10 w 1506"/>
                <a:gd name="T37" fmla="*/ 355 h 2146"/>
                <a:gd name="T38" fmla="*/ 0 w 1506"/>
                <a:gd name="T39" fmla="*/ 358 h 2146"/>
                <a:gd name="T40" fmla="*/ 104 w 1506"/>
                <a:gd name="T41" fmla="*/ 497 h 2146"/>
                <a:gd name="T42" fmla="*/ 109 w 1506"/>
                <a:gd name="T43" fmla="*/ 495 h 2146"/>
                <a:gd name="T44" fmla="*/ 189 w 1506"/>
                <a:gd name="T45" fmla="*/ 647 h 2146"/>
                <a:gd name="T46" fmla="*/ 335 w 1506"/>
                <a:gd name="T47" fmla="*/ 815 h 2146"/>
                <a:gd name="T48" fmla="*/ 421 w 1506"/>
                <a:gd name="T49" fmla="*/ 1000 h 2146"/>
                <a:gd name="T50" fmla="*/ 359 w 1506"/>
                <a:gd name="T51" fmla="*/ 1237 h 2146"/>
                <a:gd name="T52" fmla="*/ 328 w 1506"/>
                <a:gd name="T53" fmla="*/ 1481 h 2146"/>
                <a:gd name="T54" fmla="*/ 349 w 1506"/>
                <a:gd name="T55" fmla="*/ 1977 h 2146"/>
                <a:gd name="T56" fmla="*/ 392 w 1506"/>
                <a:gd name="T57" fmla="*/ 2124 h 2146"/>
                <a:gd name="T58" fmla="*/ 390 w 1506"/>
                <a:gd name="T59" fmla="*/ 2126 h 2146"/>
                <a:gd name="T60" fmla="*/ 389 w 1506"/>
                <a:gd name="T61" fmla="*/ 2131 h 2146"/>
                <a:gd name="T62" fmla="*/ 403 w 1506"/>
                <a:gd name="T63" fmla="*/ 2136 h 2146"/>
                <a:gd name="T64" fmla="*/ 453 w 1506"/>
                <a:gd name="T65" fmla="*/ 2138 h 2146"/>
                <a:gd name="T66" fmla="*/ 565 w 1506"/>
                <a:gd name="T67" fmla="*/ 2145 h 2146"/>
                <a:gd name="T68" fmla="*/ 699 w 1506"/>
                <a:gd name="T69" fmla="*/ 2141 h 2146"/>
                <a:gd name="T70" fmla="*/ 806 w 1506"/>
                <a:gd name="T71" fmla="*/ 2137 h 2146"/>
                <a:gd name="T72" fmla="*/ 818 w 1506"/>
                <a:gd name="T73" fmla="*/ 2136 h 2146"/>
                <a:gd name="T74" fmla="*/ 818 w 1506"/>
                <a:gd name="T75" fmla="*/ 2135 h 2146"/>
                <a:gd name="T76" fmla="*/ 818 w 1506"/>
                <a:gd name="T77" fmla="*/ 2124 h 2146"/>
                <a:gd name="T78" fmla="*/ 812 w 1506"/>
                <a:gd name="T79" fmla="*/ 2111 h 2146"/>
                <a:gd name="T80" fmla="*/ 774 w 1506"/>
                <a:gd name="T81" fmla="*/ 2054 h 2146"/>
                <a:gd name="T82" fmla="*/ 688 w 1506"/>
                <a:gd name="T83" fmla="*/ 1906 h 2146"/>
                <a:gd name="T84" fmla="*/ 561 w 1506"/>
                <a:gd name="T85" fmla="*/ 1420 h 2146"/>
                <a:gd name="T86" fmla="*/ 605 w 1506"/>
                <a:gd name="T87" fmla="*/ 916 h 2146"/>
                <a:gd name="T88" fmla="*/ 642 w 1506"/>
                <a:gd name="T89" fmla="*/ 697 h 2146"/>
                <a:gd name="T90" fmla="*/ 647 w 1506"/>
                <a:gd name="T91" fmla="*/ 695 h 2146"/>
                <a:gd name="T92" fmla="*/ 748 w 1506"/>
                <a:gd name="T93" fmla="*/ 624 h 2146"/>
                <a:gd name="T94" fmla="*/ 906 w 1506"/>
                <a:gd name="T95" fmla="*/ 593 h 2146"/>
                <a:gd name="T96" fmla="*/ 1202 w 1506"/>
                <a:gd name="T97" fmla="*/ 567 h 2146"/>
                <a:gd name="T98" fmla="*/ 1505 w 1506"/>
                <a:gd name="T99" fmla="*/ 232 h 2146"/>
                <a:gd name="T100" fmla="*/ 1489 w 1506"/>
                <a:gd name="T101" fmla="*/ 22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6" h="2146">
                  <a:moveTo>
                    <a:pt x="1489" y="227"/>
                  </a:moveTo>
                  <a:cubicBezTo>
                    <a:pt x="1405" y="383"/>
                    <a:pt x="1250" y="461"/>
                    <a:pt x="1079" y="482"/>
                  </a:cubicBezTo>
                  <a:cubicBezTo>
                    <a:pt x="998" y="492"/>
                    <a:pt x="916" y="490"/>
                    <a:pt x="835" y="482"/>
                  </a:cubicBezTo>
                  <a:cubicBezTo>
                    <a:pt x="796" y="478"/>
                    <a:pt x="757" y="471"/>
                    <a:pt x="717" y="467"/>
                  </a:cubicBezTo>
                  <a:cubicBezTo>
                    <a:pt x="695" y="465"/>
                    <a:pt x="671" y="465"/>
                    <a:pt x="648" y="470"/>
                  </a:cubicBezTo>
                  <a:cubicBezTo>
                    <a:pt x="647" y="452"/>
                    <a:pt x="645" y="434"/>
                    <a:pt x="644" y="416"/>
                  </a:cubicBezTo>
                  <a:cubicBezTo>
                    <a:pt x="632" y="307"/>
                    <a:pt x="608" y="195"/>
                    <a:pt x="549" y="102"/>
                  </a:cubicBezTo>
                  <a:cubicBezTo>
                    <a:pt x="535" y="80"/>
                    <a:pt x="464" y="0"/>
                    <a:pt x="436" y="33"/>
                  </a:cubicBezTo>
                  <a:cubicBezTo>
                    <a:pt x="432" y="37"/>
                    <a:pt x="433" y="43"/>
                    <a:pt x="437" y="46"/>
                  </a:cubicBezTo>
                  <a:cubicBezTo>
                    <a:pt x="436" y="49"/>
                    <a:pt x="437" y="52"/>
                    <a:pt x="440" y="54"/>
                  </a:cubicBezTo>
                  <a:cubicBezTo>
                    <a:pt x="470" y="70"/>
                    <a:pt x="484" y="103"/>
                    <a:pt x="495" y="133"/>
                  </a:cubicBezTo>
                  <a:cubicBezTo>
                    <a:pt x="510" y="172"/>
                    <a:pt x="518" y="212"/>
                    <a:pt x="522" y="255"/>
                  </a:cubicBezTo>
                  <a:cubicBezTo>
                    <a:pt x="529" y="331"/>
                    <a:pt x="521" y="409"/>
                    <a:pt x="518" y="486"/>
                  </a:cubicBezTo>
                  <a:cubicBezTo>
                    <a:pt x="514" y="585"/>
                    <a:pt x="499" y="683"/>
                    <a:pt x="477" y="781"/>
                  </a:cubicBezTo>
                  <a:cubicBezTo>
                    <a:pt x="438" y="690"/>
                    <a:pt x="338" y="640"/>
                    <a:pt x="267" y="578"/>
                  </a:cubicBezTo>
                  <a:cubicBezTo>
                    <a:pt x="165" y="491"/>
                    <a:pt x="102" y="341"/>
                    <a:pt x="149" y="210"/>
                  </a:cubicBezTo>
                  <a:cubicBezTo>
                    <a:pt x="152" y="202"/>
                    <a:pt x="139" y="196"/>
                    <a:pt x="135" y="204"/>
                  </a:cubicBezTo>
                  <a:cubicBezTo>
                    <a:pt x="103" y="269"/>
                    <a:pt x="82" y="336"/>
                    <a:pt x="89" y="408"/>
                  </a:cubicBezTo>
                  <a:cubicBezTo>
                    <a:pt x="57" y="402"/>
                    <a:pt x="26" y="385"/>
                    <a:pt x="10" y="355"/>
                  </a:cubicBezTo>
                  <a:cubicBezTo>
                    <a:pt x="8" y="350"/>
                    <a:pt x="0" y="352"/>
                    <a:pt x="0" y="358"/>
                  </a:cubicBezTo>
                  <a:cubicBezTo>
                    <a:pt x="1" y="411"/>
                    <a:pt x="42" y="496"/>
                    <a:pt x="104" y="497"/>
                  </a:cubicBezTo>
                  <a:cubicBezTo>
                    <a:pt x="106" y="497"/>
                    <a:pt x="108" y="497"/>
                    <a:pt x="109" y="495"/>
                  </a:cubicBezTo>
                  <a:cubicBezTo>
                    <a:pt x="127" y="550"/>
                    <a:pt x="156" y="600"/>
                    <a:pt x="189" y="647"/>
                  </a:cubicBezTo>
                  <a:cubicBezTo>
                    <a:pt x="232" y="708"/>
                    <a:pt x="286" y="758"/>
                    <a:pt x="335" y="815"/>
                  </a:cubicBezTo>
                  <a:cubicBezTo>
                    <a:pt x="378" y="866"/>
                    <a:pt x="424" y="931"/>
                    <a:pt x="421" y="1000"/>
                  </a:cubicBezTo>
                  <a:cubicBezTo>
                    <a:pt x="399" y="1079"/>
                    <a:pt x="376" y="1157"/>
                    <a:pt x="359" y="1237"/>
                  </a:cubicBezTo>
                  <a:cubicBezTo>
                    <a:pt x="342" y="1317"/>
                    <a:pt x="335" y="1399"/>
                    <a:pt x="328" y="1481"/>
                  </a:cubicBezTo>
                  <a:cubicBezTo>
                    <a:pt x="313" y="1648"/>
                    <a:pt x="319" y="1812"/>
                    <a:pt x="349" y="1977"/>
                  </a:cubicBezTo>
                  <a:cubicBezTo>
                    <a:pt x="358" y="2026"/>
                    <a:pt x="365" y="2081"/>
                    <a:pt x="392" y="2124"/>
                  </a:cubicBezTo>
                  <a:cubicBezTo>
                    <a:pt x="391" y="2125"/>
                    <a:pt x="391" y="2125"/>
                    <a:pt x="390" y="2126"/>
                  </a:cubicBezTo>
                  <a:cubicBezTo>
                    <a:pt x="390" y="2127"/>
                    <a:pt x="388" y="2129"/>
                    <a:pt x="389" y="2131"/>
                  </a:cubicBezTo>
                  <a:cubicBezTo>
                    <a:pt x="393" y="2137"/>
                    <a:pt x="396" y="2136"/>
                    <a:pt x="403" y="2136"/>
                  </a:cubicBezTo>
                  <a:cubicBezTo>
                    <a:pt x="420" y="2137"/>
                    <a:pt x="436" y="2137"/>
                    <a:pt x="453" y="2138"/>
                  </a:cubicBezTo>
                  <a:cubicBezTo>
                    <a:pt x="490" y="2141"/>
                    <a:pt x="527" y="2145"/>
                    <a:pt x="565" y="2145"/>
                  </a:cubicBezTo>
                  <a:cubicBezTo>
                    <a:pt x="609" y="2146"/>
                    <a:pt x="654" y="2143"/>
                    <a:pt x="699" y="2141"/>
                  </a:cubicBezTo>
                  <a:cubicBezTo>
                    <a:pt x="733" y="2139"/>
                    <a:pt x="771" y="2142"/>
                    <a:pt x="806" y="2137"/>
                  </a:cubicBezTo>
                  <a:cubicBezTo>
                    <a:pt x="809" y="2141"/>
                    <a:pt x="815" y="2141"/>
                    <a:pt x="818" y="2136"/>
                  </a:cubicBezTo>
                  <a:cubicBezTo>
                    <a:pt x="818" y="2136"/>
                    <a:pt x="818" y="2135"/>
                    <a:pt x="818" y="2135"/>
                  </a:cubicBezTo>
                  <a:cubicBezTo>
                    <a:pt x="824" y="2134"/>
                    <a:pt x="824" y="2125"/>
                    <a:pt x="818" y="2124"/>
                  </a:cubicBezTo>
                  <a:cubicBezTo>
                    <a:pt x="817" y="2119"/>
                    <a:pt x="814" y="2115"/>
                    <a:pt x="812" y="2111"/>
                  </a:cubicBezTo>
                  <a:cubicBezTo>
                    <a:pt x="801" y="2091"/>
                    <a:pt x="787" y="2073"/>
                    <a:pt x="774" y="2054"/>
                  </a:cubicBezTo>
                  <a:cubicBezTo>
                    <a:pt x="740" y="2008"/>
                    <a:pt x="713" y="1959"/>
                    <a:pt x="688" y="1906"/>
                  </a:cubicBezTo>
                  <a:cubicBezTo>
                    <a:pt x="616" y="1754"/>
                    <a:pt x="572" y="1589"/>
                    <a:pt x="561" y="1420"/>
                  </a:cubicBezTo>
                  <a:cubicBezTo>
                    <a:pt x="550" y="1251"/>
                    <a:pt x="574" y="1082"/>
                    <a:pt x="605" y="916"/>
                  </a:cubicBezTo>
                  <a:cubicBezTo>
                    <a:pt x="618" y="843"/>
                    <a:pt x="632" y="770"/>
                    <a:pt x="642" y="697"/>
                  </a:cubicBezTo>
                  <a:cubicBezTo>
                    <a:pt x="644" y="697"/>
                    <a:pt x="646" y="697"/>
                    <a:pt x="647" y="695"/>
                  </a:cubicBezTo>
                  <a:cubicBezTo>
                    <a:pt x="668" y="658"/>
                    <a:pt x="711" y="640"/>
                    <a:pt x="748" y="624"/>
                  </a:cubicBezTo>
                  <a:cubicBezTo>
                    <a:pt x="798" y="603"/>
                    <a:pt x="852" y="596"/>
                    <a:pt x="906" y="593"/>
                  </a:cubicBezTo>
                  <a:cubicBezTo>
                    <a:pt x="1005" y="587"/>
                    <a:pt x="1105" y="594"/>
                    <a:pt x="1202" y="567"/>
                  </a:cubicBezTo>
                  <a:cubicBezTo>
                    <a:pt x="1360" y="523"/>
                    <a:pt x="1488" y="399"/>
                    <a:pt x="1505" y="232"/>
                  </a:cubicBezTo>
                  <a:cubicBezTo>
                    <a:pt x="1506" y="223"/>
                    <a:pt x="1493" y="220"/>
                    <a:pt x="1489" y="22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3" name="Freeform 6"/>
            <p:cNvSpPr/>
            <p:nvPr/>
          </p:nvSpPr>
          <p:spPr bwMode="auto">
            <a:xfrm>
              <a:off x="8121824" y="2917816"/>
              <a:ext cx="685054" cy="707193"/>
            </a:xfrm>
            <a:custGeom>
              <a:avLst/>
              <a:gdLst>
                <a:gd name="T0" fmla="*/ 361 w 362"/>
                <a:gd name="T1" fmla="*/ 177 h 374"/>
                <a:gd name="T2" fmla="*/ 4 w 362"/>
                <a:gd name="T3" fmla="*/ 180 h 374"/>
                <a:gd name="T4" fmla="*/ 2 w 362"/>
                <a:gd name="T5" fmla="*/ 186 h 374"/>
                <a:gd name="T6" fmla="*/ 9 w 362"/>
                <a:gd name="T7" fmla="*/ 203 h 374"/>
                <a:gd name="T8" fmla="*/ 361 w 362"/>
                <a:gd name="T9" fmla="*/ 177 h 374"/>
              </a:gdLst>
              <a:ahLst/>
              <a:cxnLst>
                <a:cxn ang="0">
                  <a:pos x="T0" y="T1"/>
                </a:cxn>
                <a:cxn ang="0">
                  <a:pos x="T2" y="T3"/>
                </a:cxn>
                <a:cxn ang="0">
                  <a:pos x="T4" y="T5"/>
                </a:cxn>
                <a:cxn ang="0">
                  <a:pos x="T6" y="T7"/>
                </a:cxn>
                <a:cxn ang="0">
                  <a:pos x="T8" y="T9"/>
                </a:cxn>
              </a:cxnLst>
              <a:rect l="0" t="0" r="r" b="b"/>
              <a:pathLst>
                <a:path w="362" h="374">
                  <a:moveTo>
                    <a:pt x="361" y="177"/>
                  </a:moveTo>
                  <a:cubicBezTo>
                    <a:pt x="362" y="0"/>
                    <a:pt x="71" y="108"/>
                    <a:pt x="4" y="180"/>
                  </a:cubicBezTo>
                  <a:cubicBezTo>
                    <a:pt x="2" y="182"/>
                    <a:pt x="1" y="184"/>
                    <a:pt x="2" y="186"/>
                  </a:cubicBezTo>
                  <a:cubicBezTo>
                    <a:pt x="0" y="192"/>
                    <a:pt x="1" y="200"/>
                    <a:pt x="9" y="203"/>
                  </a:cubicBezTo>
                  <a:cubicBezTo>
                    <a:pt x="99" y="243"/>
                    <a:pt x="359" y="374"/>
                    <a:pt x="361" y="17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4" name="Freeform 7"/>
            <p:cNvSpPr/>
            <p:nvPr/>
          </p:nvSpPr>
          <p:spPr bwMode="auto">
            <a:xfrm>
              <a:off x="7062880" y="2032288"/>
              <a:ext cx="699813" cy="723181"/>
            </a:xfrm>
            <a:custGeom>
              <a:avLst/>
              <a:gdLst>
                <a:gd name="T0" fmla="*/ 175 w 370"/>
                <a:gd name="T1" fmla="*/ 27 h 382"/>
                <a:gd name="T2" fmla="*/ 229 w 370"/>
                <a:gd name="T3" fmla="*/ 380 h 382"/>
                <a:gd name="T4" fmla="*/ 236 w 370"/>
                <a:gd name="T5" fmla="*/ 381 h 382"/>
                <a:gd name="T6" fmla="*/ 251 w 370"/>
                <a:gd name="T7" fmla="*/ 371 h 382"/>
                <a:gd name="T8" fmla="*/ 175 w 370"/>
                <a:gd name="T9" fmla="*/ 27 h 382"/>
              </a:gdLst>
              <a:ahLst/>
              <a:cxnLst>
                <a:cxn ang="0">
                  <a:pos x="T0" y="T1"/>
                </a:cxn>
                <a:cxn ang="0">
                  <a:pos x="T2" y="T3"/>
                </a:cxn>
                <a:cxn ang="0">
                  <a:pos x="T4" y="T5"/>
                </a:cxn>
                <a:cxn ang="0">
                  <a:pos x="T6" y="T7"/>
                </a:cxn>
                <a:cxn ang="0">
                  <a:pos x="T8" y="T9"/>
                </a:cxn>
              </a:cxnLst>
              <a:rect l="0" t="0" r="r" b="b"/>
              <a:pathLst>
                <a:path w="370" h="382">
                  <a:moveTo>
                    <a:pt x="175" y="27"/>
                  </a:moveTo>
                  <a:cubicBezTo>
                    <a:pt x="0" y="51"/>
                    <a:pt x="148" y="324"/>
                    <a:pt x="229" y="380"/>
                  </a:cubicBezTo>
                  <a:cubicBezTo>
                    <a:pt x="231" y="381"/>
                    <a:pt x="234" y="382"/>
                    <a:pt x="236" y="381"/>
                  </a:cubicBezTo>
                  <a:cubicBezTo>
                    <a:pt x="242" y="382"/>
                    <a:pt x="249" y="379"/>
                    <a:pt x="251" y="371"/>
                  </a:cubicBezTo>
                  <a:cubicBezTo>
                    <a:pt x="278" y="276"/>
                    <a:pt x="370" y="0"/>
                    <a:pt x="175" y="2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5" name="Freeform 8"/>
            <p:cNvSpPr/>
            <p:nvPr/>
          </p:nvSpPr>
          <p:spPr bwMode="auto">
            <a:xfrm>
              <a:off x="5783783" y="2344682"/>
              <a:ext cx="758848" cy="669066"/>
            </a:xfrm>
            <a:custGeom>
              <a:avLst/>
              <a:gdLst>
                <a:gd name="T0" fmla="*/ 336 w 401"/>
                <a:gd name="T1" fmla="*/ 167 h 354"/>
                <a:gd name="T2" fmla="*/ 1 w 401"/>
                <a:gd name="T3" fmla="*/ 289 h 354"/>
                <a:gd name="T4" fmla="*/ 1 w 401"/>
                <a:gd name="T5" fmla="*/ 296 h 354"/>
                <a:gd name="T6" fmla="*/ 13 w 401"/>
                <a:gd name="T7" fmla="*/ 309 h 354"/>
                <a:gd name="T8" fmla="*/ 336 w 401"/>
                <a:gd name="T9" fmla="*/ 167 h 354"/>
              </a:gdLst>
              <a:ahLst/>
              <a:cxnLst>
                <a:cxn ang="0">
                  <a:pos x="T0" y="T1"/>
                </a:cxn>
                <a:cxn ang="0">
                  <a:pos x="T2" y="T3"/>
                </a:cxn>
                <a:cxn ang="0">
                  <a:pos x="T4" y="T5"/>
                </a:cxn>
                <a:cxn ang="0">
                  <a:pos x="T6" y="T7"/>
                </a:cxn>
                <a:cxn ang="0">
                  <a:pos x="T8" y="T9"/>
                </a:cxn>
              </a:cxnLst>
              <a:rect l="0" t="0" r="r" b="b"/>
              <a:pathLst>
                <a:path w="401" h="354">
                  <a:moveTo>
                    <a:pt x="336" y="167"/>
                  </a:moveTo>
                  <a:cubicBezTo>
                    <a:pt x="279" y="0"/>
                    <a:pt x="40" y="199"/>
                    <a:pt x="1" y="289"/>
                  </a:cubicBezTo>
                  <a:cubicBezTo>
                    <a:pt x="0" y="292"/>
                    <a:pt x="0" y="294"/>
                    <a:pt x="1" y="296"/>
                  </a:cubicBezTo>
                  <a:cubicBezTo>
                    <a:pt x="1" y="302"/>
                    <a:pt x="5" y="308"/>
                    <a:pt x="13" y="309"/>
                  </a:cubicBezTo>
                  <a:cubicBezTo>
                    <a:pt x="112" y="317"/>
                    <a:pt x="401" y="354"/>
                    <a:pt x="336" y="16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7" name="Freeform 9"/>
            <p:cNvSpPr/>
            <p:nvPr/>
          </p:nvSpPr>
          <p:spPr bwMode="auto">
            <a:xfrm>
              <a:off x="7185870" y="3591801"/>
              <a:ext cx="704733" cy="701043"/>
            </a:xfrm>
            <a:custGeom>
              <a:avLst/>
              <a:gdLst>
                <a:gd name="T0" fmla="*/ 196 w 373"/>
                <a:gd name="T1" fmla="*/ 361 h 371"/>
                <a:gd name="T2" fmla="*/ 211 w 373"/>
                <a:gd name="T3" fmla="*/ 5 h 371"/>
                <a:gd name="T4" fmla="*/ 205 w 373"/>
                <a:gd name="T5" fmla="*/ 2 h 371"/>
                <a:gd name="T6" fmla="*/ 188 w 373"/>
                <a:gd name="T7" fmla="*/ 9 h 371"/>
                <a:gd name="T8" fmla="*/ 196 w 373"/>
                <a:gd name="T9" fmla="*/ 361 h 371"/>
              </a:gdLst>
              <a:ahLst/>
              <a:cxnLst>
                <a:cxn ang="0">
                  <a:pos x="T0" y="T1"/>
                </a:cxn>
                <a:cxn ang="0">
                  <a:pos x="T2" y="T3"/>
                </a:cxn>
                <a:cxn ang="0">
                  <a:pos x="T4" y="T5"/>
                </a:cxn>
                <a:cxn ang="0">
                  <a:pos x="T6" y="T7"/>
                </a:cxn>
                <a:cxn ang="0">
                  <a:pos x="T8" y="T9"/>
                </a:cxn>
              </a:cxnLst>
              <a:rect l="0" t="0" r="r" b="b"/>
              <a:pathLst>
                <a:path w="373" h="371">
                  <a:moveTo>
                    <a:pt x="196" y="361"/>
                  </a:moveTo>
                  <a:cubicBezTo>
                    <a:pt x="373" y="371"/>
                    <a:pt x="279" y="75"/>
                    <a:pt x="211" y="5"/>
                  </a:cubicBezTo>
                  <a:cubicBezTo>
                    <a:pt x="209" y="3"/>
                    <a:pt x="207" y="2"/>
                    <a:pt x="205" y="2"/>
                  </a:cubicBezTo>
                  <a:cubicBezTo>
                    <a:pt x="199" y="0"/>
                    <a:pt x="191" y="1"/>
                    <a:pt x="188" y="9"/>
                  </a:cubicBezTo>
                  <a:cubicBezTo>
                    <a:pt x="143" y="97"/>
                    <a:pt x="0" y="350"/>
                    <a:pt x="196" y="36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8" name="Freeform 10"/>
            <p:cNvSpPr/>
            <p:nvPr/>
          </p:nvSpPr>
          <p:spPr bwMode="auto">
            <a:xfrm>
              <a:off x="4542814" y="4355569"/>
              <a:ext cx="739170" cy="758848"/>
            </a:xfrm>
            <a:custGeom>
              <a:avLst/>
              <a:gdLst>
                <a:gd name="T0" fmla="*/ 144 w 391"/>
                <a:gd name="T1" fmla="*/ 280 h 401"/>
                <a:gd name="T2" fmla="*/ 383 w 391"/>
                <a:gd name="T3" fmla="*/ 15 h 401"/>
                <a:gd name="T4" fmla="*/ 380 w 391"/>
                <a:gd name="T5" fmla="*/ 9 h 401"/>
                <a:gd name="T6" fmla="*/ 363 w 391"/>
                <a:gd name="T7" fmla="*/ 3 h 401"/>
                <a:gd name="T8" fmla="*/ 144 w 391"/>
                <a:gd name="T9" fmla="*/ 280 h 401"/>
              </a:gdLst>
              <a:ahLst/>
              <a:cxnLst>
                <a:cxn ang="0">
                  <a:pos x="T0" y="T1"/>
                </a:cxn>
                <a:cxn ang="0">
                  <a:pos x="T2" y="T3"/>
                </a:cxn>
                <a:cxn ang="0">
                  <a:pos x="T4" y="T5"/>
                </a:cxn>
                <a:cxn ang="0">
                  <a:pos x="T6" y="T7"/>
                </a:cxn>
                <a:cxn ang="0">
                  <a:pos x="T8" y="T9"/>
                </a:cxn>
              </a:cxnLst>
              <a:rect l="0" t="0" r="r" b="b"/>
              <a:pathLst>
                <a:path w="391" h="401">
                  <a:moveTo>
                    <a:pt x="144" y="280"/>
                  </a:moveTo>
                  <a:cubicBezTo>
                    <a:pt x="273" y="401"/>
                    <a:pt x="391" y="113"/>
                    <a:pt x="383" y="15"/>
                  </a:cubicBezTo>
                  <a:cubicBezTo>
                    <a:pt x="383" y="13"/>
                    <a:pt x="382" y="11"/>
                    <a:pt x="380" y="9"/>
                  </a:cubicBezTo>
                  <a:cubicBezTo>
                    <a:pt x="377" y="4"/>
                    <a:pt x="370" y="0"/>
                    <a:pt x="363" y="3"/>
                  </a:cubicBezTo>
                  <a:cubicBezTo>
                    <a:pt x="272" y="43"/>
                    <a:pt x="0" y="145"/>
                    <a:pt x="144" y="2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9" name="Freeform 11"/>
            <p:cNvSpPr/>
            <p:nvPr/>
          </p:nvSpPr>
          <p:spPr bwMode="auto">
            <a:xfrm>
              <a:off x="4904405" y="2091323"/>
              <a:ext cx="697353" cy="762538"/>
            </a:xfrm>
            <a:custGeom>
              <a:avLst/>
              <a:gdLst>
                <a:gd name="T0" fmla="*/ 146 w 369"/>
                <a:gd name="T1" fmla="*/ 111 h 403"/>
                <a:gd name="T2" fmla="*/ 351 w 369"/>
                <a:gd name="T3" fmla="*/ 403 h 403"/>
                <a:gd name="T4" fmla="*/ 358 w 369"/>
                <a:gd name="T5" fmla="*/ 401 h 403"/>
                <a:gd name="T6" fmla="*/ 367 w 369"/>
                <a:gd name="T7" fmla="*/ 386 h 403"/>
                <a:gd name="T8" fmla="*/ 146 w 369"/>
                <a:gd name="T9" fmla="*/ 111 h 403"/>
              </a:gdLst>
              <a:ahLst/>
              <a:cxnLst>
                <a:cxn ang="0">
                  <a:pos x="T0" y="T1"/>
                </a:cxn>
                <a:cxn ang="0">
                  <a:pos x="T2" y="T3"/>
                </a:cxn>
                <a:cxn ang="0">
                  <a:pos x="T4" y="T5"/>
                </a:cxn>
                <a:cxn ang="0">
                  <a:pos x="T6" y="T7"/>
                </a:cxn>
                <a:cxn ang="0">
                  <a:pos x="T8" y="T9"/>
                </a:cxn>
              </a:cxnLst>
              <a:rect l="0" t="0" r="r" b="b"/>
              <a:pathLst>
                <a:path w="369" h="403">
                  <a:moveTo>
                    <a:pt x="146" y="111"/>
                  </a:moveTo>
                  <a:cubicBezTo>
                    <a:pt x="0" y="211"/>
                    <a:pt x="254" y="389"/>
                    <a:pt x="351" y="403"/>
                  </a:cubicBezTo>
                  <a:cubicBezTo>
                    <a:pt x="354" y="403"/>
                    <a:pt x="356" y="402"/>
                    <a:pt x="358" y="401"/>
                  </a:cubicBezTo>
                  <a:cubicBezTo>
                    <a:pt x="364" y="399"/>
                    <a:pt x="369" y="394"/>
                    <a:pt x="367" y="386"/>
                  </a:cubicBezTo>
                  <a:cubicBezTo>
                    <a:pt x="349" y="288"/>
                    <a:pt x="309" y="0"/>
                    <a:pt x="146" y="11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0" name="Freeform 12"/>
            <p:cNvSpPr/>
            <p:nvPr/>
          </p:nvSpPr>
          <p:spPr bwMode="auto">
            <a:xfrm>
              <a:off x="7920120" y="3395017"/>
              <a:ext cx="731791" cy="536237"/>
            </a:xfrm>
            <a:custGeom>
              <a:avLst/>
              <a:gdLst>
                <a:gd name="T0" fmla="*/ 338 w 387"/>
                <a:gd name="T1" fmla="*/ 182 h 284"/>
                <a:gd name="T2" fmla="*/ 13 w 387"/>
                <a:gd name="T3" fmla="*/ 43 h 284"/>
                <a:gd name="T4" fmla="*/ 9 w 387"/>
                <a:gd name="T5" fmla="*/ 48 h 284"/>
                <a:gd name="T6" fmla="*/ 5 w 387"/>
                <a:gd name="T7" fmla="*/ 66 h 284"/>
                <a:gd name="T8" fmla="*/ 171 w 387"/>
                <a:gd name="T9" fmla="*/ 242 h 284"/>
                <a:gd name="T10" fmla="*/ 338 w 387"/>
                <a:gd name="T11" fmla="*/ 182 h 284"/>
              </a:gdLst>
              <a:ahLst/>
              <a:cxnLst>
                <a:cxn ang="0">
                  <a:pos x="T0" y="T1"/>
                </a:cxn>
                <a:cxn ang="0">
                  <a:pos x="T2" y="T3"/>
                </a:cxn>
                <a:cxn ang="0">
                  <a:pos x="T4" y="T5"/>
                </a:cxn>
                <a:cxn ang="0">
                  <a:pos x="T6" y="T7"/>
                </a:cxn>
                <a:cxn ang="0">
                  <a:pos x="T8" y="T9"/>
                </a:cxn>
                <a:cxn ang="0">
                  <a:pos x="T10" y="T11"/>
                </a:cxn>
              </a:cxnLst>
              <a:rect l="0" t="0" r="r" b="b"/>
              <a:pathLst>
                <a:path w="387" h="284">
                  <a:moveTo>
                    <a:pt x="338" y="182"/>
                  </a:moveTo>
                  <a:cubicBezTo>
                    <a:pt x="387" y="33"/>
                    <a:pt x="99" y="0"/>
                    <a:pt x="13" y="43"/>
                  </a:cubicBezTo>
                  <a:cubicBezTo>
                    <a:pt x="11" y="44"/>
                    <a:pt x="10" y="46"/>
                    <a:pt x="9" y="48"/>
                  </a:cubicBezTo>
                  <a:cubicBezTo>
                    <a:pt x="4" y="51"/>
                    <a:pt x="0" y="59"/>
                    <a:pt x="5" y="66"/>
                  </a:cubicBezTo>
                  <a:cubicBezTo>
                    <a:pt x="49" y="131"/>
                    <a:pt x="103" y="201"/>
                    <a:pt x="171" y="242"/>
                  </a:cubicBezTo>
                  <a:cubicBezTo>
                    <a:pt x="242" y="284"/>
                    <a:pt x="311" y="262"/>
                    <a:pt x="338" y="1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1" name="Freeform 14"/>
            <p:cNvSpPr/>
            <p:nvPr/>
          </p:nvSpPr>
          <p:spPr bwMode="auto">
            <a:xfrm>
              <a:off x="4424744" y="2254900"/>
              <a:ext cx="730561" cy="532547"/>
            </a:xfrm>
            <a:custGeom>
              <a:avLst/>
              <a:gdLst>
                <a:gd name="T0" fmla="*/ 46 w 386"/>
                <a:gd name="T1" fmla="*/ 104 h 281"/>
                <a:gd name="T2" fmla="*/ 374 w 386"/>
                <a:gd name="T3" fmla="*/ 236 h 281"/>
                <a:gd name="T4" fmla="*/ 377 w 386"/>
                <a:gd name="T5" fmla="*/ 231 h 281"/>
                <a:gd name="T6" fmla="*/ 381 w 386"/>
                <a:gd name="T7" fmla="*/ 213 h 281"/>
                <a:gd name="T8" fmla="*/ 211 w 386"/>
                <a:gd name="T9" fmla="*/ 41 h 281"/>
                <a:gd name="T10" fmla="*/ 46 w 386"/>
                <a:gd name="T11" fmla="*/ 104 h 281"/>
              </a:gdLst>
              <a:ahLst/>
              <a:cxnLst>
                <a:cxn ang="0">
                  <a:pos x="T0" y="T1"/>
                </a:cxn>
                <a:cxn ang="0">
                  <a:pos x="T2" y="T3"/>
                </a:cxn>
                <a:cxn ang="0">
                  <a:pos x="T4" y="T5"/>
                </a:cxn>
                <a:cxn ang="0">
                  <a:pos x="T6" y="T7"/>
                </a:cxn>
                <a:cxn ang="0">
                  <a:pos x="T8" y="T9"/>
                </a:cxn>
                <a:cxn ang="0">
                  <a:pos x="T10" y="T11"/>
                </a:cxn>
              </a:cxnLst>
              <a:rect l="0" t="0" r="r" b="b"/>
              <a:pathLst>
                <a:path w="386" h="281">
                  <a:moveTo>
                    <a:pt x="46" y="104"/>
                  </a:moveTo>
                  <a:cubicBezTo>
                    <a:pt x="0" y="255"/>
                    <a:pt x="289" y="281"/>
                    <a:pt x="374" y="236"/>
                  </a:cubicBezTo>
                  <a:cubicBezTo>
                    <a:pt x="376" y="235"/>
                    <a:pt x="377" y="233"/>
                    <a:pt x="377" y="231"/>
                  </a:cubicBezTo>
                  <a:cubicBezTo>
                    <a:pt x="382" y="227"/>
                    <a:pt x="386" y="220"/>
                    <a:pt x="381" y="213"/>
                  </a:cubicBezTo>
                  <a:cubicBezTo>
                    <a:pt x="335" y="149"/>
                    <a:pt x="280" y="80"/>
                    <a:pt x="211" y="41"/>
                  </a:cubicBezTo>
                  <a:cubicBezTo>
                    <a:pt x="139" y="0"/>
                    <a:pt x="71" y="23"/>
                    <a:pt x="46" y="10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2" name="Freeform 15"/>
            <p:cNvSpPr/>
            <p:nvPr/>
          </p:nvSpPr>
          <p:spPr bwMode="auto">
            <a:xfrm>
              <a:off x="4512067" y="3947242"/>
              <a:ext cx="712112" cy="516558"/>
            </a:xfrm>
            <a:custGeom>
              <a:avLst/>
              <a:gdLst>
                <a:gd name="T0" fmla="*/ 22 w 376"/>
                <a:gd name="T1" fmla="*/ 118 h 273"/>
                <a:gd name="T2" fmla="*/ 367 w 376"/>
                <a:gd name="T3" fmla="*/ 195 h 273"/>
                <a:gd name="T4" fmla="*/ 369 w 376"/>
                <a:gd name="T5" fmla="*/ 190 h 273"/>
                <a:gd name="T6" fmla="*/ 370 w 376"/>
                <a:gd name="T7" fmla="*/ 171 h 273"/>
                <a:gd name="T8" fmla="*/ 175 w 376"/>
                <a:gd name="T9" fmla="*/ 29 h 273"/>
                <a:gd name="T10" fmla="*/ 22 w 376"/>
                <a:gd name="T11" fmla="*/ 118 h 273"/>
              </a:gdLst>
              <a:ahLst/>
              <a:cxnLst>
                <a:cxn ang="0">
                  <a:pos x="T0" y="T1"/>
                </a:cxn>
                <a:cxn ang="0">
                  <a:pos x="T2" y="T3"/>
                </a:cxn>
                <a:cxn ang="0">
                  <a:pos x="T4" y="T5"/>
                </a:cxn>
                <a:cxn ang="0">
                  <a:pos x="T6" y="T7"/>
                </a:cxn>
                <a:cxn ang="0">
                  <a:pos x="T8" y="T9"/>
                </a:cxn>
                <a:cxn ang="0">
                  <a:pos x="T10" y="T11"/>
                </a:cxn>
              </a:cxnLst>
              <a:rect l="0" t="0" r="r" b="b"/>
              <a:pathLst>
                <a:path w="376" h="273">
                  <a:moveTo>
                    <a:pt x="22" y="118"/>
                  </a:moveTo>
                  <a:cubicBezTo>
                    <a:pt x="0" y="273"/>
                    <a:pt x="290" y="253"/>
                    <a:pt x="367" y="195"/>
                  </a:cubicBezTo>
                  <a:cubicBezTo>
                    <a:pt x="368" y="194"/>
                    <a:pt x="369" y="192"/>
                    <a:pt x="369" y="190"/>
                  </a:cubicBezTo>
                  <a:cubicBezTo>
                    <a:pt x="374" y="185"/>
                    <a:pt x="376" y="177"/>
                    <a:pt x="370" y="171"/>
                  </a:cubicBezTo>
                  <a:cubicBezTo>
                    <a:pt x="315" y="115"/>
                    <a:pt x="249" y="56"/>
                    <a:pt x="175" y="29"/>
                  </a:cubicBezTo>
                  <a:cubicBezTo>
                    <a:pt x="98" y="0"/>
                    <a:pt x="34" y="34"/>
                    <a:pt x="22"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3" name="Freeform 16"/>
            <p:cNvSpPr/>
            <p:nvPr/>
          </p:nvSpPr>
          <p:spPr bwMode="auto">
            <a:xfrm>
              <a:off x="4022566" y="3435604"/>
              <a:ext cx="703503" cy="565754"/>
            </a:xfrm>
            <a:custGeom>
              <a:avLst/>
              <a:gdLst>
                <a:gd name="T0" fmla="*/ 23 w 372"/>
                <a:gd name="T1" fmla="*/ 148 h 299"/>
                <a:gd name="T2" fmla="*/ 369 w 372"/>
                <a:gd name="T3" fmla="*/ 80 h 299"/>
                <a:gd name="T4" fmla="*/ 370 w 372"/>
                <a:gd name="T5" fmla="*/ 74 h 299"/>
                <a:gd name="T6" fmla="*/ 363 w 372"/>
                <a:gd name="T7" fmla="*/ 57 h 299"/>
                <a:gd name="T8" fmla="*/ 127 w 372"/>
                <a:gd name="T9" fmla="*/ 5 h 299"/>
                <a:gd name="T10" fmla="*/ 23 w 372"/>
                <a:gd name="T11" fmla="*/ 148 h 299"/>
              </a:gdLst>
              <a:ahLst/>
              <a:cxnLst>
                <a:cxn ang="0">
                  <a:pos x="T0" y="T1"/>
                </a:cxn>
                <a:cxn ang="0">
                  <a:pos x="T2" y="T3"/>
                </a:cxn>
                <a:cxn ang="0">
                  <a:pos x="T4" y="T5"/>
                </a:cxn>
                <a:cxn ang="0">
                  <a:pos x="T6" y="T7"/>
                </a:cxn>
                <a:cxn ang="0">
                  <a:pos x="T8" y="T9"/>
                </a:cxn>
                <a:cxn ang="0">
                  <a:pos x="T10" y="T11"/>
                </a:cxn>
              </a:cxnLst>
              <a:rect l="0" t="0" r="r" b="b"/>
              <a:pathLst>
                <a:path w="372" h="299">
                  <a:moveTo>
                    <a:pt x="23" y="148"/>
                  </a:moveTo>
                  <a:cubicBezTo>
                    <a:pt x="66" y="299"/>
                    <a:pt x="323" y="164"/>
                    <a:pt x="369" y="80"/>
                  </a:cubicBezTo>
                  <a:cubicBezTo>
                    <a:pt x="370" y="78"/>
                    <a:pt x="370" y="76"/>
                    <a:pt x="370" y="74"/>
                  </a:cubicBezTo>
                  <a:cubicBezTo>
                    <a:pt x="372" y="68"/>
                    <a:pt x="371" y="60"/>
                    <a:pt x="363" y="57"/>
                  </a:cubicBezTo>
                  <a:cubicBezTo>
                    <a:pt x="290" y="28"/>
                    <a:pt x="206" y="0"/>
                    <a:pt x="127" y="5"/>
                  </a:cubicBezTo>
                  <a:cubicBezTo>
                    <a:pt x="45" y="10"/>
                    <a:pt x="0" y="66"/>
                    <a:pt x="23" y="1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4" name="Freeform 17"/>
            <p:cNvSpPr/>
            <p:nvPr/>
          </p:nvSpPr>
          <p:spPr bwMode="auto">
            <a:xfrm>
              <a:off x="5363157" y="1869941"/>
              <a:ext cx="539926" cy="680135"/>
            </a:xfrm>
            <a:custGeom>
              <a:avLst/>
              <a:gdLst>
                <a:gd name="T0" fmla="*/ 157 w 285"/>
                <a:gd name="T1" fmla="*/ 1 h 360"/>
                <a:gd name="T2" fmla="*/ 133 w 285"/>
                <a:gd name="T3" fmla="*/ 354 h 360"/>
                <a:gd name="T4" fmla="*/ 138 w 285"/>
                <a:gd name="T5" fmla="*/ 355 h 360"/>
                <a:gd name="T6" fmla="*/ 157 w 285"/>
                <a:gd name="T7" fmla="*/ 353 h 360"/>
                <a:gd name="T8" fmla="*/ 268 w 285"/>
                <a:gd name="T9" fmla="*/ 139 h 360"/>
                <a:gd name="T10" fmla="*/ 157 w 285"/>
                <a:gd name="T11" fmla="*/ 1 h 360"/>
              </a:gdLst>
              <a:ahLst/>
              <a:cxnLst>
                <a:cxn ang="0">
                  <a:pos x="T0" y="T1"/>
                </a:cxn>
                <a:cxn ang="0">
                  <a:pos x="T2" y="T3"/>
                </a:cxn>
                <a:cxn ang="0">
                  <a:pos x="T4" y="T5"/>
                </a:cxn>
                <a:cxn ang="0">
                  <a:pos x="T6" y="T7"/>
                </a:cxn>
                <a:cxn ang="0">
                  <a:pos x="T8" y="T9"/>
                </a:cxn>
                <a:cxn ang="0">
                  <a:pos x="T10" y="T11"/>
                </a:cxn>
              </a:cxnLst>
              <a:rect l="0" t="0" r="r" b="b"/>
              <a:pathLst>
                <a:path w="285" h="360">
                  <a:moveTo>
                    <a:pt x="157" y="1"/>
                  </a:moveTo>
                  <a:cubicBezTo>
                    <a:pt x="0" y="3"/>
                    <a:pt x="63" y="287"/>
                    <a:pt x="133" y="354"/>
                  </a:cubicBezTo>
                  <a:cubicBezTo>
                    <a:pt x="134" y="355"/>
                    <a:pt x="136" y="356"/>
                    <a:pt x="138" y="355"/>
                  </a:cubicBezTo>
                  <a:cubicBezTo>
                    <a:pt x="143" y="359"/>
                    <a:pt x="151" y="360"/>
                    <a:pt x="157" y="353"/>
                  </a:cubicBezTo>
                  <a:cubicBezTo>
                    <a:pt x="204" y="290"/>
                    <a:pt x="252" y="217"/>
                    <a:pt x="268" y="139"/>
                  </a:cubicBezTo>
                  <a:cubicBezTo>
                    <a:pt x="285" y="58"/>
                    <a:pt x="242" y="0"/>
                    <a:pt x="157" y="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5" name="Freeform 18"/>
            <p:cNvSpPr/>
            <p:nvPr/>
          </p:nvSpPr>
          <p:spPr bwMode="auto">
            <a:xfrm>
              <a:off x="7526552" y="2509489"/>
              <a:ext cx="503029" cy="721951"/>
            </a:xfrm>
            <a:custGeom>
              <a:avLst/>
              <a:gdLst>
                <a:gd name="T0" fmla="*/ 153 w 266"/>
                <a:gd name="T1" fmla="*/ 33 h 382"/>
                <a:gd name="T2" fmla="*/ 54 w 266"/>
                <a:gd name="T3" fmla="*/ 371 h 382"/>
                <a:gd name="T4" fmla="*/ 58 w 266"/>
                <a:gd name="T5" fmla="*/ 374 h 382"/>
                <a:gd name="T6" fmla="*/ 77 w 266"/>
                <a:gd name="T7" fmla="*/ 376 h 382"/>
                <a:gd name="T8" fmla="*/ 232 w 266"/>
                <a:gd name="T9" fmla="*/ 191 h 382"/>
                <a:gd name="T10" fmla="*/ 153 w 266"/>
                <a:gd name="T11" fmla="*/ 33 h 382"/>
              </a:gdLst>
              <a:ahLst/>
              <a:cxnLst>
                <a:cxn ang="0">
                  <a:pos x="T0" y="T1"/>
                </a:cxn>
                <a:cxn ang="0">
                  <a:pos x="T2" y="T3"/>
                </a:cxn>
                <a:cxn ang="0">
                  <a:pos x="T4" y="T5"/>
                </a:cxn>
                <a:cxn ang="0">
                  <a:pos x="T6" y="T7"/>
                </a:cxn>
                <a:cxn ang="0">
                  <a:pos x="T8" y="T9"/>
                </a:cxn>
                <a:cxn ang="0">
                  <a:pos x="T10" y="T11"/>
                </a:cxn>
              </a:cxnLst>
              <a:rect l="0" t="0" r="r" b="b"/>
              <a:pathLst>
                <a:path w="266" h="382">
                  <a:moveTo>
                    <a:pt x="153" y="33"/>
                  </a:moveTo>
                  <a:cubicBezTo>
                    <a:pt x="0" y="0"/>
                    <a:pt x="0" y="291"/>
                    <a:pt x="54" y="371"/>
                  </a:cubicBezTo>
                  <a:cubicBezTo>
                    <a:pt x="55" y="373"/>
                    <a:pt x="57" y="374"/>
                    <a:pt x="58" y="374"/>
                  </a:cubicBezTo>
                  <a:cubicBezTo>
                    <a:pt x="63" y="379"/>
                    <a:pt x="70" y="382"/>
                    <a:pt x="77" y="376"/>
                  </a:cubicBezTo>
                  <a:cubicBezTo>
                    <a:pt x="137" y="325"/>
                    <a:pt x="199" y="263"/>
                    <a:pt x="232" y="191"/>
                  </a:cubicBezTo>
                  <a:cubicBezTo>
                    <a:pt x="266" y="116"/>
                    <a:pt x="236" y="50"/>
                    <a:pt x="153" y="3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6" name="Freeform 19"/>
            <p:cNvSpPr/>
            <p:nvPr/>
          </p:nvSpPr>
          <p:spPr bwMode="auto">
            <a:xfrm>
              <a:off x="7857395" y="3631158"/>
              <a:ext cx="482121" cy="637088"/>
            </a:xfrm>
            <a:custGeom>
              <a:avLst/>
              <a:gdLst>
                <a:gd name="T0" fmla="*/ 128 w 255"/>
                <a:gd name="T1" fmla="*/ 318 h 337"/>
                <a:gd name="T2" fmla="*/ 61 w 255"/>
                <a:gd name="T3" fmla="*/ 18 h 337"/>
                <a:gd name="T4" fmla="*/ 60 w 255"/>
                <a:gd name="T5" fmla="*/ 18 h 337"/>
                <a:gd name="T6" fmla="*/ 33 w 255"/>
                <a:gd name="T7" fmla="*/ 17 h 337"/>
                <a:gd name="T8" fmla="*/ 4 w 255"/>
                <a:gd name="T9" fmla="*/ 228 h 337"/>
                <a:gd name="T10" fmla="*/ 128 w 255"/>
                <a:gd name="T11" fmla="*/ 318 h 337"/>
              </a:gdLst>
              <a:ahLst/>
              <a:cxnLst>
                <a:cxn ang="0">
                  <a:pos x="T0" y="T1"/>
                </a:cxn>
                <a:cxn ang="0">
                  <a:pos x="T2" y="T3"/>
                </a:cxn>
                <a:cxn ang="0">
                  <a:pos x="T4" y="T5"/>
                </a:cxn>
                <a:cxn ang="0">
                  <a:pos x="T6" y="T7"/>
                </a:cxn>
                <a:cxn ang="0">
                  <a:pos x="T8" y="T9"/>
                </a:cxn>
                <a:cxn ang="0">
                  <a:pos x="T10" y="T11"/>
                </a:cxn>
              </a:cxnLst>
              <a:rect l="0" t="0" r="r" b="b"/>
              <a:pathLst>
                <a:path w="255" h="337">
                  <a:moveTo>
                    <a:pt x="128" y="318"/>
                  </a:moveTo>
                  <a:cubicBezTo>
                    <a:pt x="255" y="283"/>
                    <a:pt x="116" y="62"/>
                    <a:pt x="61" y="18"/>
                  </a:cubicBezTo>
                  <a:cubicBezTo>
                    <a:pt x="61" y="18"/>
                    <a:pt x="60" y="18"/>
                    <a:pt x="60" y="18"/>
                  </a:cubicBezTo>
                  <a:cubicBezTo>
                    <a:pt x="61" y="1"/>
                    <a:pt x="35" y="0"/>
                    <a:pt x="33" y="17"/>
                  </a:cubicBezTo>
                  <a:cubicBezTo>
                    <a:pt x="27" y="88"/>
                    <a:pt x="0" y="155"/>
                    <a:pt x="4" y="228"/>
                  </a:cubicBezTo>
                  <a:cubicBezTo>
                    <a:pt x="9" y="298"/>
                    <a:pt x="58" y="337"/>
                    <a:pt x="128" y="3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7" name="Freeform 20"/>
            <p:cNvSpPr/>
            <p:nvPr/>
          </p:nvSpPr>
          <p:spPr bwMode="auto">
            <a:xfrm>
              <a:off x="4930233" y="1627651"/>
              <a:ext cx="519018" cy="626019"/>
            </a:xfrm>
            <a:custGeom>
              <a:avLst/>
              <a:gdLst>
                <a:gd name="T0" fmla="*/ 118 w 274"/>
                <a:gd name="T1" fmla="*/ 32 h 331"/>
                <a:gd name="T2" fmla="*/ 240 w 274"/>
                <a:gd name="T3" fmla="*/ 314 h 331"/>
                <a:gd name="T4" fmla="*/ 241 w 274"/>
                <a:gd name="T5" fmla="*/ 314 h 331"/>
                <a:gd name="T6" fmla="*/ 268 w 274"/>
                <a:gd name="T7" fmla="*/ 310 h 331"/>
                <a:gd name="T8" fmla="*/ 256 w 274"/>
                <a:gd name="T9" fmla="*/ 97 h 331"/>
                <a:gd name="T10" fmla="*/ 118 w 274"/>
                <a:gd name="T11" fmla="*/ 32 h 331"/>
              </a:gdLst>
              <a:ahLst/>
              <a:cxnLst>
                <a:cxn ang="0">
                  <a:pos x="T0" y="T1"/>
                </a:cxn>
                <a:cxn ang="0">
                  <a:pos x="T2" y="T3"/>
                </a:cxn>
                <a:cxn ang="0">
                  <a:pos x="T4" y="T5"/>
                </a:cxn>
                <a:cxn ang="0">
                  <a:pos x="T6" y="T7"/>
                </a:cxn>
                <a:cxn ang="0">
                  <a:pos x="T8" y="T9"/>
                </a:cxn>
                <a:cxn ang="0">
                  <a:pos x="T10" y="T11"/>
                </a:cxn>
              </a:cxnLst>
              <a:rect l="0" t="0" r="r" b="b"/>
              <a:pathLst>
                <a:path w="274" h="331">
                  <a:moveTo>
                    <a:pt x="118" y="32"/>
                  </a:moveTo>
                  <a:cubicBezTo>
                    <a:pt x="0" y="90"/>
                    <a:pt x="178" y="281"/>
                    <a:pt x="240" y="314"/>
                  </a:cubicBezTo>
                  <a:cubicBezTo>
                    <a:pt x="240" y="314"/>
                    <a:pt x="241" y="314"/>
                    <a:pt x="241" y="314"/>
                  </a:cubicBezTo>
                  <a:cubicBezTo>
                    <a:pt x="243" y="331"/>
                    <a:pt x="269" y="327"/>
                    <a:pt x="268" y="310"/>
                  </a:cubicBezTo>
                  <a:cubicBezTo>
                    <a:pt x="260" y="239"/>
                    <a:pt x="274" y="168"/>
                    <a:pt x="256" y="97"/>
                  </a:cubicBezTo>
                  <a:cubicBezTo>
                    <a:pt x="238" y="29"/>
                    <a:pt x="182" y="0"/>
                    <a:pt x="118" y="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8" name="Freeform 21"/>
            <p:cNvSpPr/>
            <p:nvPr/>
          </p:nvSpPr>
          <p:spPr bwMode="auto">
            <a:xfrm>
              <a:off x="5879716" y="1769089"/>
              <a:ext cx="611260" cy="745320"/>
            </a:xfrm>
            <a:custGeom>
              <a:avLst/>
              <a:gdLst>
                <a:gd name="T0" fmla="*/ 260 w 323"/>
                <a:gd name="T1" fmla="*/ 99 h 394"/>
                <a:gd name="T2" fmla="*/ 17 w 323"/>
                <a:gd name="T3" fmla="*/ 357 h 394"/>
                <a:gd name="T4" fmla="*/ 17 w 323"/>
                <a:gd name="T5" fmla="*/ 358 h 394"/>
                <a:gd name="T6" fmla="*/ 33 w 323"/>
                <a:gd name="T7" fmla="*/ 384 h 394"/>
                <a:gd name="T8" fmla="*/ 254 w 323"/>
                <a:gd name="T9" fmla="*/ 275 h 394"/>
                <a:gd name="T10" fmla="*/ 260 w 323"/>
                <a:gd name="T11" fmla="*/ 99 h 394"/>
              </a:gdLst>
              <a:ahLst/>
              <a:cxnLst>
                <a:cxn ang="0">
                  <a:pos x="T0" y="T1"/>
                </a:cxn>
                <a:cxn ang="0">
                  <a:pos x="T2" y="T3"/>
                </a:cxn>
                <a:cxn ang="0">
                  <a:pos x="T4" y="T5"/>
                </a:cxn>
                <a:cxn ang="0">
                  <a:pos x="T6" y="T7"/>
                </a:cxn>
                <a:cxn ang="0">
                  <a:pos x="T8" y="T9"/>
                </a:cxn>
                <a:cxn ang="0">
                  <a:pos x="T10" y="T11"/>
                </a:cxn>
              </a:cxnLst>
              <a:rect l="0" t="0" r="r" b="b"/>
              <a:pathLst>
                <a:path w="323" h="394">
                  <a:moveTo>
                    <a:pt x="260" y="99"/>
                  </a:moveTo>
                  <a:cubicBezTo>
                    <a:pt x="145" y="0"/>
                    <a:pt x="23" y="276"/>
                    <a:pt x="17" y="357"/>
                  </a:cubicBezTo>
                  <a:cubicBezTo>
                    <a:pt x="17" y="357"/>
                    <a:pt x="17" y="357"/>
                    <a:pt x="17" y="358"/>
                  </a:cubicBezTo>
                  <a:cubicBezTo>
                    <a:pt x="0" y="367"/>
                    <a:pt x="16" y="394"/>
                    <a:pt x="33" y="384"/>
                  </a:cubicBezTo>
                  <a:cubicBezTo>
                    <a:pt x="106" y="344"/>
                    <a:pt x="187" y="327"/>
                    <a:pt x="254" y="275"/>
                  </a:cubicBezTo>
                  <a:cubicBezTo>
                    <a:pt x="317" y="226"/>
                    <a:pt x="323" y="153"/>
                    <a:pt x="260" y="9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39" name="Freeform 22"/>
            <p:cNvSpPr/>
            <p:nvPr/>
          </p:nvSpPr>
          <p:spPr bwMode="auto">
            <a:xfrm>
              <a:off x="7858625" y="2570984"/>
              <a:ext cx="589122" cy="592812"/>
            </a:xfrm>
            <a:custGeom>
              <a:avLst/>
              <a:gdLst>
                <a:gd name="T0" fmla="*/ 266 w 311"/>
                <a:gd name="T1" fmla="*/ 103 h 313"/>
                <a:gd name="T2" fmla="*/ 16 w 311"/>
                <a:gd name="T3" fmla="*/ 282 h 313"/>
                <a:gd name="T4" fmla="*/ 16 w 311"/>
                <a:gd name="T5" fmla="*/ 282 h 313"/>
                <a:gd name="T6" fmla="*/ 25 w 311"/>
                <a:gd name="T7" fmla="*/ 308 h 313"/>
                <a:gd name="T8" fmla="*/ 231 w 311"/>
                <a:gd name="T9" fmla="*/ 252 h 313"/>
                <a:gd name="T10" fmla="*/ 266 w 311"/>
                <a:gd name="T11" fmla="*/ 103 h 313"/>
              </a:gdLst>
              <a:ahLst/>
              <a:cxnLst>
                <a:cxn ang="0">
                  <a:pos x="T0" y="T1"/>
                </a:cxn>
                <a:cxn ang="0">
                  <a:pos x="T2" y="T3"/>
                </a:cxn>
                <a:cxn ang="0">
                  <a:pos x="T4" y="T5"/>
                </a:cxn>
                <a:cxn ang="0">
                  <a:pos x="T6" y="T7"/>
                </a:cxn>
                <a:cxn ang="0">
                  <a:pos x="T8" y="T9"/>
                </a:cxn>
                <a:cxn ang="0">
                  <a:pos x="T10" y="T11"/>
                </a:cxn>
              </a:cxnLst>
              <a:rect l="0" t="0" r="r" b="b"/>
              <a:pathLst>
                <a:path w="311" h="313">
                  <a:moveTo>
                    <a:pt x="266" y="103"/>
                  </a:moveTo>
                  <a:cubicBezTo>
                    <a:pt x="185" y="0"/>
                    <a:pt x="35" y="214"/>
                    <a:pt x="16" y="282"/>
                  </a:cubicBezTo>
                  <a:cubicBezTo>
                    <a:pt x="16" y="282"/>
                    <a:pt x="16" y="282"/>
                    <a:pt x="16" y="282"/>
                  </a:cubicBezTo>
                  <a:cubicBezTo>
                    <a:pt x="0" y="288"/>
                    <a:pt x="9" y="313"/>
                    <a:pt x="25" y="308"/>
                  </a:cubicBezTo>
                  <a:cubicBezTo>
                    <a:pt x="94" y="286"/>
                    <a:pt x="166" y="285"/>
                    <a:pt x="231" y="252"/>
                  </a:cubicBezTo>
                  <a:cubicBezTo>
                    <a:pt x="294" y="221"/>
                    <a:pt x="311" y="160"/>
                    <a:pt x="266"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0" name="Freeform 23"/>
            <p:cNvSpPr/>
            <p:nvPr/>
          </p:nvSpPr>
          <p:spPr bwMode="auto">
            <a:xfrm>
              <a:off x="6992775" y="2669376"/>
              <a:ext cx="549765" cy="611260"/>
            </a:xfrm>
            <a:custGeom>
              <a:avLst/>
              <a:gdLst>
                <a:gd name="T0" fmla="*/ 111 w 291"/>
                <a:gd name="T1" fmla="*/ 38 h 323"/>
                <a:gd name="T2" fmla="*/ 261 w 291"/>
                <a:gd name="T3" fmla="*/ 307 h 323"/>
                <a:gd name="T4" fmla="*/ 262 w 291"/>
                <a:gd name="T5" fmla="*/ 307 h 323"/>
                <a:gd name="T6" fmla="*/ 288 w 291"/>
                <a:gd name="T7" fmla="*/ 300 h 323"/>
                <a:gd name="T8" fmla="*/ 255 w 291"/>
                <a:gd name="T9" fmla="*/ 89 h 323"/>
                <a:gd name="T10" fmla="*/ 111 w 291"/>
                <a:gd name="T11" fmla="*/ 38 h 323"/>
              </a:gdLst>
              <a:ahLst/>
              <a:cxnLst>
                <a:cxn ang="0">
                  <a:pos x="T0" y="T1"/>
                </a:cxn>
                <a:cxn ang="0">
                  <a:pos x="T2" y="T3"/>
                </a:cxn>
                <a:cxn ang="0">
                  <a:pos x="T4" y="T5"/>
                </a:cxn>
                <a:cxn ang="0">
                  <a:pos x="T6" y="T7"/>
                </a:cxn>
                <a:cxn ang="0">
                  <a:pos x="T8" y="T9"/>
                </a:cxn>
                <a:cxn ang="0">
                  <a:pos x="T10" y="T11"/>
                </a:cxn>
              </a:cxnLst>
              <a:rect l="0" t="0" r="r" b="b"/>
              <a:pathLst>
                <a:path w="291" h="323">
                  <a:moveTo>
                    <a:pt x="111" y="38"/>
                  </a:moveTo>
                  <a:cubicBezTo>
                    <a:pt x="0" y="108"/>
                    <a:pt x="195" y="280"/>
                    <a:pt x="261" y="307"/>
                  </a:cubicBezTo>
                  <a:cubicBezTo>
                    <a:pt x="261" y="307"/>
                    <a:pt x="261" y="307"/>
                    <a:pt x="262" y="307"/>
                  </a:cubicBezTo>
                  <a:cubicBezTo>
                    <a:pt x="265" y="323"/>
                    <a:pt x="291" y="317"/>
                    <a:pt x="288" y="300"/>
                  </a:cubicBezTo>
                  <a:cubicBezTo>
                    <a:pt x="274" y="230"/>
                    <a:pt x="280" y="158"/>
                    <a:pt x="255" y="89"/>
                  </a:cubicBezTo>
                  <a:cubicBezTo>
                    <a:pt x="231" y="23"/>
                    <a:pt x="172" y="0"/>
                    <a:pt x="111"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1" name="Freeform 24"/>
            <p:cNvSpPr/>
            <p:nvPr/>
          </p:nvSpPr>
          <p:spPr bwMode="auto">
            <a:xfrm>
              <a:off x="4146786" y="2952253"/>
              <a:ext cx="628479" cy="553455"/>
            </a:xfrm>
            <a:custGeom>
              <a:avLst/>
              <a:gdLst>
                <a:gd name="T0" fmla="*/ 92 w 332"/>
                <a:gd name="T1" fmla="*/ 52 h 293"/>
                <a:gd name="T2" fmla="*/ 300 w 332"/>
                <a:gd name="T3" fmla="*/ 278 h 293"/>
                <a:gd name="T4" fmla="*/ 301 w 332"/>
                <a:gd name="T5" fmla="*/ 278 h 293"/>
                <a:gd name="T6" fmla="*/ 325 w 332"/>
                <a:gd name="T7" fmla="*/ 265 h 293"/>
                <a:gd name="T8" fmla="*/ 244 w 332"/>
                <a:gd name="T9" fmla="*/ 68 h 293"/>
                <a:gd name="T10" fmla="*/ 92 w 332"/>
                <a:gd name="T11" fmla="*/ 52 h 293"/>
              </a:gdLst>
              <a:ahLst/>
              <a:cxnLst>
                <a:cxn ang="0">
                  <a:pos x="T0" y="T1"/>
                </a:cxn>
                <a:cxn ang="0">
                  <a:pos x="T2" y="T3"/>
                </a:cxn>
                <a:cxn ang="0">
                  <a:pos x="T4" y="T5"/>
                </a:cxn>
                <a:cxn ang="0">
                  <a:pos x="T6" y="T7"/>
                </a:cxn>
                <a:cxn ang="0">
                  <a:pos x="T8" y="T9"/>
                </a:cxn>
                <a:cxn ang="0">
                  <a:pos x="T10" y="T11"/>
                </a:cxn>
              </a:cxnLst>
              <a:rect l="0" t="0" r="r" b="b"/>
              <a:pathLst>
                <a:path w="332" h="293">
                  <a:moveTo>
                    <a:pt x="92" y="52"/>
                  </a:moveTo>
                  <a:cubicBezTo>
                    <a:pt x="0" y="145"/>
                    <a:pt x="230" y="267"/>
                    <a:pt x="300" y="278"/>
                  </a:cubicBezTo>
                  <a:cubicBezTo>
                    <a:pt x="301" y="278"/>
                    <a:pt x="301" y="278"/>
                    <a:pt x="301" y="278"/>
                  </a:cubicBezTo>
                  <a:cubicBezTo>
                    <a:pt x="309" y="293"/>
                    <a:pt x="332" y="281"/>
                    <a:pt x="325" y="265"/>
                  </a:cubicBezTo>
                  <a:cubicBezTo>
                    <a:pt x="295" y="200"/>
                    <a:pt x="284" y="129"/>
                    <a:pt x="244" y="68"/>
                  </a:cubicBezTo>
                  <a:cubicBezTo>
                    <a:pt x="205" y="9"/>
                    <a:pt x="142" y="0"/>
                    <a:pt x="92" y="5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2" name="Freeform 25"/>
            <p:cNvSpPr/>
            <p:nvPr/>
          </p:nvSpPr>
          <p:spPr bwMode="auto">
            <a:xfrm>
              <a:off x="4117269" y="4292844"/>
              <a:ext cx="423086" cy="413247"/>
            </a:xfrm>
            <a:custGeom>
              <a:avLst/>
              <a:gdLst>
                <a:gd name="T0" fmla="*/ 71 w 224"/>
                <a:gd name="T1" fmla="*/ 141 h 218"/>
                <a:gd name="T2" fmla="*/ 224 w 224"/>
                <a:gd name="T3" fmla="*/ 10 h 218"/>
                <a:gd name="T4" fmla="*/ 223 w 224"/>
                <a:gd name="T5" fmla="*/ 6 h 218"/>
                <a:gd name="T6" fmla="*/ 214 w 224"/>
                <a:gd name="T7" fmla="*/ 2 h 218"/>
                <a:gd name="T8" fmla="*/ 71 w 224"/>
                <a:gd name="T9" fmla="*/ 141 h 218"/>
              </a:gdLst>
              <a:ahLst/>
              <a:cxnLst>
                <a:cxn ang="0">
                  <a:pos x="T0" y="T1"/>
                </a:cxn>
                <a:cxn ang="0">
                  <a:pos x="T2" y="T3"/>
                </a:cxn>
                <a:cxn ang="0">
                  <a:pos x="T4" y="T5"/>
                </a:cxn>
                <a:cxn ang="0">
                  <a:pos x="T6" y="T7"/>
                </a:cxn>
                <a:cxn ang="0">
                  <a:pos x="T8" y="T9"/>
                </a:cxn>
              </a:cxnLst>
              <a:rect l="0" t="0" r="r" b="b"/>
              <a:pathLst>
                <a:path w="224" h="218">
                  <a:moveTo>
                    <a:pt x="71" y="141"/>
                  </a:moveTo>
                  <a:cubicBezTo>
                    <a:pt x="135" y="218"/>
                    <a:pt x="221" y="65"/>
                    <a:pt x="224" y="10"/>
                  </a:cubicBezTo>
                  <a:cubicBezTo>
                    <a:pt x="224" y="8"/>
                    <a:pt x="224" y="7"/>
                    <a:pt x="223" y="6"/>
                  </a:cubicBezTo>
                  <a:cubicBezTo>
                    <a:pt x="222" y="3"/>
                    <a:pt x="218" y="0"/>
                    <a:pt x="214" y="2"/>
                  </a:cubicBezTo>
                  <a:cubicBezTo>
                    <a:pt x="160" y="17"/>
                    <a:pt x="0" y="55"/>
                    <a:pt x="71" y="1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3" name="Freeform 26"/>
            <p:cNvSpPr/>
            <p:nvPr/>
          </p:nvSpPr>
          <p:spPr bwMode="auto">
            <a:xfrm>
              <a:off x="5876026" y="1708824"/>
              <a:ext cx="378809" cy="436615"/>
            </a:xfrm>
            <a:custGeom>
              <a:avLst/>
              <a:gdLst>
                <a:gd name="T0" fmla="*/ 96 w 200"/>
                <a:gd name="T1" fmla="*/ 38 h 231"/>
                <a:gd name="T2" fmla="*/ 24 w 200"/>
                <a:gd name="T3" fmla="*/ 226 h 231"/>
                <a:gd name="T4" fmla="*/ 27 w 200"/>
                <a:gd name="T5" fmla="*/ 228 h 231"/>
                <a:gd name="T6" fmla="*/ 37 w 200"/>
                <a:gd name="T7" fmla="*/ 228 h 231"/>
                <a:gd name="T8" fmla="*/ 96 w 200"/>
                <a:gd name="T9" fmla="*/ 38 h 231"/>
              </a:gdLst>
              <a:ahLst/>
              <a:cxnLst>
                <a:cxn ang="0">
                  <a:pos x="T0" y="T1"/>
                </a:cxn>
                <a:cxn ang="0">
                  <a:pos x="T2" y="T3"/>
                </a:cxn>
                <a:cxn ang="0">
                  <a:pos x="T4" y="T5"/>
                </a:cxn>
                <a:cxn ang="0">
                  <a:pos x="T6" y="T7"/>
                </a:cxn>
                <a:cxn ang="0">
                  <a:pos x="T8" y="T9"/>
                </a:cxn>
              </a:cxnLst>
              <a:rect l="0" t="0" r="r" b="b"/>
              <a:pathLst>
                <a:path w="200" h="231">
                  <a:moveTo>
                    <a:pt x="96" y="38"/>
                  </a:moveTo>
                  <a:cubicBezTo>
                    <a:pt x="4" y="0"/>
                    <a:pt x="0" y="176"/>
                    <a:pt x="24" y="226"/>
                  </a:cubicBezTo>
                  <a:cubicBezTo>
                    <a:pt x="24" y="227"/>
                    <a:pt x="26" y="228"/>
                    <a:pt x="27" y="228"/>
                  </a:cubicBezTo>
                  <a:cubicBezTo>
                    <a:pt x="29" y="231"/>
                    <a:pt x="34" y="231"/>
                    <a:pt x="37" y="228"/>
                  </a:cubicBezTo>
                  <a:cubicBezTo>
                    <a:pt x="77" y="189"/>
                    <a:pt x="200" y="80"/>
                    <a:pt x="9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4" name="Freeform 27"/>
            <p:cNvSpPr/>
            <p:nvPr/>
          </p:nvSpPr>
          <p:spPr bwMode="auto">
            <a:xfrm>
              <a:off x="5908003" y="3226521"/>
              <a:ext cx="361591" cy="434155"/>
            </a:xfrm>
            <a:custGeom>
              <a:avLst/>
              <a:gdLst>
                <a:gd name="T0" fmla="*/ 90 w 191"/>
                <a:gd name="T1" fmla="*/ 49 h 230"/>
                <a:gd name="T2" fmla="*/ 180 w 191"/>
                <a:gd name="T3" fmla="*/ 229 h 230"/>
                <a:gd name="T4" fmla="*/ 184 w 191"/>
                <a:gd name="T5" fmla="*/ 229 h 230"/>
                <a:gd name="T6" fmla="*/ 191 w 191"/>
                <a:gd name="T7" fmla="*/ 221 h 230"/>
                <a:gd name="T8" fmla="*/ 90 w 191"/>
                <a:gd name="T9" fmla="*/ 49 h 230"/>
              </a:gdLst>
              <a:ahLst/>
              <a:cxnLst>
                <a:cxn ang="0">
                  <a:pos x="T0" y="T1"/>
                </a:cxn>
                <a:cxn ang="0">
                  <a:pos x="T2" y="T3"/>
                </a:cxn>
                <a:cxn ang="0">
                  <a:pos x="T4" y="T5"/>
                </a:cxn>
                <a:cxn ang="0">
                  <a:pos x="T6" y="T7"/>
                </a:cxn>
                <a:cxn ang="0">
                  <a:pos x="T8" y="T9"/>
                </a:cxn>
              </a:cxnLst>
              <a:rect l="0" t="0" r="r" b="b"/>
              <a:pathLst>
                <a:path w="191" h="230">
                  <a:moveTo>
                    <a:pt x="90" y="49"/>
                  </a:moveTo>
                  <a:cubicBezTo>
                    <a:pt x="0" y="92"/>
                    <a:pt x="127" y="213"/>
                    <a:pt x="180" y="229"/>
                  </a:cubicBezTo>
                  <a:cubicBezTo>
                    <a:pt x="182" y="230"/>
                    <a:pt x="183" y="229"/>
                    <a:pt x="184" y="229"/>
                  </a:cubicBezTo>
                  <a:cubicBezTo>
                    <a:pt x="188" y="228"/>
                    <a:pt x="191" y="225"/>
                    <a:pt x="191" y="221"/>
                  </a:cubicBezTo>
                  <a:cubicBezTo>
                    <a:pt x="189" y="165"/>
                    <a:pt x="190" y="0"/>
                    <a:pt x="90"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5" name="Freeform 28"/>
            <p:cNvSpPr/>
            <p:nvPr/>
          </p:nvSpPr>
          <p:spPr bwMode="auto">
            <a:xfrm>
              <a:off x="4536665" y="3602870"/>
              <a:ext cx="439074" cy="386189"/>
            </a:xfrm>
            <a:custGeom>
              <a:avLst/>
              <a:gdLst>
                <a:gd name="T0" fmla="*/ 41 w 232"/>
                <a:gd name="T1" fmla="*/ 101 h 204"/>
                <a:gd name="T2" fmla="*/ 226 w 232"/>
                <a:gd name="T3" fmla="*/ 182 h 204"/>
                <a:gd name="T4" fmla="*/ 229 w 232"/>
                <a:gd name="T5" fmla="*/ 179 h 204"/>
                <a:gd name="T6" fmla="*/ 229 w 232"/>
                <a:gd name="T7" fmla="*/ 169 h 204"/>
                <a:gd name="T8" fmla="*/ 41 w 232"/>
                <a:gd name="T9" fmla="*/ 101 h 204"/>
              </a:gdLst>
              <a:ahLst/>
              <a:cxnLst>
                <a:cxn ang="0">
                  <a:pos x="T0" y="T1"/>
                </a:cxn>
                <a:cxn ang="0">
                  <a:pos x="T2" y="T3"/>
                </a:cxn>
                <a:cxn ang="0">
                  <a:pos x="T4" y="T5"/>
                </a:cxn>
                <a:cxn ang="0">
                  <a:pos x="T6" y="T7"/>
                </a:cxn>
                <a:cxn ang="0">
                  <a:pos x="T8" y="T9"/>
                </a:cxn>
              </a:cxnLst>
              <a:rect l="0" t="0" r="r" b="b"/>
              <a:pathLst>
                <a:path w="232" h="204">
                  <a:moveTo>
                    <a:pt x="41" y="101"/>
                  </a:moveTo>
                  <a:cubicBezTo>
                    <a:pt x="0" y="192"/>
                    <a:pt x="175" y="204"/>
                    <a:pt x="226" y="182"/>
                  </a:cubicBezTo>
                  <a:cubicBezTo>
                    <a:pt x="228" y="181"/>
                    <a:pt x="229" y="180"/>
                    <a:pt x="229" y="179"/>
                  </a:cubicBezTo>
                  <a:cubicBezTo>
                    <a:pt x="231" y="177"/>
                    <a:pt x="232" y="172"/>
                    <a:pt x="229" y="169"/>
                  </a:cubicBezTo>
                  <a:cubicBezTo>
                    <a:pt x="192" y="127"/>
                    <a:pt x="88" y="0"/>
                    <a:pt x="41"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6" name="Freeform 30"/>
            <p:cNvSpPr/>
            <p:nvPr/>
          </p:nvSpPr>
          <p:spPr bwMode="auto">
            <a:xfrm>
              <a:off x="4803553" y="2755469"/>
              <a:ext cx="396028" cy="408327"/>
            </a:xfrm>
            <a:custGeom>
              <a:avLst/>
              <a:gdLst>
                <a:gd name="T0" fmla="*/ 99 w 209"/>
                <a:gd name="T1" fmla="*/ 15 h 216"/>
                <a:gd name="T2" fmla="*/ 130 w 209"/>
                <a:gd name="T3" fmla="*/ 215 h 216"/>
                <a:gd name="T4" fmla="*/ 133 w 209"/>
                <a:gd name="T5" fmla="*/ 215 h 216"/>
                <a:gd name="T6" fmla="*/ 142 w 209"/>
                <a:gd name="T7" fmla="*/ 210 h 216"/>
                <a:gd name="T8" fmla="*/ 99 w 209"/>
                <a:gd name="T9" fmla="*/ 15 h 216"/>
              </a:gdLst>
              <a:ahLst/>
              <a:cxnLst>
                <a:cxn ang="0">
                  <a:pos x="T0" y="T1"/>
                </a:cxn>
                <a:cxn ang="0">
                  <a:pos x="T2" y="T3"/>
                </a:cxn>
                <a:cxn ang="0">
                  <a:pos x="T4" y="T5"/>
                </a:cxn>
                <a:cxn ang="0">
                  <a:pos x="T6" y="T7"/>
                </a:cxn>
                <a:cxn ang="0">
                  <a:pos x="T8" y="T9"/>
                </a:cxn>
              </a:cxnLst>
              <a:rect l="0" t="0" r="r" b="b"/>
              <a:pathLst>
                <a:path w="209" h="216">
                  <a:moveTo>
                    <a:pt x="99" y="15"/>
                  </a:moveTo>
                  <a:cubicBezTo>
                    <a:pt x="0" y="29"/>
                    <a:pt x="84" y="183"/>
                    <a:pt x="130" y="215"/>
                  </a:cubicBezTo>
                  <a:cubicBezTo>
                    <a:pt x="131" y="216"/>
                    <a:pt x="132" y="216"/>
                    <a:pt x="133" y="215"/>
                  </a:cubicBezTo>
                  <a:cubicBezTo>
                    <a:pt x="137" y="216"/>
                    <a:pt x="141" y="214"/>
                    <a:pt x="142" y="210"/>
                  </a:cubicBezTo>
                  <a:cubicBezTo>
                    <a:pt x="157" y="156"/>
                    <a:pt x="209" y="0"/>
                    <a:pt x="99" y="1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7" name="Freeform 31"/>
            <p:cNvSpPr/>
            <p:nvPr/>
          </p:nvSpPr>
          <p:spPr bwMode="auto">
            <a:xfrm>
              <a:off x="7080098" y="3181015"/>
              <a:ext cx="419396" cy="418166"/>
            </a:xfrm>
            <a:custGeom>
              <a:avLst/>
              <a:gdLst>
                <a:gd name="T0" fmla="*/ 147 w 222"/>
                <a:gd name="T1" fmla="*/ 74 h 221"/>
                <a:gd name="T2" fmla="*/ 0 w 222"/>
                <a:gd name="T3" fmla="*/ 212 h 221"/>
                <a:gd name="T4" fmla="*/ 2 w 222"/>
                <a:gd name="T5" fmla="*/ 216 h 221"/>
                <a:gd name="T6" fmla="*/ 11 w 222"/>
                <a:gd name="T7" fmla="*/ 220 h 221"/>
                <a:gd name="T8" fmla="*/ 147 w 222"/>
                <a:gd name="T9" fmla="*/ 74 h 221"/>
              </a:gdLst>
              <a:ahLst/>
              <a:cxnLst>
                <a:cxn ang="0">
                  <a:pos x="T0" y="T1"/>
                </a:cxn>
                <a:cxn ang="0">
                  <a:pos x="T2" y="T3"/>
                </a:cxn>
                <a:cxn ang="0">
                  <a:pos x="T4" y="T5"/>
                </a:cxn>
                <a:cxn ang="0">
                  <a:pos x="T6" y="T7"/>
                </a:cxn>
                <a:cxn ang="0">
                  <a:pos x="T8" y="T9"/>
                </a:cxn>
              </a:cxnLst>
              <a:rect l="0" t="0" r="r" b="b"/>
              <a:pathLst>
                <a:path w="222" h="221">
                  <a:moveTo>
                    <a:pt x="147" y="74"/>
                  </a:moveTo>
                  <a:cubicBezTo>
                    <a:pt x="79" y="0"/>
                    <a:pt x="0" y="156"/>
                    <a:pt x="0" y="212"/>
                  </a:cubicBezTo>
                  <a:cubicBezTo>
                    <a:pt x="0" y="214"/>
                    <a:pt x="1" y="215"/>
                    <a:pt x="2" y="216"/>
                  </a:cubicBezTo>
                  <a:cubicBezTo>
                    <a:pt x="3" y="219"/>
                    <a:pt x="7" y="221"/>
                    <a:pt x="11" y="220"/>
                  </a:cubicBezTo>
                  <a:cubicBezTo>
                    <a:pt x="64" y="202"/>
                    <a:pt x="222" y="156"/>
                    <a:pt x="147" y="7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8" name="Freeform 32"/>
            <p:cNvSpPr/>
            <p:nvPr/>
          </p:nvSpPr>
          <p:spPr bwMode="auto">
            <a:xfrm>
              <a:off x="7675370" y="3119520"/>
              <a:ext cx="399718" cy="399718"/>
            </a:xfrm>
            <a:custGeom>
              <a:avLst/>
              <a:gdLst>
                <a:gd name="T0" fmla="*/ 204 w 211"/>
                <a:gd name="T1" fmla="*/ 100 h 211"/>
                <a:gd name="T2" fmla="*/ 3 w 211"/>
                <a:gd name="T3" fmla="*/ 89 h 211"/>
                <a:gd name="T4" fmla="*/ 1 w 211"/>
                <a:gd name="T5" fmla="*/ 93 h 211"/>
                <a:gd name="T6" fmla="*/ 5 w 211"/>
                <a:gd name="T7" fmla="*/ 102 h 211"/>
                <a:gd name="T8" fmla="*/ 204 w 211"/>
                <a:gd name="T9" fmla="*/ 100 h 211"/>
              </a:gdLst>
              <a:ahLst/>
              <a:cxnLst>
                <a:cxn ang="0">
                  <a:pos x="T0" y="T1"/>
                </a:cxn>
                <a:cxn ang="0">
                  <a:pos x="T2" y="T3"/>
                </a:cxn>
                <a:cxn ang="0">
                  <a:pos x="T4" y="T5"/>
                </a:cxn>
                <a:cxn ang="0">
                  <a:pos x="T6" y="T7"/>
                </a:cxn>
                <a:cxn ang="0">
                  <a:pos x="T8" y="T9"/>
                </a:cxn>
              </a:cxnLst>
              <a:rect l="0" t="0" r="r" b="b"/>
              <a:pathLst>
                <a:path w="211" h="211">
                  <a:moveTo>
                    <a:pt x="204" y="100"/>
                  </a:moveTo>
                  <a:cubicBezTo>
                    <a:pt x="211" y="0"/>
                    <a:pt x="43" y="51"/>
                    <a:pt x="3" y="89"/>
                  </a:cubicBezTo>
                  <a:cubicBezTo>
                    <a:pt x="2" y="90"/>
                    <a:pt x="1" y="91"/>
                    <a:pt x="1" y="93"/>
                  </a:cubicBezTo>
                  <a:cubicBezTo>
                    <a:pt x="0" y="96"/>
                    <a:pt x="1" y="100"/>
                    <a:pt x="5" y="102"/>
                  </a:cubicBezTo>
                  <a:cubicBezTo>
                    <a:pt x="54" y="128"/>
                    <a:pt x="196" y="211"/>
                    <a:pt x="204" y="1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49" name="Freeform 33"/>
            <p:cNvSpPr/>
            <p:nvPr/>
          </p:nvSpPr>
          <p:spPr bwMode="auto">
            <a:xfrm>
              <a:off x="5842819" y="2952253"/>
              <a:ext cx="415706" cy="317314"/>
            </a:xfrm>
            <a:custGeom>
              <a:avLst/>
              <a:gdLst>
                <a:gd name="T0" fmla="*/ 183 w 220"/>
                <a:gd name="T1" fmla="*/ 116 h 168"/>
                <a:gd name="T2" fmla="*/ 8 w 220"/>
                <a:gd name="T3" fmla="*/ 19 h 168"/>
                <a:gd name="T4" fmla="*/ 6 w 220"/>
                <a:gd name="T5" fmla="*/ 22 h 168"/>
                <a:gd name="T6" fmla="*/ 3 w 220"/>
                <a:gd name="T7" fmla="*/ 32 h 168"/>
                <a:gd name="T8" fmla="*/ 86 w 220"/>
                <a:gd name="T9" fmla="*/ 140 h 168"/>
                <a:gd name="T10" fmla="*/ 183 w 220"/>
                <a:gd name="T11" fmla="*/ 116 h 168"/>
              </a:gdLst>
              <a:ahLst/>
              <a:cxnLst>
                <a:cxn ang="0">
                  <a:pos x="T0" y="T1"/>
                </a:cxn>
                <a:cxn ang="0">
                  <a:pos x="T2" y="T3"/>
                </a:cxn>
                <a:cxn ang="0">
                  <a:pos x="T4" y="T5"/>
                </a:cxn>
                <a:cxn ang="0">
                  <a:pos x="T6" y="T7"/>
                </a:cxn>
                <a:cxn ang="0">
                  <a:pos x="T8" y="T9"/>
                </a:cxn>
                <a:cxn ang="0">
                  <a:pos x="T10" y="T11"/>
                </a:cxn>
              </a:cxnLst>
              <a:rect l="0" t="0" r="r" b="b"/>
              <a:pathLst>
                <a:path w="220" h="168">
                  <a:moveTo>
                    <a:pt x="183" y="116"/>
                  </a:moveTo>
                  <a:cubicBezTo>
                    <a:pt x="220" y="35"/>
                    <a:pt x="59" y="0"/>
                    <a:pt x="8" y="19"/>
                  </a:cubicBezTo>
                  <a:cubicBezTo>
                    <a:pt x="7" y="20"/>
                    <a:pt x="6" y="21"/>
                    <a:pt x="6" y="22"/>
                  </a:cubicBezTo>
                  <a:cubicBezTo>
                    <a:pt x="3" y="23"/>
                    <a:pt x="0" y="27"/>
                    <a:pt x="3" y="32"/>
                  </a:cubicBezTo>
                  <a:cubicBezTo>
                    <a:pt x="24" y="71"/>
                    <a:pt x="50" y="113"/>
                    <a:pt x="86" y="140"/>
                  </a:cubicBezTo>
                  <a:cubicBezTo>
                    <a:pt x="123" y="168"/>
                    <a:pt x="163" y="160"/>
                    <a:pt x="183" y="116"/>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0" name="Freeform 34"/>
            <p:cNvSpPr/>
            <p:nvPr/>
          </p:nvSpPr>
          <p:spPr bwMode="auto">
            <a:xfrm>
              <a:off x="8405931" y="2696434"/>
              <a:ext cx="376349" cy="357901"/>
            </a:xfrm>
            <a:custGeom>
              <a:avLst/>
              <a:gdLst>
                <a:gd name="T0" fmla="*/ 170 w 199"/>
                <a:gd name="T1" fmla="*/ 72 h 189"/>
                <a:gd name="T2" fmla="*/ 0 w 199"/>
                <a:gd name="T3" fmla="*/ 177 h 189"/>
                <a:gd name="T4" fmla="*/ 1 w 199"/>
                <a:gd name="T5" fmla="*/ 180 h 189"/>
                <a:gd name="T6" fmla="*/ 8 w 199"/>
                <a:gd name="T7" fmla="*/ 188 h 189"/>
                <a:gd name="T8" fmla="*/ 144 w 199"/>
                <a:gd name="T9" fmla="*/ 168 h 189"/>
                <a:gd name="T10" fmla="*/ 170 w 199"/>
                <a:gd name="T11" fmla="*/ 72 h 189"/>
              </a:gdLst>
              <a:ahLst/>
              <a:cxnLst>
                <a:cxn ang="0">
                  <a:pos x="T0" y="T1"/>
                </a:cxn>
                <a:cxn ang="0">
                  <a:pos x="T2" y="T3"/>
                </a:cxn>
                <a:cxn ang="0">
                  <a:pos x="T4" y="T5"/>
                </a:cxn>
                <a:cxn ang="0">
                  <a:pos x="T6" y="T7"/>
                </a:cxn>
                <a:cxn ang="0">
                  <a:pos x="T8" y="T9"/>
                </a:cxn>
                <a:cxn ang="0">
                  <a:pos x="T10" y="T11"/>
                </a:cxn>
              </a:cxnLst>
              <a:rect l="0" t="0" r="r" b="b"/>
              <a:pathLst>
                <a:path w="199" h="189">
                  <a:moveTo>
                    <a:pt x="170" y="72"/>
                  </a:moveTo>
                  <a:cubicBezTo>
                    <a:pt x="117" y="0"/>
                    <a:pt x="8" y="123"/>
                    <a:pt x="0" y="177"/>
                  </a:cubicBezTo>
                  <a:cubicBezTo>
                    <a:pt x="0" y="178"/>
                    <a:pt x="1" y="179"/>
                    <a:pt x="1" y="180"/>
                  </a:cubicBezTo>
                  <a:cubicBezTo>
                    <a:pt x="1" y="184"/>
                    <a:pt x="3" y="188"/>
                    <a:pt x="8" y="188"/>
                  </a:cubicBezTo>
                  <a:cubicBezTo>
                    <a:pt x="53" y="189"/>
                    <a:pt x="103" y="187"/>
                    <a:pt x="144" y="168"/>
                  </a:cubicBezTo>
                  <a:cubicBezTo>
                    <a:pt x="186" y="149"/>
                    <a:pt x="199" y="110"/>
                    <a:pt x="170" y="7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1" name="Freeform 35"/>
            <p:cNvSpPr/>
            <p:nvPr/>
          </p:nvSpPr>
          <p:spPr bwMode="auto">
            <a:xfrm>
              <a:off x="7830337" y="2170037"/>
              <a:ext cx="311165" cy="414476"/>
            </a:xfrm>
            <a:custGeom>
              <a:avLst/>
              <a:gdLst>
                <a:gd name="T0" fmla="*/ 108 w 164"/>
                <a:gd name="T1" fmla="*/ 31 h 219"/>
                <a:gd name="T2" fmla="*/ 23 w 164"/>
                <a:gd name="T3" fmla="*/ 212 h 219"/>
                <a:gd name="T4" fmla="*/ 25 w 164"/>
                <a:gd name="T5" fmla="*/ 213 h 219"/>
                <a:gd name="T6" fmla="*/ 35 w 164"/>
                <a:gd name="T7" fmla="*/ 216 h 219"/>
                <a:gd name="T8" fmla="*/ 138 w 164"/>
                <a:gd name="T9" fmla="*/ 126 h 219"/>
                <a:gd name="T10" fmla="*/ 108 w 164"/>
                <a:gd name="T11" fmla="*/ 31 h 219"/>
              </a:gdLst>
              <a:ahLst/>
              <a:cxnLst>
                <a:cxn ang="0">
                  <a:pos x="T0" y="T1"/>
                </a:cxn>
                <a:cxn ang="0">
                  <a:pos x="T2" y="T3"/>
                </a:cxn>
                <a:cxn ang="0">
                  <a:pos x="T4" y="T5"/>
                </a:cxn>
                <a:cxn ang="0">
                  <a:pos x="T6" y="T7"/>
                </a:cxn>
                <a:cxn ang="0">
                  <a:pos x="T8" y="T9"/>
                </a:cxn>
                <a:cxn ang="0">
                  <a:pos x="T10" y="T11"/>
                </a:cxn>
              </a:cxnLst>
              <a:rect l="0" t="0" r="r" b="b"/>
              <a:pathLst>
                <a:path w="164" h="219">
                  <a:moveTo>
                    <a:pt x="108" y="31"/>
                  </a:moveTo>
                  <a:cubicBezTo>
                    <a:pt x="25" y="0"/>
                    <a:pt x="0" y="162"/>
                    <a:pt x="23" y="212"/>
                  </a:cubicBezTo>
                  <a:cubicBezTo>
                    <a:pt x="23" y="213"/>
                    <a:pt x="24" y="213"/>
                    <a:pt x="25" y="213"/>
                  </a:cubicBezTo>
                  <a:cubicBezTo>
                    <a:pt x="27" y="217"/>
                    <a:pt x="31" y="219"/>
                    <a:pt x="35" y="216"/>
                  </a:cubicBezTo>
                  <a:cubicBezTo>
                    <a:pt x="73" y="193"/>
                    <a:pt x="114" y="164"/>
                    <a:pt x="138" y="126"/>
                  </a:cubicBezTo>
                  <a:cubicBezTo>
                    <a:pt x="164" y="87"/>
                    <a:pt x="153" y="48"/>
                    <a:pt x="10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2" name="Freeform 36"/>
            <p:cNvSpPr/>
            <p:nvPr/>
          </p:nvSpPr>
          <p:spPr bwMode="auto">
            <a:xfrm>
              <a:off x="4813392" y="1895769"/>
              <a:ext cx="391108" cy="348062"/>
            </a:xfrm>
            <a:custGeom>
              <a:avLst/>
              <a:gdLst>
                <a:gd name="T0" fmla="*/ 58 w 207"/>
                <a:gd name="T1" fmla="*/ 36 h 184"/>
                <a:gd name="T2" fmla="*/ 197 w 207"/>
                <a:gd name="T3" fmla="*/ 180 h 184"/>
                <a:gd name="T4" fmla="*/ 200 w 207"/>
                <a:gd name="T5" fmla="*/ 178 h 184"/>
                <a:gd name="T6" fmla="*/ 206 w 207"/>
                <a:gd name="T7" fmla="*/ 170 h 184"/>
                <a:gd name="T8" fmla="*/ 158 w 207"/>
                <a:gd name="T9" fmla="*/ 41 h 184"/>
                <a:gd name="T10" fmla="*/ 58 w 207"/>
                <a:gd name="T11" fmla="*/ 36 h 184"/>
              </a:gdLst>
              <a:ahLst/>
              <a:cxnLst>
                <a:cxn ang="0">
                  <a:pos x="T0" y="T1"/>
                </a:cxn>
                <a:cxn ang="0">
                  <a:pos x="T2" y="T3"/>
                </a:cxn>
                <a:cxn ang="0">
                  <a:pos x="T4" y="T5"/>
                </a:cxn>
                <a:cxn ang="0">
                  <a:pos x="T6" y="T7"/>
                </a:cxn>
                <a:cxn ang="0">
                  <a:pos x="T8" y="T9"/>
                </a:cxn>
                <a:cxn ang="0">
                  <a:pos x="T10" y="T11"/>
                </a:cxn>
              </a:cxnLst>
              <a:rect l="0" t="0" r="r" b="b"/>
              <a:pathLst>
                <a:path w="207" h="184">
                  <a:moveTo>
                    <a:pt x="58" y="36"/>
                  </a:moveTo>
                  <a:cubicBezTo>
                    <a:pt x="0" y="103"/>
                    <a:pt x="143" y="184"/>
                    <a:pt x="197" y="180"/>
                  </a:cubicBezTo>
                  <a:cubicBezTo>
                    <a:pt x="198" y="180"/>
                    <a:pt x="199" y="179"/>
                    <a:pt x="200" y="178"/>
                  </a:cubicBezTo>
                  <a:cubicBezTo>
                    <a:pt x="203" y="178"/>
                    <a:pt x="207" y="174"/>
                    <a:pt x="206" y="170"/>
                  </a:cubicBezTo>
                  <a:cubicBezTo>
                    <a:pt x="197" y="126"/>
                    <a:pt x="185" y="78"/>
                    <a:pt x="158" y="41"/>
                  </a:cubicBezTo>
                  <a:cubicBezTo>
                    <a:pt x="131" y="4"/>
                    <a:pt x="90" y="0"/>
                    <a:pt x="58"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3" name="Freeform 37"/>
            <p:cNvSpPr/>
            <p:nvPr/>
          </p:nvSpPr>
          <p:spPr bwMode="auto">
            <a:xfrm>
              <a:off x="7639703" y="3361810"/>
              <a:ext cx="351751" cy="378809"/>
            </a:xfrm>
            <a:custGeom>
              <a:avLst/>
              <a:gdLst>
                <a:gd name="T0" fmla="*/ 113 w 186"/>
                <a:gd name="T1" fmla="*/ 173 h 200"/>
                <a:gd name="T2" fmla="*/ 13 w 186"/>
                <a:gd name="T3" fmla="*/ 0 h 200"/>
                <a:gd name="T4" fmla="*/ 10 w 186"/>
                <a:gd name="T5" fmla="*/ 1 h 200"/>
                <a:gd name="T6" fmla="*/ 2 w 186"/>
                <a:gd name="T7" fmla="*/ 8 h 200"/>
                <a:gd name="T8" fmla="*/ 17 w 186"/>
                <a:gd name="T9" fmla="*/ 144 h 200"/>
                <a:gd name="T10" fmla="*/ 113 w 186"/>
                <a:gd name="T11" fmla="*/ 173 h 200"/>
              </a:gdLst>
              <a:ahLst/>
              <a:cxnLst>
                <a:cxn ang="0">
                  <a:pos x="T0" y="T1"/>
                </a:cxn>
                <a:cxn ang="0">
                  <a:pos x="T2" y="T3"/>
                </a:cxn>
                <a:cxn ang="0">
                  <a:pos x="T4" y="T5"/>
                </a:cxn>
                <a:cxn ang="0">
                  <a:pos x="T6" y="T7"/>
                </a:cxn>
                <a:cxn ang="0">
                  <a:pos x="T8" y="T9"/>
                </a:cxn>
                <a:cxn ang="0">
                  <a:pos x="T10" y="T11"/>
                </a:cxn>
              </a:cxnLst>
              <a:rect l="0" t="0" r="r" b="b"/>
              <a:pathLst>
                <a:path w="186" h="200">
                  <a:moveTo>
                    <a:pt x="113" y="173"/>
                  </a:moveTo>
                  <a:cubicBezTo>
                    <a:pt x="186" y="123"/>
                    <a:pt x="67" y="10"/>
                    <a:pt x="13" y="0"/>
                  </a:cubicBezTo>
                  <a:cubicBezTo>
                    <a:pt x="12" y="0"/>
                    <a:pt x="11" y="0"/>
                    <a:pt x="10" y="1"/>
                  </a:cubicBezTo>
                  <a:cubicBezTo>
                    <a:pt x="6" y="1"/>
                    <a:pt x="2" y="3"/>
                    <a:pt x="2" y="8"/>
                  </a:cubicBezTo>
                  <a:cubicBezTo>
                    <a:pt x="0" y="52"/>
                    <a:pt x="0" y="102"/>
                    <a:pt x="17" y="144"/>
                  </a:cubicBezTo>
                  <a:cubicBezTo>
                    <a:pt x="35" y="187"/>
                    <a:pt x="73" y="200"/>
                    <a:pt x="113"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4" name="Freeform 38"/>
            <p:cNvSpPr/>
            <p:nvPr/>
          </p:nvSpPr>
          <p:spPr bwMode="auto">
            <a:xfrm>
              <a:off x="4578481" y="2938724"/>
              <a:ext cx="414476" cy="317314"/>
            </a:xfrm>
            <a:custGeom>
              <a:avLst/>
              <a:gdLst>
                <a:gd name="T0" fmla="*/ 36 w 219"/>
                <a:gd name="T1" fmla="*/ 53 h 168"/>
                <a:gd name="T2" fmla="*/ 212 w 219"/>
                <a:gd name="T3" fmla="*/ 148 h 168"/>
                <a:gd name="T4" fmla="*/ 214 w 219"/>
                <a:gd name="T5" fmla="*/ 146 h 168"/>
                <a:gd name="T6" fmla="*/ 217 w 219"/>
                <a:gd name="T7" fmla="*/ 136 h 168"/>
                <a:gd name="T8" fmla="*/ 133 w 219"/>
                <a:gd name="T9" fmla="*/ 28 h 168"/>
                <a:gd name="T10" fmla="*/ 36 w 219"/>
                <a:gd name="T11" fmla="*/ 53 h 168"/>
              </a:gdLst>
              <a:ahLst/>
              <a:cxnLst>
                <a:cxn ang="0">
                  <a:pos x="T0" y="T1"/>
                </a:cxn>
                <a:cxn ang="0">
                  <a:pos x="T2" y="T3"/>
                </a:cxn>
                <a:cxn ang="0">
                  <a:pos x="T4" y="T5"/>
                </a:cxn>
                <a:cxn ang="0">
                  <a:pos x="T6" y="T7"/>
                </a:cxn>
                <a:cxn ang="0">
                  <a:pos x="T8" y="T9"/>
                </a:cxn>
                <a:cxn ang="0">
                  <a:pos x="T10" y="T11"/>
                </a:cxn>
              </a:cxnLst>
              <a:rect l="0" t="0" r="r" b="b"/>
              <a:pathLst>
                <a:path w="219" h="168">
                  <a:moveTo>
                    <a:pt x="36" y="53"/>
                  </a:moveTo>
                  <a:cubicBezTo>
                    <a:pt x="0" y="134"/>
                    <a:pt x="161" y="168"/>
                    <a:pt x="212" y="148"/>
                  </a:cubicBezTo>
                  <a:cubicBezTo>
                    <a:pt x="213" y="147"/>
                    <a:pt x="213" y="147"/>
                    <a:pt x="214" y="146"/>
                  </a:cubicBezTo>
                  <a:cubicBezTo>
                    <a:pt x="217" y="144"/>
                    <a:pt x="219" y="140"/>
                    <a:pt x="217" y="136"/>
                  </a:cubicBezTo>
                  <a:cubicBezTo>
                    <a:pt x="196" y="97"/>
                    <a:pt x="169" y="54"/>
                    <a:pt x="133" y="28"/>
                  </a:cubicBezTo>
                  <a:cubicBezTo>
                    <a:pt x="95" y="0"/>
                    <a:pt x="55" y="9"/>
                    <a:pt x="36" y="5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5" name="Freeform 39"/>
            <p:cNvSpPr/>
            <p:nvPr/>
          </p:nvSpPr>
          <p:spPr bwMode="auto">
            <a:xfrm>
              <a:off x="5157764" y="2862470"/>
              <a:ext cx="397258" cy="329613"/>
            </a:xfrm>
            <a:custGeom>
              <a:avLst/>
              <a:gdLst>
                <a:gd name="T0" fmla="*/ 16 w 210"/>
                <a:gd name="T1" fmla="*/ 90 h 174"/>
                <a:gd name="T2" fmla="*/ 209 w 210"/>
                <a:gd name="T3" fmla="*/ 39 h 174"/>
                <a:gd name="T4" fmla="*/ 209 w 210"/>
                <a:gd name="T5" fmla="*/ 36 h 174"/>
                <a:gd name="T6" fmla="*/ 205 w 210"/>
                <a:gd name="T7" fmla="*/ 26 h 174"/>
                <a:gd name="T8" fmla="*/ 69 w 210"/>
                <a:gd name="T9" fmla="*/ 6 h 174"/>
                <a:gd name="T10" fmla="*/ 16 w 210"/>
                <a:gd name="T11" fmla="*/ 90 h 174"/>
              </a:gdLst>
              <a:ahLst/>
              <a:cxnLst>
                <a:cxn ang="0">
                  <a:pos x="T0" y="T1"/>
                </a:cxn>
                <a:cxn ang="0">
                  <a:pos x="T2" y="T3"/>
                </a:cxn>
                <a:cxn ang="0">
                  <a:pos x="T4" y="T5"/>
                </a:cxn>
                <a:cxn ang="0">
                  <a:pos x="T6" y="T7"/>
                </a:cxn>
                <a:cxn ang="0">
                  <a:pos x="T8" y="T9"/>
                </a:cxn>
                <a:cxn ang="0">
                  <a:pos x="T10" y="T11"/>
                </a:cxn>
              </a:cxnLst>
              <a:rect l="0" t="0" r="r" b="b"/>
              <a:pathLst>
                <a:path w="210" h="174">
                  <a:moveTo>
                    <a:pt x="16" y="90"/>
                  </a:moveTo>
                  <a:cubicBezTo>
                    <a:pt x="46" y="174"/>
                    <a:pt x="186" y="88"/>
                    <a:pt x="209" y="39"/>
                  </a:cubicBezTo>
                  <a:cubicBezTo>
                    <a:pt x="210" y="38"/>
                    <a:pt x="210" y="37"/>
                    <a:pt x="209" y="36"/>
                  </a:cubicBezTo>
                  <a:cubicBezTo>
                    <a:pt x="210" y="32"/>
                    <a:pt x="209" y="28"/>
                    <a:pt x="205" y="26"/>
                  </a:cubicBezTo>
                  <a:cubicBezTo>
                    <a:pt x="162" y="12"/>
                    <a:pt x="114" y="0"/>
                    <a:pt x="69" y="6"/>
                  </a:cubicBezTo>
                  <a:cubicBezTo>
                    <a:pt x="23" y="11"/>
                    <a:pt x="0" y="45"/>
                    <a:pt x="16" y="9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6" name="Freeform 40"/>
            <p:cNvSpPr/>
            <p:nvPr/>
          </p:nvSpPr>
          <p:spPr bwMode="auto">
            <a:xfrm>
              <a:off x="5643575" y="2444304"/>
              <a:ext cx="306245" cy="414476"/>
            </a:xfrm>
            <a:custGeom>
              <a:avLst/>
              <a:gdLst>
                <a:gd name="T0" fmla="*/ 104 w 162"/>
                <a:gd name="T1" fmla="*/ 29 h 219"/>
                <a:gd name="T2" fmla="*/ 24 w 162"/>
                <a:gd name="T3" fmla="*/ 212 h 219"/>
                <a:gd name="T4" fmla="*/ 27 w 162"/>
                <a:gd name="T5" fmla="*/ 214 h 219"/>
                <a:gd name="T6" fmla="*/ 37 w 162"/>
                <a:gd name="T7" fmla="*/ 216 h 219"/>
                <a:gd name="T8" fmla="*/ 137 w 162"/>
                <a:gd name="T9" fmla="*/ 124 h 219"/>
                <a:gd name="T10" fmla="*/ 104 w 162"/>
                <a:gd name="T11" fmla="*/ 29 h 219"/>
              </a:gdLst>
              <a:ahLst/>
              <a:cxnLst>
                <a:cxn ang="0">
                  <a:pos x="T0" y="T1"/>
                </a:cxn>
                <a:cxn ang="0">
                  <a:pos x="T2" y="T3"/>
                </a:cxn>
                <a:cxn ang="0">
                  <a:pos x="T4" y="T5"/>
                </a:cxn>
                <a:cxn ang="0">
                  <a:pos x="T6" y="T7"/>
                </a:cxn>
                <a:cxn ang="0">
                  <a:pos x="T8" y="T9"/>
                </a:cxn>
                <a:cxn ang="0">
                  <a:pos x="T10" y="T11"/>
                </a:cxn>
              </a:cxnLst>
              <a:rect l="0" t="0" r="r" b="b"/>
              <a:pathLst>
                <a:path w="162" h="219">
                  <a:moveTo>
                    <a:pt x="104" y="29"/>
                  </a:moveTo>
                  <a:cubicBezTo>
                    <a:pt x="20" y="0"/>
                    <a:pt x="0" y="163"/>
                    <a:pt x="24" y="212"/>
                  </a:cubicBezTo>
                  <a:cubicBezTo>
                    <a:pt x="25" y="213"/>
                    <a:pt x="26" y="214"/>
                    <a:pt x="27" y="214"/>
                  </a:cubicBezTo>
                  <a:cubicBezTo>
                    <a:pt x="28" y="217"/>
                    <a:pt x="33" y="219"/>
                    <a:pt x="37" y="216"/>
                  </a:cubicBezTo>
                  <a:cubicBezTo>
                    <a:pt x="74" y="192"/>
                    <a:pt x="114" y="162"/>
                    <a:pt x="137" y="124"/>
                  </a:cubicBezTo>
                  <a:cubicBezTo>
                    <a:pt x="162" y="84"/>
                    <a:pt x="150" y="45"/>
                    <a:pt x="104" y="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7" name="Freeform 42"/>
            <p:cNvSpPr/>
            <p:nvPr/>
          </p:nvSpPr>
          <p:spPr bwMode="auto">
            <a:xfrm>
              <a:off x="4985578" y="3301545"/>
              <a:ext cx="279187" cy="280417"/>
            </a:xfrm>
            <a:custGeom>
              <a:avLst/>
              <a:gdLst>
                <a:gd name="T0" fmla="*/ 78 w 148"/>
                <a:gd name="T1" fmla="*/ 143 h 148"/>
                <a:gd name="T2" fmla="*/ 65 w 148"/>
                <a:gd name="T3" fmla="*/ 1 h 148"/>
                <a:gd name="T4" fmla="*/ 63 w 148"/>
                <a:gd name="T5" fmla="*/ 0 h 148"/>
                <a:gd name="T6" fmla="*/ 56 w 148"/>
                <a:gd name="T7" fmla="*/ 4 h 148"/>
                <a:gd name="T8" fmla="*/ 78 w 148"/>
                <a:gd name="T9" fmla="*/ 143 h 148"/>
              </a:gdLst>
              <a:ahLst/>
              <a:cxnLst>
                <a:cxn ang="0">
                  <a:pos x="T0" y="T1"/>
                </a:cxn>
                <a:cxn ang="0">
                  <a:pos x="T2" y="T3"/>
                </a:cxn>
                <a:cxn ang="0">
                  <a:pos x="T4" y="T5"/>
                </a:cxn>
                <a:cxn ang="0">
                  <a:pos x="T6" y="T7"/>
                </a:cxn>
                <a:cxn ang="0">
                  <a:pos x="T8" y="T9"/>
                </a:cxn>
              </a:cxnLst>
              <a:rect l="0" t="0" r="r" b="b"/>
              <a:pathLst>
                <a:path w="148" h="148">
                  <a:moveTo>
                    <a:pt x="78" y="143"/>
                  </a:moveTo>
                  <a:cubicBezTo>
                    <a:pt x="148" y="138"/>
                    <a:pt x="96" y="25"/>
                    <a:pt x="65" y="1"/>
                  </a:cubicBezTo>
                  <a:cubicBezTo>
                    <a:pt x="65" y="0"/>
                    <a:pt x="64" y="0"/>
                    <a:pt x="63" y="0"/>
                  </a:cubicBezTo>
                  <a:cubicBezTo>
                    <a:pt x="60" y="0"/>
                    <a:pt x="58" y="1"/>
                    <a:pt x="56" y="4"/>
                  </a:cubicBezTo>
                  <a:cubicBezTo>
                    <a:pt x="43" y="41"/>
                    <a:pt x="0" y="148"/>
                    <a:pt x="78"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8" name="Freeform 43"/>
            <p:cNvSpPr/>
            <p:nvPr/>
          </p:nvSpPr>
          <p:spPr bwMode="auto">
            <a:xfrm>
              <a:off x="5543953" y="1572305"/>
              <a:ext cx="281647" cy="274268"/>
            </a:xfrm>
            <a:custGeom>
              <a:avLst/>
              <a:gdLst>
                <a:gd name="T0" fmla="*/ 70 w 149"/>
                <a:gd name="T1" fmla="*/ 1 h 145"/>
                <a:gd name="T2" fmla="*/ 71 w 149"/>
                <a:gd name="T3" fmla="*/ 143 h 145"/>
                <a:gd name="T4" fmla="*/ 74 w 149"/>
                <a:gd name="T5" fmla="*/ 144 h 145"/>
                <a:gd name="T6" fmla="*/ 80 w 149"/>
                <a:gd name="T7" fmla="*/ 141 h 145"/>
                <a:gd name="T8" fmla="*/ 70 w 149"/>
                <a:gd name="T9" fmla="*/ 1 h 145"/>
              </a:gdLst>
              <a:ahLst/>
              <a:cxnLst>
                <a:cxn ang="0">
                  <a:pos x="T0" y="T1"/>
                </a:cxn>
                <a:cxn ang="0">
                  <a:pos x="T2" y="T3"/>
                </a:cxn>
                <a:cxn ang="0">
                  <a:pos x="T4" y="T5"/>
                </a:cxn>
                <a:cxn ang="0">
                  <a:pos x="T6" y="T7"/>
                </a:cxn>
                <a:cxn ang="0">
                  <a:pos x="T8" y="T9"/>
                </a:cxn>
              </a:cxnLst>
              <a:rect l="0" t="0" r="r" b="b"/>
              <a:pathLst>
                <a:path w="149" h="145">
                  <a:moveTo>
                    <a:pt x="70" y="1"/>
                  </a:moveTo>
                  <a:cubicBezTo>
                    <a:pt x="0" y="0"/>
                    <a:pt x="43" y="116"/>
                    <a:pt x="71" y="143"/>
                  </a:cubicBezTo>
                  <a:cubicBezTo>
                    <a:pt x="72" y="144"/>
                    <a:pt x="73" y="144"/>
                    <a:pt x="74" y="144"/>
                  </a:cubicBezTo>
                  <a:cubicBezTo>
                    <a:pt x="76" y="145"/>
                    <a:pt x="79" y="144"/>
                    <a:pt x="80" y="141"/>
                  </a:cubicBezTo>
                  <a:cubicBezTo>
                    <a:pt x="97" y="105"/>
                    <a:pt x="149" y="2"/>
                    <a:pt x="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59" name="Freeform 44"/>
            <p:cNvSpPr/>
            <p:nvPr/>
          </p:nvSpPr>
          <p:spPr bwMode="auto">
            <a:xfrm>
              <a:off x="5273375" y="3062944"/>
              <a:ext cx="270578" cy="214003"/>
            </a:xfrm>
            <a:custGeom>
              <a:avLst/>
              <a:gdLst>
                <a:gd name="T0" fmla="*/ 143 w 143"/>
                <a:gd name="T1" fmla="*/ 63 h 113"/>
                <a:gd name="T2" fmla="*/ 2 w 143"/>
                <a:gd name="T3" fmla="*/ 52 h 113"/>
                <a:gd name="T4" fmla="*/ 1 w 143"/>
                <a:gd name="T5" fmla="*/ 54 h 113"/>
                <a:gd name="T6" fmla="*/ 2 w 143"/>
                <a:gd name="T7" fmla="*/ 62 h 113"/>
                <a:gd name="T8" fmla="*/ 88 w 143"/>
                <a:gd name="T9" fmla="*/ 107 h 113"/>
                <a:gd name="T10" fmla="*/ 143 w 143"/>
                <a:gd name="T11" fmla="*/ 63 h 113"/>
              </a:gdLst>
              <a:ahLst/>
              <a:cxnLst>
                <a:cxn ang="0">
                  <a:pos x="T0" y="T1"/>
                </a:cxn>
                <a:cxn ang="0">
                  <a:pos x="T2" y="T3"/>
                </a:cxn>
                <a:cxn ang="0">
                  <a:pos x="T4" y="T5"/>
                </a:cxn>
                <a:cxn ang="0">
                  <a:pos x="T6" y="T7"/>
                </a:cxn>
                <a:cxn ang="0">
                  <a:pos x="T8" y="T9"/>
                </a:cxn>
                <a:cxn ang="0">
                  <a:pos x="T10" y="T11"/>
                </a:cxn>
              </a:cxnLst>
              <a:rect l="0" t="0" r="r" b="b"/>
              <a:pathLst>
                <a:path w="143" h="113">
                  <a:moveTo>
                    <a:pt x="143" y="63"/>
                  </a:moveTo>
                  <a:cubicBezTo>
                    <a:pt x="142" y="0"/>
                    <a:pt x="29" y="25"/>
                    <a:pt x="2" y="52"/>
                  </a:cubicBezTo>
                  <a:cubicBezTo>
                    <a:pt x="2" y="53"/>
                    <a:pt x="1" y="53"/>
                    <a:pt x="1" y="54"/>
                  </a:cubicBezTo>
                  <a:cubicBezTo>
                    <a:pt x="0" y="56"/>
                    <a:pt x="0" y="60"/>
                    <a:pt x="2" y="62"/>
                  </a:cubicBezTo>
                  <a:cubicBezTo>
                    <a:pt x="27" y="81"/>
                    <a:pt x="57" y="100"/>
                    <a:pt x="88" y="107"/>
                  </a:cubicBezTo>
                  <a:cubicBezTo>
                    <a:pt x="120" y="113"/>
                    <a:pt x="143" y="96"/>
                    <a:pt x="143"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0" name="Freeform 45"/>
            <p:cNvSpPr/>
            <p:nvPr/>
          </p:nvSpPr>
          <p:spPr bwMode="auto">
            <a:xfrm>
              <a:off x="6167512" y="2288107"/>
              <a:ext cx="280417" cy="229991"/>
            </a:xfrm>
            <a:custGeom>
              <a:avLst/>
              <a:gdLst>
                <a:gd name="T0" fmla="*/ 136 w 148"/>
                <a:gd name="T1" fmla="*/ 59 h 122"/>
                <a:gd name="T2" fmla="*/ 0 w 148"/>
                <a:gd name="T3" fmla="*/ 95 h 122"/>
                <a:gd name="T4" fmla="*/ 1 w 148"/>
                <a:gd name="T5" fmla="*/ 98 h 122"/>
                <a:gd name="T6" fmla="*/ 4 w 148"/>
                <a:gd name="T7" fmla="*/ 104 h 122"/>
                <a:gd name="T8" fmla="*/ 99 w 148"/>
                <a:gd name="T9" fmla="*/ 118 h 122"/>
                <a:gd name="T10" fmla="*/ 136 w 148"/>
                <a:gd name="T11" fmla="*/ 59 h 122"/>
              </a:gdLst>
              <a:ahLst/>
              <a:cxnLst>
                <a:cxn ang="0">
                  <a:pos x="T0" y="T1"/>
                </a:cxn>
                <a:cxn ang="0">
                  <a:pos x="T2" y="T3"/>
                </a:cxn>
                <a:cxn ang="0">
                  <a:pos x="T4" y="T5"/>
                </a:cxn>
                <a:cxn ang="0">
                  <a:pos x="T6" y="T7"/>
                </a:cxn>
                <a:cxn ang="0">
                  <a:pos x="T8" y="T9"/>
                </a:cxn>
                <a:cxn ang="0">
                  <a:pos x="T10" y="T11"/>
                </a:cxn>
              </a:cxnLst>
              <a:rect l="0" t="0" r="r" b="b"/>
              <a:pathLst>
                <a:path w="148" h="122">
                  <a:moveTo>
                    <a:pt x="136" y="59"/>
                  </a:moveTo>
                  <a:cubicBezTo>
                    <a:pt x="115" y="0"/>
                    <a:pt x="17" y="60"/>
                    <a:pt x="0" y="95"/>
                  </a:cubicBezTo>
                  <a:cubicBezTo>
                    <a:pt x="0" y="96"/>
                    <a:pt x="0" y="97"/>
                    <a:pt x="1" y="98"/>
                  </a:cubicBezTo>
                  <a:cubicBezTo>
                    <a:pt x="0" y="100"/>
                    <a:pt x="0" y="103"/>
                    <a:pt x="4" y="104"/>
                  </a:cubicBezTo>
                  <a:cubicBezTo>
                    <a:pt x="34" y="114"/>
                    <a:pt x="68" y="122"/>
                    <a:pt x="99" y="118"/>
                  </a:cubicBezTo>
                  <a:cubicBezTo>
                    <a:pt x="132" y="114"/>
                    <a:pt x="148" y="90"/>
                    <a:pt x="136" y="59"/>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1" name="Freeform 46"/>
            <p:cNvSpPr/>
            <p:nvPr/>
          </p:nvSpPr>
          <p:spPr bwMode="auto">
            <a:xfrm>
              <a:off x="5376686" y="1639950"/>
              <a:ext cx="217692" cy="276728"/>
            </a:xfrm>
            <a:custGeom>
              <a:avLst/>
              <a:gdLst>
                <a:gd name="T0" fmla="*/ 62 w 115"/>
                <a:gd name="T1" fmla="*/ 3 h 146"/>
                <a:gd name="T2" fmla="*/ 63 w 115"/>
                <a:gd name="T3" fmla="*/ 144 h 146"/>
                <a:gd name="T4" fmla="*/ 65 w 115"/>
                <a:gd name="T5" fmla="*/ 144 h 146"/>
                <a:gd name="T6" fmla="*/ 72 w 115"/>
                <a:gd name="T7" fmla="*/ 143 h 146"/>
                <a:gd name="T8" fmla="*/ 110 w 115"/>
                <a:gd name="T9" fmla="*/ 54 h 146"/>
                <a:gd name="T10" fmla="*/ 62 w 115"/>
                <a:gd name="T11" fmla="*/ 3 h 146"/>
              </a:gdLst>
              <a:ahLst/>
              <a:cxnLst>
                <a:cxn ang="0">
                  <a:pos x="T0" y="T1"/>
                </a:cxn>
                <a:cxn ang="0">
                  <a:pos x="T2" y="T3"/>
                </a:cxn>
                <a:cxn ang="0">
                  <a:pos x="T4" y="T5"/>
                </a:cxn>
                <a:cxn ang="0">
                  <a:pos x="T6" y="T7"/>
                </a:cxn>
                <a:cxn ang="0">
                  <a:pos x="T8" y="T9"/>
                </a:cxn>
                <a:cxn ang="0">
                  <a:pos x="T10" y="T11"/>
                </a:cxn>
              </a:cxnLst>
              <a:rect l="0" t="0" r="r" b="b"/>
              <a:pathLst>
                <a:path w="115" h="146">
                  <a:moveTo>
                    <a:pt x="62" y="3"/>
                  </a:moveTo>
                  <a:cubicBezTo>
                    <a:pt x="0" y="8"/>
                    <a:pt x="33" y="119"/>
                    <a:pt x="63" y="144"/>
                  </a:cubicBezTo>
                  <a:cubicBezTo>
                    <a:pt x="63" y="144"/>
                    <a:pt x="64" y="144"/>
                    <a:pt x="65" y="144"/>
                  </a:cubicBezTo>
                  <a:cubicBezTo>
                    <a:pt x="67" y="146"/>
                    <a:pt x="70" y="146"/>
                    <a:pt x="72" y="143"/>
                  </a:cubicBezTo>
                  <a:cubicBezTo>
                    <a:pt x="89" y="116"/>
                    <a:pt x="106" y="86"/>
                    <a:pt x="110" y="54"/>
                  </a:cubicBezTo>
                  <a:cubicBezTo>
                    <a:pt x="115" y="22"/>
                    <a:pt x="96" y="0"/>
                    <a:pt x="62"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2" name="Freeform 47"/>
            <p:cNvSpPr/>
            <p:nvPr/>
          </p:nvSpPr>
          <p:spPr bwMode="auto">
            <a:xfrm>
              <a:off x="5734587" y="1670697"/>
              <a:ext cx="183255" cy="253359"/>
            </a:xfrm>
            <a:custGeom>
              <a:avLst/>
              <a:gdLst>
                <a:gd name="T0" fmla="*/ 53 w 97"/>
                <a:gd name="T1" fmla="*/ 2 h 134"/>
                <a:gd name="T2" fmla="*/ 54 w 97"/>
                <a:gd name="T3" fmla="*/ 124 h 134"/>
                <a:gd name="T4" fmla="*/ 54 w 97"/>
                <a:gd name="T5" fmla="*/ 124 h 134"/>
                <a:gd name="T6" fmla="*/ 65 w 97"/>
                <a:gd name="T7" fmla="*/ 127 h 134"/>
                <a:gd name="T8" fmla="*/ 93 w 97"/>
                <a:gd name="T9" fmla="*/ 47 h 134"/>
                <a:gd name="T10" fmla="*/ 53 w 97"/>
                <a:gd name="T11" fmla="*/ 2 h 134"/>
              </a:gdLst>
              <a:ahLst/>
              <a:cxnLst>
                <a:cxn ang="0">
                  <a:pos x="T0" y="T1"/>
                </a:cxn>
                <a:cxn ang="0">
                  <a:pos x="T2" y="T3"/>
                </a:cxn>
                <a:cxn ang="0">
                  <a:pos x="T4" y="T5"/>
                </a:cxn>
                <a:cxn ang="0">
                  <a:pos x="T6" y="T7"/>
                </a:cxn>
                <a:cxn ang="0">
                  <a:pos x="T8" y="T9"/>
                </a:cxn>
                <a:cxn ang="0">
                  <a:pos x="T10" y="T11"/>
                </a:cxn>
              </a:cxnLst>
              <a:rect l="0" t="0" r="r" b="b"/>
              <a:pathLst>
                <a:path w="97" h="134">
                  <a:moveTo>
                    <a:pt x="53" y="2"/>
                  </a:moveTo>
                  <a:cubicBezTo>
                    <a:pt x="0" y="5"/>
                    <a:pt x="36" y="102"/>
                    <a:pt x="54" y="124"/>
                  </a:cubicBezTo>
                  <a:cubicBezTo>
                    <a:pt x="54" y="124"/>
                    <a:pt x="54" y="124"/>
                    <a:pt x="54" y="124"/>
                  </a:cubicBezTo>
                  <a:cubicBezTo>
                    <a:pt x="53" y="131"/>
                    <a:pt x="63" y="134"/>
                    <a:pt x="65" y="127"/>
                  </a:cubicBezTo>
                  <a:cubicBezTo>
                    <a:pt x="73" y="100"/>
                    <a:pt x="89" y="76"/>
                    <a:pt x="93" y="47"/>
                  </a:cubicBezTo>
                  <a:cubicBezTo>
                    <a:pt x="97" y="19"/>
                    <a:pt x="81" y="0"/>
                    <a:pt x="53"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3" name="Freeform 48"/>
            <p:cNvSpPr/>
            <p:nvPr/>
          </p:nvSpPr>
          <p:spPr bwMode="auto">
            <a:xfrm>
              <a:off x="8417000" y="2598042"/>
              <a:ext cx="220152" cy="204163"/>
            </a:xfrm>
            <a:custGeom>
              <a:avLst/>
              <a:gdLst>
                <a:gd name="T0" fmla="*/ 102 w 116"/>
                <a:gd name="T1" fmla="*/ 40 h 108"/>
                <a:gd name="T2" fmla="*/ 6 w 116"/>
                <a:gd name="T3" fmla="*/ 97 h 108"/>
                <a:gd name="T4" fmla="*/ 6 w 116"/>
                <a:gd name="T5" fmla="*/ 97 h 108"/>
                <a:gd name="T6" fmla="*/ 9 w 116"/>
                <a:gd name="T7" fmla="*/ 106 h 108"/>
                <a:gd name="T8" fmla="*/ 85 w 116"/>
                <a:gd name="T9" fmla="*/ 92 h 108"/>
                <a:gd name="T10" fmla="*/ 102 w 116"/>
                <a:gd name="T11" fmla="*/ 40 h 108"/>
              </a:gdLst>
              <a:ahLst/>
              <a:cxnLst>
                <a:cxn ang="0">
                  <a:pos x="T0" y="T1"/>
                </a:cxn>
                <a:cxn ang="0">
                  <a:pos x="T2" y="T3"/>
                </a:cxn>
                <a:cxn ang="0">
                  <a:pos x="T4" y="T5"/>
                </a:cxn>
                <a:cxn ang="0">
                  <a:pos x="T6" y="T7"/>
                </a:cxn>
                <a:cxn ang="0">
                  <a:pos x="T8" y="T9"/>
                </a:cxn>
                <a:cxn ang="0">
                  <a:pos x="T10" y="T11"/>
                </a:cxn>
              </a:cxnLst>
              <a:rect l="0" t="0" r="r" b="b"/>
              <a:pathLst>
                <a:path w="116" h="108">
                  <a:moveTo>
                    <a:pt x="102" y="40"/>
                  </a:moveTo>
                  <a:cubicBezTo>
                    <a:pt x="75" y="0"/>
                    <a:pt x="15" y="73"/>
                    <a:pt x="6" y="97"/>
                  </a:cubicBezTo>
                  <a:cubicBezTo>
                    <a:pt x="6" y="97"/>
                    <a:pt x="6" y="97"/>
                    <a:pt x="6" y="97"/>
                  </a:cubicBezTo>
                  <a:cubicBezTo>
                    <a:pt x="0" y="98"/>
                    <a:pt x="3" y="108"/>
                    <a:pt x="9" y="106"/>
                  </a:cubicBezTo>
                  <a:cubicBezTo>
                    <a:pt x="34" y="100"/>
                    <a:pt x="60" y="102"/>
                    <a:pt x="85" y="92"/>
                  </a:cubicBezTo>
                  <a:cubicBezTo>
                    <a:pt x="108" y="83"/>
                    <a:pt x="116" y="61"/>
                    <a:pt x="102"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4" name="Freeform 49"/>
            <p:cNvSpPr/>
            <p:nvPr/>
          </p:nvSpPr>
          <p:spPr bwMode="auto">
            <a:xfrm>
              <a:off x="8337056" y="2422166"/>
              <a:ext cx="286567" cy="292716"/>
            </a:xfrm>
            <a:custGeom>
              <a:avLst/>
              <a:gdLst>
                <a:gd name="T0" fmla="*/ 95 w 151"/>
                <a:gd name="T1" fmla="*/ 46 h 155"/>
                <a:gd name="T2" fmla="*/ 4 w 151"/>
                <a:gd name="T3" fmla="*/ 149 h 155"/>
                <a:gd name="T4" fmla="*/ 5 w 151"/>
                <a:gd name="T5" fmla="*/ 152 h 155"/>
                <a:gd name="T6" fmla="*/ 12 w 151"/>
                <a:gd name="T7" fmla="*/ 154 h 155"/>
                <a:gd name="T8" fmla="*/ 95 w 151"/>
                <a:gd name="T9" fmla="*/ 46 h 155"/>
              </a:gdLst>
              <a:ahLst/>
              <a:cxnLst>
                <a:cxn ang="0">
                  <a:pos x="T0" y="T1"/>
                </a:cxn>
                <a:cxn ang="0">
                  <a:pos x="T2" y="T3"/>
                </a:cxn>
                <a:cxn ang="0">
                  <a:pos x="T4" y="T5"/>
                </a:cxn>
                <a:cxn ang="0">
                  <a:pos x="T6" y="T7"/>
                </a:cxn>
                <a:cxn ang="0">
                  <a:pos x="T8" y="T9"/>
                </a:cxn>
              </a:cxnLst>
              <a:rect l="0" t="0" r="r" b="b"/>
              <a:pathLst>
                <a:path w="151" h="155">
                  <a:moveTo>
                    <a:pt x="95" y="46"/>
                  </a:moveTo>
                  <a:cubicBezTo>
                    <a:pt x="44" y="0"/>
                    <a:pt x="0" y="111"/>
                    <a:pt x="4" y="149"/>
                  </a:cubicBezTo>
                  <a:cubicBezTo>
                    <a:pt x="4" y="150"/>
                    <a:pt x="4" y="151"/>
                    <a:pt x="5" y="152"/>
                  </a:cubicBezTo>
                  <a:cubicBezTo>
                    <a:pt x="6" y="154"/>
                    <a:pt x="9" y="155"/>
                    <a:pt x="12" y="154"/>
                  </a:cubicBezTo>
                  <a:cubicBezTo>
                    <a:pt x="47" y="138"/>
                    <a:pt x="151" y="97"/>
                    <a:pt x="95"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5" name="Freeform 50"/>
            <p:cNvSpPr/>
            <p:nvPr/>
          </p:nvSpPr>
          <p:spPr bwMode="auto">
            <a:xfrm>
              <a:off x="8025891" y="2236451"/>
              <a:ext cx="503029" cy="522708"/>
            </a:xfrm>
            <a:custGeom>
              <a:avLst/>
              <a:gdLst>
                <a:gd name="T0" fmla="*/ 163 w 266"/>
                <a:gd name="T1" fmla="*/ 78 h 276"/>
                <a:gd name="T2" fmla="*/ 8 w 266"/>
                <a:gd name="T3" fmla="*/ 266 h 276"/>
                <a:gd name="T4" fmla="*/ 11 w 266"/>
                <a:gd name="T5" fmla="*/ 270 h 276"/>
                <a:gd name="T6" fmla="*/ 23 w 266"/>
                <a:gd name="T7" fmla="*/ 274 h 276"/>
                <a:gd name="T8" fmla="*/ 163 w 266"/>
                <a:gd name="T9" fmla="*/ 78 h 276"/>
              </a:gdLst>
              <a:ahLst/>
              <a:cxnLst>
                <a:cxn ang="0">
                  <a:pos x="T0" y="T1"/>
                </a:cxn>
                <a:cxn ang="0">
                  <a:pos x="T2" y="T3"/>
                </a:cxn>
                <a:cxn ang="0">
                  <a:pos x="T4" y="T5"/>
                </a:cxn>
                <a:cxn ang="0">
                  <a:pos x="T6" y="T7"/>
                </a:cxn>
                <a:cxn ang="0">
                  <a:pos x="T8" y="T9"/>
                </a:cxn>
              </a:cxnLst>
              <a:rect l="0" t="0" r="r" b="b"/>
              <a:pathLst>
                <a:path w="266" h="276">
                  <a:moveTo>
                    <a:pt x="163" y="78"/>
                  </a:moveTo>
                  <a:cubicBezTo>
                    <a:pt x="71" y="0"/>
                    <a:pt x="0" y="200"/>
                    <a:pt x="8" y="266"/>
                  </a:cubicBezTo>
                  <a:cubicBezTo>
                    <a:pt x="8" y="268"/>
                    <a:pt x="9" y="269"/>
                    <a:pt x="11" y="270"/>
                  </a:cubicBezTo>
                  <a:cubicBezTo>
                    <a:pt x="13" y="274"/>
                    <a:pt x="17" y="276"/>
                    <a:pt x="23" y="274"/>
                  </a:cubicBezTo>
                  <a:cubicBezTo>
                    <a:pt x="83" y="244"/>
                    <a:pt x="266" y="165"/>
                    <a:pt x="163"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6" name="Freeform 51"/>
            <p:cNvSpPr/>
            <p:nvPr/>
          </p:nvSpPr>
          <p:spPr bwMode="auto">
            <a:xfrm>
              <a:off x="6634874" y="2447994"/>
              <a:ext cx="488270" cy="516558"/>
            </a:xfrm>
            <a:custGeom>
              <a:avLst/>
              <a:gdLst>
                <a:gd name="T0" fmla="*/ 96 w 258"/>
                <a:gd name="T1" fmla="*/ 81 h 273"/>
                <a:gd name="T2" fmla="*/ 246 w 258"/>
                <a:gd name="T3" fmla="*/ 273 h 273"/>
                <a:gd name="T4" fmla="*/ 251 w 258"/>
                <a:gd name="T5" fmla="*/ 272 h 273"/>
                <a:gd name="T6" fmla="*/ 257 w 258"/>
                <a:gd name="T7" fmla="*/ 261 h 273"/>
                <a:gd name="T8" fmla="*/ 96 w 258"/>
                <a:gd name="T9" fmla="*/ 81 h 273"/>
              </a:gdLst>
              <a:ahLst/>
              <a:cxnLst>
                <a:cxn ang="0">
                  <a:pos x="T0" y="T1"/>
                </a:cxn>
                <a:cxn ang="0">
                  <a:pos x="T2" y="T3"/>
                </a:cxn>
                <a:cxn ang="0">
                  <a:pos x="T4" y="T5"/>
                </a:cxn>
                <a:cxn ang="0">
                  <a:pos x="T6" y="T7"/>
                </a:cxn>
                <a:cxn ang="0">
                  <a:pos x="T8" y="T9"/>
                </a:cxn>
              </a:cxnLst>
              <a:rect l="0" t="0" r="r" b="b"/>
              <a:pathLst>
                <a:path w="258" h="273">
                  <a:moveTo>
                    <a:pt x="96" y="81"/>
                  </a:moveTo>
                  <a:cubicBezTo>
                    <a:pt x="0" y="154"/>
                    <a:pt x="179" y="267"/>
                    <a:pt x="246" y="273"/>
                  </a:cubicBezTo>
                  <a:cubicBezTo>
                    <a:pt x="248" y="273"/>
                    <a:pt x="250" y="273"/>
                    <a:pt x="251" y="272"/>
                  </a:cubicBezTo>
                  <a:cubicBezTo>
                    <a:pt x="255" y="270"/>
                    <a:pt x="258" y="267"/>
                    <a:pt x="257" y="261"/>
                  </a:cubicBezTo>
                  <a:cubicBezTo>
                    <a:pt x="241" y="195"/>
                    <a:pt x="204" y="0"/>
                    <a:pt x="96" y="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7" name="Freeform 52"/>
            <p:cNvSpPr/>
            <p:nvPr/>
          </p:nvSpPr>
          <p:spPr bwMode="auto">
            <a:xfrm>
              <a:off x="6649633" y="2875999"/>
              <a:ext cx="471052" cy="371430"/>
            </a:xfrm>
            <a:custGeom>
              <a:avLst/>
              <a:gdLst>
                <a:gd name="T0" fmla="*/ 4 w 249"/>
                <a:gd name="T1" fmla="*/ 89 h 196"/>
                <a:gd name="T2" fmla="*/ 246 w 249"/>
                <a:gd name="T3" fmla="*/ 93 h 196"/>
                <a:gd name="T4" fmla="*/ 247 w 249"/>
                <a:gd name="T5" fmla="*/ 89 h 196"/>
                <a:gd name="T6" fmla="*/ 244 w 249"/>
                <a:gd name="T7" fmla="*/ 77 h 196"/>
                <a:gd name="T8" fmla="*/ 94 w 249"/>
                <a:gd name="T9" fmla="*/ 8 h 196"/>
                <a:gd name="T10" fmla="*/ 4 w 249"/>
                <a:gd name="T11" fmla="*/ 89 h 196"/>
              </a:gdLst>
              <a:ahLst/>
              <a:cxnLst>
                <a:cxn ang="0">
                  <a:pos x="T0" y="T1"/>
                </a:cxn>
                <a:cxn ang="0">
                  <a:pos x="T2" y="T3"/>
                </a:cxn>
                <a:cxn ang="0">
                  <a:pos x="T4" y="T5"/>
                </a:cxn>
                <a:cxn ang="0">
                  <a:pos x="T6" y="T7"/>
                </a:cxn>
                <a:cxn ang="0">
                  <a:pos x="T8" y="T9"/>
                </a:cxn>
                <a:cxn ang="0">
                  <a:pos x="T10" y="T11"/>
                </a:cxn>
              </a:cxnLst>
              <a:rect l="0" t="0" r="r" b="b"/>
              <a:pathLst>
                <a:path w="249" h="196">
                  <a:moveTo>
                    <a:pt x="4" y="89"/>
                  </a:moveTo>
                  <a:cubicBezTo>
                    <a:pt x="11" y="196"/>
                    <a:pt x="202" y="143"/>
                    <a:pt x="246" y="93"/>
                  </a:cubicBezTo>
                  <a:cubicBezTo>
                    <a:pt x="247" y="92"/>
                    <a:pt x="247" y="90"/>
                    <a:pt x="247" y="89"/>
                  </a:cubicBezTo>
                  <a:cubicBezTo>
                    <a:pt x="249" y="85"/>
                    <a:pt x="249" y="80"/>
                    <a:pt x="244" y="77"/>
                  </a:cubicBezTo>
                  <a:cubicBezTo>
                    <a:pt x="200" y="47"/>
                    <a:pt x="148" y="17"/>
                    <a:pt x="94" y="8"/>
                  </a:cubicBezTo>
                  <a:cubicBezTo>
                    <a:pt x="39" y="0"/>
                    <a:pt x="0" y="31"/>
                    <a:pt x="4"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8" name="Freeform 53"/>
            <p:cNvSpPr/>
            <p:nvPr/>
          </p:nvSpPr>
          <p:spPr bwMode="auto">
            <a:xfrm>
              <a:off x="6839038" y="2253670"/>
              <a:ext cx="471052" cy="421856"/>
            </a:xfrm>
            <a:custGeom>
              <a:avLst/>
              <a:gdLst>
                <a:gd name="T0" fmla="*/ 72 w 249"/>
                <a:gd name="T1" fmla="*/ 43 h 223"/>
                <a:gd name="T2" fmla="*/ 237 w 249"/>
                <a:gd name="T3" fmla="*/ 219 h 223"/>
                <a:gd name="T4" fmla="*/ 240 w 249"/>
                <a:gd name="T5" fmla="*/ 217 h 223"/>
                <a:gd name="T6" fmla="*/ 248 w 249"/>
                <a:gd name="T7" fmla="*/ 207 h 223"/>
                <a:gd name="T8" fmla="*/ 192 w 249"/>
                <a:gd name="T9" fmla="*/ 51 h 223"/>
                <a:gd name="T10" fmla="*/ 72 w 249"/>
                <a:gd name="T11" fmla="*/ 43 h 223"/>
              </a:gdLst>
              <a:ahLst/>
              <a:cxnLst>
                <a:cxn ang="0">
                  <a:pos x="T0" y="T1"/>
                </a:cxn>
                <a:cxn ang="0">
                  <a:pos x="T2" y="T3"/>
                </a:cxn>
                <a:cxn ang="0">
                  <a:pos x="T4" y="T5"/>
                </a:cxn>
                <a:cxn ang="0">
                  <a:pos x="T6" y="T7"/>
                </a:cxn>
                <a:cxn ang="0">
                  <a:pos x="T8" y="T9"/>
                </a:cxn>
                <a:cxn ang="0">
                  <a:pos x="T10" y="T11"/>
                </a:cxn>
              </a:cxnLst>
              <a:rect l="0" t="0" r="r" b="b"/>
              <a:pathLst>
                <a:path w="249" h="223">
                  <a:moveTo>
                    <a:pt x="72" y="43"/>
                  </a:moveTo>
                  <a:cubicBezTo>
                    <a:pt x="0" y="123"/>
                    <a:pt x="171" y="223"/>
                    <a:pt x="237" y="219"/>
                  </a:cubicBezTo>
                  <a:cubicBezTo>
                    <a:pt x="239" y="219"/>
                    <a:pt x="240" y="218"/>
                    <a:pt x="240" y="217"/>
                  </a:cubicBezTo>
                  <a:cubicBezTo>
                    <a:pt x="245" y="216"/>
                    <a:pt x="249" y="212"/>
                    <a:pt x="248" y="207"/>
                  </a:cubicBezTo>
                  <a:cubicBezTo>
                    <a:pt x="239" y="154"/>
                    <a:pt x="224" y="95"/>
                    <a:pt x="192" y="51"/>
                  </a:cubicBezTo>
                  <a:cubicBezTo>
                    <a:pt x="160" y="5"/>
                    <a:pt x="111" y="0"/>
                    <a:pt x="72" y="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69" name="Freeform 54"/>
            <p:cNvSpPr/>
            <p:nvPr/>
          </p:nvSpPr>
          <p:spPr bwMode="auto">
            <a:xfrm>
              <a:off x="7622484" y="2074104"/>
              <a:ext cx="289027" cy="457523"/>
            </a:xfrm>
            <a:custGeom>
              <a:avLst/>
              <a:gdLst>
                <a:gd name="T0" fmla="*/ 88 w 153"/>
                <a:gd name="T1" fmla="*/ 20 h 242"/>
                <a:gd name="T2" fmla="*/ 31 w 153"/>
                <a:gd name="T3" fmla="*/ 222 h 242"/>
                <a:gd name="T4" fmla="*/ 32 w 153"/>
                <a:gd name="T5" fmla="*/ 223 h 242"/>
                <a:gd name="T6" fmla="*/ 47 w 153"/>
                <a:gd name="T7" fmla="*/ 232 h 242"/>
                <a:gd name="T8" fmla="*/ 133 w 153"/>
                <a:gd name="T9" fmla="*/ 114 h 242"/>
                <a:gd name="T10" fmla="*/ 88 w 153"/>
                <a:gd name="T11" fmla="*/ 20 h 242"/>
              </a:gdLst>
              <a:ahLst/>
              <a:cxnLst>
                <a:cxn ang="0">
                  <a:pos x="T0" y="T1"/>
                </a:cxn>
                <a:cxn ang="0">
                  <a:pos x="T2" y="T3"/>
                </a:cxn>
                <a:cxn ang="0">
                  <a:pos x="T4" y="T5"/>
                </a:cxn>
                <a:cxn ang="0">
                  <a:pos x="T6" y="T7"/>
                </a:cxn>
                <a:cxn ang="0">
                  <a:pos x="T8" y="T9"/>
                </a:cxn>
                <a:cxn ang="0">
                  <a:pos x="T10" y="T11"/>
                </a:cxn>
              </a:cxnLst>
              <a:rect l="0" t="0" r="r" b="b"/>
              <a:pathLst>
                <a:path w="153" h="242">
                  <a:moveTo>
                    <a:pt x="88" y="20"/>
                  </a:moveTo>
                  <a:cubicBezTo>
                    <a:pt x="0" y="0"/>
                    <a:pt x="12" y="178"/>
                    <a:pt x="31" y="222"/>
                  </a:cubicBezTo>
                  <a:cubicBezTo>
                    <a:pt x="31" y="223"/>
                    <a:pt x="31" y="223"/>
                    <a:pt x="32" y="223"/>
                  </a:cubicBezTo>
                  <a:cubicBezTo>
                    <a:pt x="26" y="233"/>
                    <a:pt x="41" y="242"/>
                    <a:pt x="47" y="232"/>
                  </a:cubicBezTo>
                  <a:cubicBezTo>
                    <a:pt x="75" y="191"/>
                    <a:pt x="112" y="159"/>
                    <a:pt x="133" y="114"/>
                  </a:cubicBezTo>
                  <a:cubicBezTo>
                    <a:pt x="153" y="70"/>
                    <a:pt x="136" y="31"/>
                    <a:pt x="8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0" name="Freeform 55"/>
            <p:cNvSpPr/>
            <p:nvPr/>
          </p:nvSpPr>
          <p:spPr bwMode="auto">
            <a:xfrm>
              <a:off x="4697781" y="2106082"/>
              <a:ext cx="366510" cy="298866"/>
            </a:xfrm>
            <a:custGeom>
              <a:avLst/>
              <a:gdLst>
                <a:gd name="T0" fmla="*/ 48 w 194"/>
                <a:gd name="T1" fmla="*/ 31 h 158"/>
                <a:gd name="T2" fmla="*/ 176 w 194"/>
                <a:gd name="T3" fmla="*/ 149 h 158"/>
                <a:gd name="T4" fmla="*/ 176 w 194"/>
                <a:gd name="T5" fmla="*/ 149 h 158"/>
                <a:gd name="T6" fmla="*/ 189 w 194"/>
                <a:gd name="T7" fmla="*/ 141 h 158"/>
                <a:gd name="T8" fmla="*/ 135 w 194"/>
                <a:gd name="T9" fmla="*/ 33 h 158"/>
                <a:gd name="T10" fmla="*/ 48 w 194"/>
                <a:gd name="T11" fmla="*/ 31 h 158"/>
              </a:gdLst>
              <a:ahLst/>
              <a:cxnLst>
                <a:cxn ang="0">
                  <a:pos x="T0" y="T1"/>
                </a:cxn>
                <a:cxn ang="0">
                  <a:pos x="T2" y="T3"/>
                </a:cxn>
                <a:cxn ang="0">
                  <a:pos x="T4" y="T5"/>
                </a:cxn>
                <a:cxn ang="0">
                  <a:pos x="T6" y="T7"/>
                </a:cxn>
                <a:cxn ang="0">
                  <a:pos x="T8" y="T9"/>
                </a:cxn>
                <a:cxn ang="0">
                  <a:pos x="T10" y="T11"/>
                </a:cxn>
              </a:cxnLst>
              <a:rect l="0" t="0" r="r" b="b"/>
              <a:pathLst>
                <a:path w="194" h="158">
                  <a:moveTo>
                    <a:pt x="48" y="31"/>
                  </a:moveTo>
                  <a:cubicBezTo>
                    <a:pt x="0" y="88"/>
                    <a:pt x="136" y="146"/>
                    <a:pt x="176" y="149"/>
                  </a:cubicBezTo>
                  <a:cubicBezTo>
                    <a:pt x="176" y="149"/>
                    <a:pt x="176" y="149"/>
                    <a:pt x="176" y="149"/>
                  </a:cubicBezTo>
                  <a:cubicBezTo>
                    <a:pt x="181" y="158"/>
                    <a:pt x="194" y="150"/>
                    <a:pt x="189" y="141"/>
                  </a:cubicBezTo>
                  <a:cubicBezTo>
                    <a:pt x="169" y="106"/>
                    <a:pt x="160" y="66"/>
                    <a:pt x="135" y="33"/>
                  </a:cubicBezTo>
                  <a:cubicBezTo>
                    <a:pt x="110" y="2"/>
                    <a:pt x="75" y="0"/>
                    <a:pt x="48"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1" name="Freeform 56"/>
            <p:cNvSpPr/>
            <p:nvPr/>
          </p:nvSpPr>
          <p:spPr bwMode="auto">
            <a:xfrm>
              <a:off x="4508377" y="4408455"/>
              <a:ext cx="359131" cy="277957"/>
            </a:xfrm>
            <a:custGeom>
              <a:avLst/>
              <a:gdLst>
                <a:gd name="T0" fmla="*/ 12 w 190"/>
                <a:gd name="T1" fmla="*/ 76 h 147"/>
                <a:gd name="T2" fmla="*/ 180 w 190"/>
                <a:gd name="T3" fmla="*/ 32 h 147"/>
                <a:gd name="T4" fmla="*/ 180 w 190"/>
                <a:gd name="T5" fmla="*/ 32 h 147"/>
                <a:gd name="T6" fmla="*/ 180 w 190"/>
                <a:gd name="T7" fmla="*/ 17 h 147"/>
                <a:gd name="T8" fmla="*/ 60 w 190"/>
                <a:gd name="T9" fmla="*/ 5 h 147"/>
                <a:gd name="T10" fmla="*/ 12 w 190"/>
                <a:gd name="T11" fmla="*/ 76 h 147"/>
              </a:gdLst>
              <a:ahLst/>
              <a:cxnLst>
                <a:cxn ang="0">
                  <a:pos x="T0" y="T1"/>
                </a:cxn>
                <a:cxn ang="0">
                  <a:pos x="T2" y="T3"/>
                </a:cxn>
                <a:cxn ang="0">
                  <a:pos x="T4" y="T5"/>
                </a:cxn>
                <a:cxn ang="0">
                  <a:pos x="T6" y="T7"/>
                </a:cxn>
                <a:cxn ang="0">
                  <a:pos x="T8" y="T9"/>
                </a:cxn>
                <a:cxn ang="0">
                  <a:pos x="T10" y="T11"/>
                </a:cxn>
              </a:cxnLst>
              <a:rect l="0" t="0" r="r" b="b"/>
              <a:pathLst>
                <a:path w="190" h="147">
                  <a:moveTo>
                    <a:pt x="12" y="76"/>
                  </a:moveTo>
                  <a:cubicBezTo>
                    <a:pt x="34" y="147"/>
                    <a:pt x="156" y="64"/>
                    <a:pt x="180" y="32"/>
                  </a:cubicBezTo>
                  <a:cubicBezTo>
                    <a:pt x="180" y="32"/>
                    <a:pt x="180" y="32"/>
                    <a:pt x="180" y="32"/>
                  </a:cubicBezTo>
                  <a:cubicBezTo>
                    <a:pt x="190" y="32"/>
                    <a:pt x="190" y="17"/>
                    <a:pt x="180" y="17"/>
                  </a:cubicBezTo>
                  <a:cubicBezTo>
                    <a:pt x="140" y="14"/>
                    <a:pt x="101" y="0"/>
                    <a:pt x="60" y="5"/>
                  </a:cubicBezTo>
                  <a:cubicBezTo>
                    <a:pt x="21" y="8"/>
                    <a:pt x="0" y="37"/>
                    <a:pt x="12" y="7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2" name="Freeform 57"/>
            <p:cNvSpPr/>
            <p:nvPr/>
          </p:nvSpPr>
          <p:spPr bwMode="auto">
            <a:xfrm>
              <a:off x="4498538" y="2738250"/>
              <a:ext cx="356671" cy="258279"/>
            </a:xfrm>
            <a:custGeom>
              <a:avLst/>
              <a:gdLst>
                <a:gd name="T0" fmla="*/ 1 w 188"/>
                <a:gd name="T1" fmla="*/ 62 h 137"/>
                <a:gd name="T2" fmla="*/ 175 w 188"/>
                <a:gd name="T3" fmla="*/ 66 h 137"/>
                <a:gd name="T4" fmla="*/ 175 w 188"/>
                <a:gd name="T5" fmla="*/ 65 h 137"/>
                <a:gd name="T6" fmla="*/ 179 w 188"/>
                <a:gd name="T7" fmla="*/ 51 h 137"/>
                <a:gd name="T8" fmla="*/ 67 w 188"/>
                <a:gd name="T9" fmla="*/ 7 h 137"/>
                <a:gd name="T10" fmla="*/ 1 w 188"/>
                <a:gd name="T11" fmla="*/ 62 h 137"/>
              </a:gdLst>
              <a:ahLst/>
              <a:cxnLst>
                <a:cxn ang="0">
                  <a:pos x="T0" y="T1"/>
                </a:cxn>
                <a:cxn ang="0">
                  <a:pos x="T2" y="T3"/>
                </a:cxn>
                <a:cxn ang="0">
                  <a:pos x="T4" y="T5"/>
                </a:cxn>
                <a:cxn ang="0">
                  <a:pos x="T6" y="T7"/>
                </a:cxn>
                <a:cxn ang="0">
                  <a:pos x="T8" y="T9"/>
                </a:cxn>
                <a:cxn ang="0">
                  <a:pos x="T10" y="T11"/>
                </a:cxn>
              </a:cxnLst>
              <a:rect l="0" t="0" r="r" b="b"/>
              <a:pathLst>
                <a:path w="188" h="137">
                  <a:moveTo>
                    <a:pt x="1" y="62"/>
                  </a:moveTo>
                  <a:cubicBezTo>
                    <a:pt x="3" y="137"/>
                    <a:pt x="143" y="90"/>
                    <a:pt x="175" y="66"/>
                  </a:cubicBezTo>
                  <a:cubicBezTo>
                    <a:pt x="175" y="65"/>
                    <a:pt x="175" y="65"/>
                    <a:pt x="175" y="65"/>
                  </a:cubicBezTo>
                  <a:cubicBezTo>
                    <a:pt x="184" y="68"/>
                    <a:pt x="188" y="54"/>
                    <a:pt x="179" y="51"/>
                  </a:cubicBezTo>
                  <a:cubicBezTo>
                    <a:pt x="141" y="37"/>
                    <a:pt x="108" y="14"/>
                    <a:pt x="67" y="7"/>
                  </a:cubicBezTo>
                  <a:cubicBezTo>
                    <a:pt x="28" y="0"/>
                    <a:pt x="0" y="22"/>
                    <a:pt x="1"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3" name="Freeform 58"/>
            <p:cNvSpPr/>
            <p:nvPr/>
          </p:nvSpPr>
          <p:spPr bwMode="auto">
            <a:xfrm>
              <a:off x="7088707" y="3813183"/>
              <a:ext cx="302555" cy="362821"/>
            </a:xfrm>
            <a:custGeom>
              <a:avLst/>
              <a:gdLst>
                <a:gd name="T0" fmla="*/ 30 w 160"/>
                <a:gd name="T1" fmla="*/ 143 h 192"/>
                <a:gd name="T2" fmla="*/ 152 w 160"/>
                <a:gd name="T3" fmla="*/ 18 h 192"/>
                <a:gd name="T4" fmla="*/ 152 w 160"/>
                <a:gd name="T5" fmla="*/ 18 h 192"/>
                <a:gd name="T6" fmla="*/ 144 w 160"/>
                <a:gd name="T7" fmla="*/ 5 h 192"/>
                <a:gd name="T8" fmla="*/ 35 w 160"/>
                <a:gd name="T9" fmla="*/ 56 h 192"/>
                <a:gd name="T10" fmla="*/ 30 w 160"/>
                <a:gd name="T11" fmla="*/ 143 h 192"/>
              </a:gdLst>
              <a:ahLst/>
              <a:cxnLst>
                <a:cxn ang="0">
                  <a:pos x="T0" y="T1"/>
                </a:cxn>
                <a:cxn ang="0">
                  <a:pos x="T2" y="T3"/>
                </a:cxn>
                <a:cxn ang="0">
                  <a:pos x="T4" y="T5"/>
                </a:cxn>
                <a:cxn ang="0">
                  <a:pos x="T6" y="T7"/>
                </a:cxn>
                <a:cxn ang="0">
                  <a:pos x="T8" y="T9"/>
                </a:cxn>
                <a:cxn ang="0">
                  <a:pos x="T10" y="T11"/>
                </a:cxn>
              </a:cxnLst>
              <a:rect l="0" t="0" r="r" b="b"/>
              <a:pathLst>
                <a:path w="160" h="192">
                  <a:moveTo>
                    <a:pt x="30" y="143"/>
                  </a:moveTo>
                  <a:cubicBezTo>
                    <a:pt x="86" y="192"/>
                    <a:pt x="148" y="58"/>
                    <a:pt x="152" y="18"/>
                  </a:cubicBezTo>
                  <a:cubicBezTo>
                    <a:pt x="152" y="18"/>
                    <a:pt x="152" y="18"/>
                    <a:pt x="152" y="18"/>
                  </a:cubicBezTo>
                  <a:cubicBezTo>
                    <a:pt x="160" y="13"/>
                    <a:pt x="153" y="0"/>
                    <a:pt x="144" y="5"/>
                  </a:cubicBezTo>
                  <a:cubicBezTo>
                    <a:pt x="108" y="24"/>
                    <a:pt x="68" y="32"/>
                    <a:pt x="35" y="56"/>
                  </a:cubicBezTo>
                  <a:cubicBezTo>
                    <a:pt x="3" y="80"/>
                    <a:pt x="0" y="116"/>
                    <a:pt x="30"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4" name="Freeform 59"/>
            <p:cNvSpPr/>
            <p:nvPr/>
          </p:nvSpPr>
          <p:spPr bwMode="auto">
            <a:xfrm>
              <a:off x="6922671" y="3131819"/>
              <a:ext cx="357901" cy="287797"/>
            </a:xfrm>
            <a:custGeom>
              <a:avLst/>
              <a:gdLst>
                <a:gd name="T0" fmla="*/ 15 w 189"/>
                <a:gd name="T1" fmla="*/ 83 h 152"/>
                <a:gd name="T2" fmla="*/ 179 w 189"/>
                <a:gd name="T3" fmla="*/ 25 h 152"/>
                <a:gd name="T4" fmla="*/ 179 w 189"/>
                <a:gd name="T5" fmla="*/ 25 h 152"/>
                <a:gd name="T6" fmla="*/ 178 w 189"/>
                <a:gd name="T7" fmla="*/ 9 h 152"/>
                <a:gd name="T8" fmla="*/ 57 w 189"/>
                <a:gd name="T9" fmla="*/ 8 h 152"/>
                <a:gd name="T10" fmla="*/ 15 w 189"/>
                <a:gd name="T11" fmla="*/ 83 h 152"/>
              </a:gdLst>
              <a:ahLst/>
              <a:cxnLst>
                <a:cxn ang="0">
                  <a:pos x="T0" y="T1"/>
                </a:cxn>
                <a:cxn ang="0">
                  <a:pos x="T2" y="T3"/>
                </a:cxn>
                <a:cxn ang="0">
                  <a:pos x="T4" y="T5"/>
                </a:cxn>
                <a:cxn ang="0">
                  <a:pos x="T6" y="T7"/>
                </a:cxn>
                <a:cxn ang="0">
                  <a:pos x="T8" y="T9"/>
                </a:cxn>
                <a:cxn ang="0">
                  <a:pos x="T10" y="T11"/>
                </a:cxn>
              </a:cxnLst>
              <a:rect l="0" t="0" r="r" b="b"/>
              <a:pathLst>
                <a:path w="189" h="152">
                  <a:moveTo>
                    <a:pt x="15" y="83"/>
                  </a:moveTo>
                  <a:cubicBezTo>
                    <a:pt x="44" y="152"/>
                    <a:pt x="158" y="59"/>
                    <a:pt x="179" y="25"/>
                  </a:cubicBezTo>
                  <a:cubicBezTo>
                    <a:pt x="179" y="25"/>
                    <a:pt x="179" y="25"/>
                    <a:pt x="179" y="25"/>
                  </a:cubicBezTo>
                  <a:cubicBezTo>
                    <a:pt x="189" y="24"/>
                    <a:pt x="188" y="9"/>
                    <a:pt x="178" y="9"/>
                  </a:cubicBezTo>
                  <a:cubicBezTo>
                    <a:pt x="137" y="11"/>
                    <a:pt x="98" y="0"/>
                    <a:pt x="57" y="8"/>
                  </a:cubicBezTo>
                  <a:cubicBezTo>
                    <a:pt x="18" y="15"/>
                    <a:pt x="0" y="46"/>
                    <a:pt x="15"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5" name="Freeform 60"/>
            <p:cNvSpPr/>
            <p:nvPr/>
          </p:nvSpPr>
          <p:spPr bwMode="auto">
            <a:xfrm>
              <a:off x="5108568" y="3205613"/>
              <a:ext cx="377579" cy="271808"/>
            </a:xfrm>
            <a:custGeom>
              <a:avLst/>
              <a:gdLst>
                <a:gd name="T0" fmla="*/ 160 w 200"/>
                <a:gd name="T1" fmla="*/ 107 h 144"/>
                <a:gd name="T2" fmla="*/ 18 w 200"/>
                <a:gd name="T3" fmla="*/ 7 h 144"/>
                <a:gd name="T4" fmla="*/ 18 w 200"/>
                <a:gd name="T5" fmla="*/ 7 h 144"/>
                <a:gd name="T6" fmla="*/ 6 w 200"/>
                <a:gd name="T7" fmla="*/ 17 h 144"/>
                <a:gd name="T8" fmla="*/ 74 w 200"/>
                <a:gd name="T9" fmla="*/ 116 h 144"/>
                <a:gd name="T10" fmla="*/ 160 w 200"/>
                <a:gd name="T11" fmla="*/ 107 h 144"/>
              </a:gdLst>
              <a:ahLst/>
              <a:cxnLst>
                <a:cxn ang="0">
                  <a:pos x="T0" y="T1"/>
                </a:cxn>
                <a:cxn ang="0">
                  <a:pos x="T2" y="T3"/>
                </a:cxn>
                <a:cxn ang="0">
                  <a:pos x="T4" y="T5"/>
                </a:cxn>
                <a:cxn ang="0">
                  <a:pos x="T6" y="T7"/>
                </a:cxn>
                <a:cxn ang="0">
                  <a:pos x="T8" y="T9"/>
                </a:cxn>
                <a:cxn ang="0">
                  <a:pos x="T10" y="T11"/>
                </a:cxn>
              </a:cxnLst>
              <a:rect l="0" t="0" r="r" b="b"/>
              <a:pathLst>
                <a:path w="200" h="144">
                  <a:moveTo>
                    <a:pt x="160" y="107"/>
                  </a:moveTo>
                  <a:cubicBezTo>
                    <a:pt x="200" y="44"/>
                    <a:pt x="58" y="4"/>
                    <a:pt x="18" y="7"/>
                  </a:cubicBezTo>
                  <a:cubicBezTo>
                    <a:pt x="18" y="7"/>
                    <a:pt x="18" y="7"/>
                    <a:pt x="18" y="7"/>
                  </a:cubicBezTo>
                  <a:cubicBezTo>
                    <a:pt x="12" y="0"/>
                    <a:pt x="0" y="9"/>
                    <a:pt x="6" y="17"/>
                  </a:cubicBezTo>
                  <a:cubicBezTo>
                    <a:pt x="30" y="49"/>
                    <a:pt x="45" y="88"/>
                    <a:pt x="74" y="116"/>
                  </a:cubicBezTo>
                  <a:cubicBezTo>
                    <a:pt x="103" y="144"/>
                    <a:pt x="138" y="141"/>
                    <a:pt x="160" y="10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6" name="Freeform 61"/>
            <p:cNvSpPr/>
            <p:nvPr/>
          </p:nvSpPr>
          <p:spPr bwMode="auto">
            <a:xfrm>
              <a:off x="6268364" y="3312614"/>
              <a:ext cx="239831" cy="378809"/>
            </a:xfrm>
            <a:custGeom>
              <a:avLst/>
              <a:gdLst>
                <a:gd name="T0" fmla="*/ 73 w 127"/>
                <a:gd name="T1" fmla="*/ 16 h 200"/>
                <a:gd name="T2" fmla="*/ 28 w 127"/>
                <a:gd name="T3" fmla="*/ 184 h 200"/>
                <a:gd name="T4" fmla="*/ 28 w 127"/>
                <a:gd name="T5" fmla="*/ 184 h 200"/>
                <a:gd name="T6" fmla="*/ 42 w 127"/>
                <a:gd name="T7" fmla="*/ 192 h 200"/>
                <a:gd name="T8" fmla="*/ 111 w 127"/>
                <a:gd name="T9" fmla="*/ 93 h 200"/>
                <a:gd name="T10" fmla="*/ 73 w 127"/>
                <a:gd name="T11" fmla="*/ 16 h 200"/>
              </a:gdLst>
              <a:ahLst/>
              <a:cxnLst>
                <a:cxn ang="0">
                  <a:pos x="T0" y="T1"/>
                </a:cxn>
                <a:cxn ang="0">
                  <a:pos x="T2" y="T3"/>
                </a:cxn>
                <a:cxn ang="0">
                  <a:pos x="T4" y="T5"/>
                </a:cxn>
                <a:cxn ang="0">
                  <a:pos x="T6" y="T7"/>
                </a:cxn>
                <a:cxn ang="0">
                  <a:pos x="T8" y="T9"/>
                </a:cxn>
                <a:cxn ang="0">
                  <a:pos x="T10" y="T11"/>
                </a:cxn>
              </a:cxnLst>
              <a:rect l="0" t="0" r="r" b="b"/>
              <a:pathLst>
                <a:path w="127" h="200">
                  <a:moveTo>
                    <a:pt x="73" y="16"/>
                  </a:moveTo>
                  <a:cubicBezTo>
                    <a:pt x="0" y="0"/>
                    <a:pt x="12" y="147"/>
                    <a:pt x="28" y="184"/>
                  </a:cubicBezTo>
                  <a:cubicBezTo>
                    <a:pt x="28" y="184"/>
                    <a:pt x="28" y="184"/>
                    <a:pt x="28" y="184"/>
                  </a:cubicBezTo>
                  <a:cubicBezTo>
                    <a:pt x="23" y="192"/>
                    <a:pt x="36" y="200"/>
                    <a:pt x="42" y="192"/>
                  </a:cubicBezTo>
                  <a:cubicBezTo>
                    <a:pt x="64" y="157"/>
                    <a:pt x="95" y="131"/>
                    <a:pt x="111" y="93"/>
                  </a:cubicBezTo>
                  <a:cubicBezTo>
                    <a:pt x="127" y="57"/>
                    <a:pt x="113" y="24"/>
                    <a:pt x="7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7" name="Freeform 62"/>
            <p:cNvSpPr/>
            <p:nvPr/>
          </p:nvSpPr>
          <p:spPr bwMode="auto">
            <a:xfrm>
              <a:off x="5284444" y="4414605"/>
              <a:ext cx="263199" cy="362821"/>
            </a:xfrm>
            <a:custGeom>
              <a:avLst/>
              <a:gdLst>
                <a:gd name="T0" fmla="*/ 66 w 139"/>
                <a:gd name="T1" fmla="*/ 183 h 192"/>
                <a:gd name="T2" fmla="*/ 39 w 139"/>
                <a:gd name="T3" fmla="*/ 11 h 192"/>
                <a:gd name="T4" fmla="*/ 39 w 139"/>
                <a:gd name="T5" fmla="*/ 11 h 192"/>
                <a:gd name="T6" fmla="*/ 24 w 139"/>
                <a:gd name="T7" fmla="*/ 10 h 192"/>
                <a:gd name="T8" fmla="*/ 0 w 139"/>
                <a:gd name="T9" fmla="*/ 128 h 192"/>
                <a:gd name="T10" fmla="*/ 66 w 139"/>
                <a:gd name="T11" fmla="*/ 183 h 192"/>
              </a:gdLst>
              <a:ahLst/>
              <a:cxnLst>
                <a:cxn ang="0">
                  <a:pos x="T0" y="T1"/>
                </a:cxn>
                <a:cxn ang="0">
                  <a:pos x="T2" y="T3"/>
                </a:cxn>
                <a:cxn ang="0">
                  <a:pos x="T4" y="T5"/>
                </a:cxn>
                <a:cxn ang="0">
                  <a:pos x="T6" y="T7"/>
                </a:cxn>
                <a:cxn ang="0">
                  <a:pos x="T8" y="T9"/>
                </a:cxn>
                <a:cxn ang="0">
                  <a:pos x="T10" y="T11"/>
                </a:cxn>
              </a:cxnLst>
              <a:rect l="0" t="0" r="r" b="b"/>
              <a:pathLst>
                <a:path w="139" h="192">
                  <a:moveTo>
                    <a:pt x="66" y="183"/>
                  </a:moveTo>
                  <a:cubicBezTo>
                    <a:pt x="139" y="168"/>
                    <a:pt x="69" y="38"/>
                    <a:pt x="39" y="11"/>
                  </a:cubicBezTo>
                  <a:cubicBezTo>
                    <a:pt x="39" y="11"/>
                    <a:pt x="39" y="11"/>
                    <a:pt x="39" y="11"/>
                  </a:cubicBezTo>
                  <a:cubicBezTo>
                    <a:pt x="40" y="2"/>
                    <a:pt x="25" y="0"/>
                    <a:pt x="24" y="10"/>
                  </a:cubicBezTo>
                  <a:cubicBezTo>
                    <a:pt x="17" y="50"/>
                    <a:pt x="0" y="87"/>
                    <a:pt x="0" y="128"/>
                  </a:cubicBezTo>
                  <a:cubicBezTo>
                    <a:pt x="0" y="168"/>
                    <a:pt x="27" y="192"/>
                    <a:pt x="66" y="1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8" name="Freeform 63"/>
            <p:cNvSpPr/>
            <p:nvPr/>
          </p:nvSpPr>
          <p:spPr bwMode="auto">
            <a:xfrm>
              <a:off x="6572149" y="3370419"/>
              <a:ext cx="108231" cy="134059"/>
            </a:xfrm>
            <a:custGeom>
              <a:avLst/>
              <a:gdLst>
                <a:gd name="T0" fmla="*/ 53 w 57"/>
                <a:gd name="T1" fmla="*/ 13 h 71"/>
                <a:gd name="T2" fmla="*/ 47 w 57"/>
                <a:gd name="T3" fmla="*/ 8 h 71"/>
                <a:gd name="T4" fmla="*/ 8 w 57"/>
                <a:gd name="T5" fmla="*/ 3 h 71"/>
                <a:gd name="T6" fmla="*/ 5 w 57"/>
                <a:gd name="T7" fmla="*/ 16 h 71"/>
                <a:gd name="T8" fmla="*/ 23 w 57"/>
                <a:gd name="T9" fmla="*/ 36 h 71"/>
                <a:gd name="T10" fmla="*/ 8 w 57"/>
                <a:gd name="T11" fmla="*/ 43 h 71"/>
                <a:gd name="T12" fmla="*/ 6 w 57"/>
                <a:gd name="T13" fmla="*/ 57 h 71"/>
                <a:gd name="T14" fmla="*/ 42 w 57"/>
                <a:gd name="T15" fmla="*/ 71 h 71"/>
                <a:gd name="T16" fmla="*/ 46 w 57"/>
                <a:gd name="T17" fmla="*/ 67 h 71"/>
                <a:gd name="T18" fmla="*/ 48 w 57"/>
                <a:gd name="T19" fmla="*/ 65 h 71"/>
                <a:gd name="T20" fmla="*/ 53 w 57"/>
                <a:gd name="T21" fmla="*/ 33 h 71"/>
                <a:gd name="T22" fmla="*/ 53 w 57"/>
                <a:gd name="T2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1">
                  <a:moveTo>
                    <a:pt x="53" y="13"/>
                  </a:moveTo>
                  <a:cubicBezTo>
                    <a:pt x="52" y="11"/>
                    <a:pt x="50" y="9"/>
                    <a:pt x="47" y="8"/>
                  </a:cubicBezTo>
                  <a:cubicBezTo>
                    <a:pt x="34" y="4"/>
                    <a:pt x="22" y="0"/>
                    <a:pt x="8" y="3"/>
                  </a:cubicBezTo>
                  <a:cubicBezTo>
                    <a:pt x="2" y="4"/>
                    <a:pt x="0" y="12"/>
                    <a:pt x="5" y="16"/>
                  </a:cubicBezTo>
                  <a:cubicBezTo>
                    <a:pt x="12" y="22"/>
                    <a:pt x="17" y="29"/>
                    <a:pt x="23" y="36"/>
                  </a:cubicBezTo>
                  <a:cubicBezTo>
                    <a:pt x="18" y="38"/>
                    <a:pt x="13" y="41"/>
                    <a:pt x="8" y="43"/>
                  </a:cubicBezTo>
                  <a:cubicBezTo>
                    <a:pt x="3" y="45"/>
                    <a:pt x="0" y="54"/>
                    <a:pt x="6" y="57"/>
                  </a:cubicBezTo>
                  <a:cubicBezTo>
                    <a:pt x="18" y="62"/>
                    <a:pt x="29" y="70"/>
                    <a:pt x="42" y="71"/>
                  </a:cubicBezTo>
                  <a:cubicBezTo>
                    <a:pt x="45" y="71"/>
                    <a:pt x="46" y="69"/>
                    <a:pt x="46" y="67"/>
                  </a:cubicBezTo>
                  <a:cubicBezTo>
                    <a:pt x="47" y="67"/>
                    <a:pt x="48" y="66"/>
                    <a:pt x="48" y="65"/>
                  </a:cubicBezTo>
                  <a:cubicBezTo>
                    <a:pt x="51" y="54"/>
                    <a:pt x="52" y="43"/>
                    <a:pt x="53" y="33"/>
                  </a:cubicBezTo>
                  <a:cubicBezTo>
                    <a:pt x="54" y="28"/>
                    <a:pt x="57" y="17"/>
                    <a:pt x="53" y="13"/>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79" name="Freeform 64"/>
            <p:cNvSpPr/>
            <p:nvPr/>
          </p:nvSpPr>
          <p:spPr bwMode="auto">
            <a:xfrm>
              <a:off x="6788612" y="3606560"/>
              <a:ext cx="94702" cy="186945"/>
            </a:xfrm>
            <a:custGeom>
              <a:avLst/>
              <a:gdLst>
                <a:gd name="T0" fmla="*/ 49 w 50"/>
                <a:gd name="T1" fmla="*/ 80 h 99"/>
                <a:gd name="T2" fmla="*/ 23 w 50"/>
                <a:gd name="T3" fmla="*/ 66 h 99"/>
                <a:gd name="T4" fmla="*/ 23 w 50"/>
                <a:gd name="T5" fmla="*/ 65 h 99"/>
                <a:gd name="T6" fmla="*/ 22 w 50"/>
                <a:gd name="T7" fmla="*/ 7 h 99"/>
                <a:gd name="T8" fmla="*/ 16 w 50"/>
                <a:gd name="T9" fmla="*/ 4 h 99"/>
                <a:gd name="T10" fmla="*/ 16 w 50"/>
                <a:gd name="T11" fmla="*/ 69 h 99"/>
                <a:gd name="T12" fmla="*/ 8 w 50"/>
                <a:gd name="T13" fmla="*/ 95 h 99"/>
                <a:gd name="T14" fmla="*/ 15 w 50"/>
                <a:gd name="T15" fmla="*/ 94 h 99"/>
                <a:gd name="T16" fmla="*/ 19 w 50"/>
                <a:gd name="T17" fmla="*/ 78 h 99"/>
                <a:gd name="T18" fmla="*/ 26 w 50"/>
                <a:gd name="T19" fmla="*/ 92 h 99"/>
                <a:gd name="T20" fmla="*/ 33 w 50"/>
                <a:gd name="T21" fmla="*/ 89 h 99"/>
                <a:gd name="T22" fmla="*/ 26 w 50"/>
                <a:gd name="T23" fmla="*/ 75 h 99"/>
                <a:gd name="T24" fmla="*/ 45 w 50"/>
                <a:gd name="T25" fmla="*/ 83 h 99"/>
                <a:gd name="T26" fmla="*/ 49 w 50"/>
                <a:gd name="T27"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9">
                  <a:moveTo>
                    <a:pt x="49" y="80"/>
                  </a:moveTo>
                  <a:cubicBezTo>
                    <a:pt x="46" y="70"/>
                    <a:pt x="33" y="66"/>
                    <a:pt x="23" y="66"/>
                  </a:cubicBezTo>
                  <a:cubicBezTo>
                    <a:pt x="23" y="66"/>
                    <a:pt x="23" y="66"/>
                    <a:pt x="23" y="65"/>
                  </a:cubicBezTo>
                  <a:cubicBezTo>
                    <a:pt x="13" y="46"/>
                    <a:pt x="13" y="27"/>
                    <a:pt x="22" y="7"/>
                  </a:cubicBezTo>
                  <a:cubicBezTo>
                    <a:pt x="24" y="3"/>
                    <a:pt x="19" y="0"/>
                    <a:pt x="16" y="4"/>
                  </a:cubicBezTo>
                  <a:cubicBezTo>
                    <a:pt x="4" y="24"/>
                    <a:pt x="0" y="49"/>
                    <a:pt x="16" y="69"/>
                  </a:cubicBezTo>
                  <a:cubicBezTo>
                    <a:pt x="7" y="74"/>
                    <a:pt x="6" y="86"/>
                    <a:pt x="8" y="95"/>
                  </a:cubicBezTo>
                  <a:cubicBezTo>
                    <a:pt x="9" y="99"/>
                    <a:pt x="15" y="98"/>
                    <a:pt x="15" y="94"/>
                  </a:cubicBezTo>
                  <a:cubicBezTo>
                    <a:pt x="15" y="89"/>
                    <a:pt x="16" y="82"/>
                    <a:pt x="19" y="78"/>
                  </a:cubicBezTo>
                  <a:cubicBezTo>
                    <a:pt x="22" y="83"/>
                    <a:pt x="24" y="87"/>
                    <a:pt x="26" y="92"/>
                  </a:cubicBezTo>
                  <a:cubicBezTo>
                    <a:pt x="28" y="98"/>
                    <a:pt x="36" y="94"/>
                    <a:pt x="33" y="89"/>
                  </a:cubicBezTo>
                  <a:cubicBezTo>
                    <a:pt x="31" y="85"/>
                    <a:pt x="28" y="80"/>
                    <a:pt x="26" y="75"/>
                  </a:cubicBezTo>
                  <a:cubicBezTo>
                    <a:pt x="33" y="75"/>
                    <a:pt x="38" y="81"/>
                    <a:pt x="45" y="83"/>
                  </a:cubicBezTo>
                  <a:cubicBezTo>
                    <a:pt x="47" y="84"/>
                    <a:pt x="50" y="82"/>
                    <a:pt x="49"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80" name="Freeform 65"/>
            <p:cNvSpPr/>
            <p:nvPr/>
          </p:nvSpPr>
          <p:spPr bwMode="auto">
            <a:xfrm>
              <a:off x="6879624" y="3607790"/>
              <a:ext cx="110691" cy="153738"/>
            </a:xfrm>
            <a:custGeom>
              <a:avLst/>
              <a:gdLst>
                <a:gd name="T0" fmla="*/ 55 w 59"/>
                <a:gd name="T1" fmla="*/ 55 h 81"/>
                <a:gd name="T2" fmla="*/ 27 w 59"/>
                <a:gd name="T3" fmla="*/ 49 h 81"/>
                <a:gd name="T4" fmla="*/ 16 w 59"/>
                <a:gd name="T5" fmla="*/ 28 h 81"/>
                <a:gd name="T6" fmla="*/ 14 w 59"/>
                <a:gd name="T7" fmla="*/ 3 h 81"/>
                <a:gd name="T8" fmla="*/ 9 w 59"/>
                <a:gd name="T9" fmla="*/ 2 h 81"/>
                <a:gd name="T10" fmla="*/ 22 w 59"/>
                <a:gd name="T11" fmla="*/ 56 h 81"/>
                <a:gd name="T12" fmla="*/ 21 w 59"/>
                <a:gd name="T13" fmla="*/ 63 h 81"/>
                <a:gd name="T14" fmla="*/ 28 w 59"/>
                <a:gd name="T15" fmla="*/ 79 h 81"/>
                <a:gd name="T16" fmla="*/ 33 w 59"/>
                <a:gd name="T17" fmla="*/ 76 h 81"/>
                <a:gd name="T18" fmla="*/ 32 w 59"/>
                <a:gd name="T19" fmla="*/ 58 h 81"/>
                <a:gd name="T20" fmla="*/ 33 w 59"/>
                <a:gd name="T21" fmla="*/ 58 h 81"/>
                <a:gd name="T22" fmla="*/ 47 w 59"/>
                <a:gd name="T23" fmla="*/ 77 h 81"/>
                <a:gd name="T24" fmla="*/ 48 w 59"/>
                <a:gd name="T25" fmla="*/ 72 h 81"/>
                <a:gd name="T26" fmla="*/ 41 w 59"/>
                <a:gd name="T27" fmla="*/ 65 h 81"/>
                <a:gd name="T28" fmla="*/ 39 w 59"/>
                <a:gd name="T29" fmla="*/ 57 h 81"/>
                <a:gd name="T30" fmla="*/ 49 w 59"/>
                <a:gd name="T31" fmla="*/ 62 h 81"/>
                <a:gd name="T32" fmla="*/ 55 w 59"/>
                <a:gd name="T33"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1">
                  <a:moveTo>
                    <a:pt x="55" y="55"/>
                  </a:moveTo>
                  <a:cubicBezTo>
                    <a:pt x="48" y="49"/>
                    <a:pt x="36" y="43"/>
                    <a:pt x="27" y="49"/>
                  </a:cubicBezTo>
                  <a:cubicBezTo>
                    <a:pt x="23" y="42"/>
                    <a:pt x="19" y="36"/>
                    <a:pt x="16" y="28"/>
                  </a:cubicBezTo>
                  <a:cubicBezTo>
                    <a:pt x="14" y="19"/>
                    <a:pt x="16" y="11"/>
                    <a:pt x="14" y="3"/>
                  </a:cubicBezTo>
                  <a:cubicBezTo>
                    <a:pt x="14" y="0"/>
                    <a:pt x="10" y="0"/>
                    <a:pt x="9" y="2"/>
                  </a:cubicBezTo>
                  <a:cubicBezTo>
                    <a:pt x="0" y="16"/>
                    <a:pt x="7" y="47"/>
                    <a:pt x="22" y="56"/>
                  </a:cubicBezTo>
                  <a:cubicBezTo>
                    <a:pt x="21" y="59"/>
                    <a:pt x="21" y="61"/>
                    <a:pt x="21" y="63"/>
                  </a:cubicBezTo>
                  <a:cubicBezTo>
                    <a:pt x="21" y="70"/>
                    <a:pt x="25" y="74"/>
                    <a:pt x="28" y="79"/>
                  </a:cubicBezTo>
                  <a:cubicBezTo>
                    <a:pt x="30" y="81"/>
                    <a:pt x="33" y="79"/>
                    <a:pt x="33" y="76"/>
                  </a:cubicBezTo>
                  <a:cubicBezTo>
                    <a:pt x="31" y="71"/>
                    <a:pt x="30" y="63"/>
                    <a:pt x="32" y="58"/>
                  </a:cubicBezTo>
                  <a:cubicBezTo>
                    <a:pt x="33" y="58"/>
                    <a:pt x="33" y="58"/>
                    <a:pt x="33" y="58"/>
                  </a:cubicBezTo>
                  <a:cubicBezTo>
                    <a:pt x="33" y="67"/>
                    <a:pt x="37" y="79"/>
                    <a:pt x="47" y="77"/>
                  </a:cubicBezTo>
                  <a:cubicBezTo>
                    <a:pt x="50" y="77"/>
                    <a:pt x="50" y="74"/>
                    <a:pt x="48" y="72"/>
                  </a:cubicBezTo>
                  <a:cubicBezTo>
                    <a:pt x="46" y="70"/>
                    <a:pt x="43" y="68"/>
                    <a:pt x="41" y="65"/>
                  </a:cubicBezTo>
                  <a:cubicBezTo>
                    <a:pt x="40" y="63"/>
                    <a:pt x="39" y="60"/>
                    <a:pt x="39" y="57"/>
                  </a:cubicBezTo>
                  <a:cubicBezTo>
                    <a:pt x="43" y="58"/>
                    <a:pt x="47" y="61"/>
                    <a:pt x="49" y="62"/>
                  </a:cubicBezTo>
                  <a:cubicBezTo>
                    <a:pt x="54" y="65"/>
                    <a:pt x="59" y="58"/>
                    <a:pt x="55"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81" name="Freeform 66"/>
            <p:cNvSpPr/>
            <p:nvPr/>
          </p:nvSpPr>
          <p:spPr bwMode="auto">
            <a:xfrm>
              <a:off x="6634874" y="3300315"/>
              <a:ext cx="425545" cy="372660"/>
            </a:xfrm>
            <a:custGeom>
              <a:avLst/>
              <a:gdLst>
                <a:gd name="T0" fmla="*/ 214 w 225"/>
                <a:gd name="T1" fmla="*/ 53 h 197"/>
                <a:gd name="T2" fmla="*/ 144 w 225"/>
                <a:gd name="T3" fmla="*/ 84 h 197"/>
                <a:gd name="T4" fmla="*/ 53 w 225"/>
                <a:gd name="T5" fmla="*/ 16 h 197"/>
                <a:gd name="T6" fmla="*/ 18 w 225"/>
                <a:gd name="T7" fmla="*/ 127 h 197"/>
                <a:gd name="T8" fmla="*/ 146 w 225"/>
                <a:gd name="T9" fmla="*/ 179 h 197"/>
                <a:gd name="T10" fmla="*/ 225 w 225"/>
                <a:gd name="T11" fmla="*/ 58 h 197"/>
                <a:gd name="T12" fmla="*/ 214 w 225"/>
                <a:gd name="T13" fmla="*/ 53 h 197"/>
              </a:gdLst>
              <a:ahLst/>
              <a:cxnLst>
                <a:cxn ang="0">
                  <a:pos x="T0" y="T1"/>
                </a:cxn>
                <a:cxn ang="0">
                  <a:pos x="T2" y="T3"/>
                </a:cxn>
                <a:cxn ang="0">
                  <a:pos x="T4" y="T5"/>
                </a:cxn>
                <a:cxn ang="0">
                  <a:pos x="T6" y="T7"/>
                </a:cxn>
                <a:cxn ang="0">
                  <a:pos x="T8" y="T9"/>
                </a:cxn>
                <a:cxn ang="0">
                  <a:pos x="T10" y="T11"/>
                </a:cxn>
                <a:cxn ang="0">
                  <a:pos x="T12" y="T13"/>
                </a:cxn>
              </a:cxnLst>
              <a:rect l="0" t="0" r="r" b="b"/>
              <a:pathLst>
                <a:path w="225" h="197">
                  <a:moveTo>
                    <a:pt x="214" y="53"/>
                  </a:moveTo>
                  <a:cubicBezTo>
                    <a:pt x="193" y="73"/>
                    <a:pt x="170" y="78"/>
                    <a:pt x="144" y="84"/>
                  </a:cubicBezTo>
                  <a:cubicBezTo>
                    <a:pt x="146" y="35"/>
                    <a:pt x="100" y="0"/>
                    <a:pt x="53" y="16"/>
                  </a:cubicBezTo>
                  <a:cubicBezTo>
                    <a:pt x="8" y="31"/>
                    <a:pt x="0" y="88"/>
                    <a:pt x="18" y="127"/>
                  </a:cubicBezTo>
                  <a:cubicBezTo>
                    <a:pt x="41" y="176"/>
                    <a:pt x="95" y="197"/>
                    <a:pt x="146" y="179"/>
                  </a:cubicBezTo>
                  <a:cubicBezTo>
                    <a:pt x="198" y="161"/>
                    <a:pt x="225" y="110"/>
                    <a:pt x="225" y="58"/>
                  </a:cubicBezTo>
                  <a:cubicBezTo>
                    <a:pt x="225" y="52"/>
                    <a:pt x="218" y="49"/>
                    <a:pt x="214" y="5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82" name="Freeform 67"/>
            <p:cNvSpPr/>
            <p:nvPr/>
          </p:nvSpPr>
          <p:spPr bwMode="auto">
            <a:xfrm>
              <a:off x="6768933" y="3498329"/>
              <a:ext cx="184485" cy="97162"/>
            </a:xfrm>
            <a:custGeom>
              <a:avLst/>
              <a:gdLst>
                <a:gd name="T0" fmla="*/ 61 w 97"/>
                <a:gd name="T1" fmla="*/ 1 h 51"/>
                <a:gd name="T2" fmla="*/ 61 w 97"/>
                <a:gd name="T3" fmla="*/ 12 h 51"/>
                <a:gd name="T4" fmla="*/ 78 w 97"/>
                <a:gd name="T5" fmla="*/ 24 h 51"/>
                <a:gd name="T6" fmla="*/ 57 w 97"/>
                <a:gd name="T7" fmla="*/ 19 h 51"/>
                <a:gd name="T8" fmla="*/ 48 w 97"/>
                <a:gd name="T9" fmla="*/ 22 h 51"/>
                <a:gd name="T10" fmla="*/ 46 w 97"/>
                <a:gd name="T11" fmla="*/ 37 h 51"/>
                <a:gd name="T12" fmla="*/ 37 w 97"/>
                <a:gd name="T13" fmla="*/ 24 h 51"/>
                <a:gd name="T14" fmla="*/ 27 w 97"/>
                <a:gd name="T15" fmla="*/ 24 h 51"/>
                <a:gd name="T16" fmla="*/ 15 w 97"/>
                <a:gd name="T17" fmla="*/ 33 h 51"/>
                <a:gd name="T18" fmla="*/ 17 w 97"/>
                <a:gd name="T19" fmla="*/ 11 h 51"/>
                <a:gd name="T20" fmla="*/ 11 w 97"/>
                <a:gd name="T21" fmla="*/ 6 h 51"/>
                <a:gd name="T22" fmla="*/ 10 w 97"/>
                <a:gd name="T23" fmla="*/ 42 h 51"/>
                <a:gd name="T24" fmla="*/ 32 w 97"/>
                <a:gd name="T25" fmla="*/ 36 h 51"/>
                <a:gd name="T26" fmla="*/ 47 w 97"/>
                <a:gd name="T27" fmla="*/ 47 h 51"/>
                <a:gd name="T28" fmla="*/ 58 w 97"/>
                <a:gd name="T29" fmla="*/ 33 h 51"/>
                <a:gd name="T30" fmla="*/ 87 w 97"/>
                <a:gd name="T31" fmla="*/ 29 h 51"/>
                <a:gd name="T32" fmla="*/ 61 w 97"/>
                <a:gd name="T3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51">
                  <a:moveTo>
                    <a:pt x="61" y="1"/>
                  </a:moveTo>
                  <a:cubicBezTo>
                    <a:pt x="54" y="0"/>
                    <a:pt x="54" y="11"/>
                    <a:pt x="61" y="12"/>
                  </a:cubicBezTo>
                  <a:cubicBezTo>
                    <a:pt x="66" y="13"/>
                    <a:pt x="82" y="15"/>
                    <a:pt x="78" y="24"/>
                  </a:cubicBezTo>
                  <a:cubicBezTo>
                    <a:pt x="74" y="34"/>
                    <a:pt x="61" y="23"/>
                    <a:pt x="57" y="19"/>
                  </a:cubicBezTo>
                  <a:cubicBezTo>
                    <a:pt x="54" y="16"/>
                    <a:pt x="48" y="18"/>
                    <a:pt x="48" y="22"/>
                  </a:cubicBezTo>
                  <a:cubicBezTo>
                    <a:pt x="49" y="24"/>
                    <a:pt x="50" y="38"/>
                    <a:pt x="46" y="37"/>
                  </a:cubicBezTo>
                  <a:cubicBezTo>
                    <a:pt x="42" y="36"/>
                    <a:pt x="38" y="28"/>
                    <a:pt x="37" y="24"/>
                  </a:cubicBezTo>
                  <a:cubicBezTo>
                    <a:pt x="35" y="19"/>
                    <a:pt x="29" y="19"/>
                    <a:pt x="27" y="24"/>
                  </a:cubicBezTo>
                  <a:cubicBezTo>
                    <a:pt x="25" y="29"/>
                    <a:pt x="20" y="42"/>
                    <a:pt x="15" y="33"/>
                  </a:cubicBezTo>
                  <a:cubicBezTo>
                    <a:pt x="11" y="26"/>
                    <a:pt x="13" y="17"/>
                    <a:pt x="17" y="11"/>
                  </a:cubicBezTo>
                  <a:cubicBezTo>
                    <a:pt x="19" y="7"/>
                    <a:pt x="13" y="3"/>
                    <a:pt x="11" y="6"/>
                  </a:cubicBezTo>
                  <a:cubicBezTo>
                    <a:pt x="2" y="17"/>
                    <a:pt x="0" y="32"/>
                    <a:pt x="10" y="42"/>
                  </a:cubicBezTo>
                  <a:cubicBezTo>
                    <a:pt x="18" y="51"/>
                    <a:pt x="27" y="45"/>
                    <a:pt x="32" y="36"/>
                  </a:cubicBezTo>
                  <a:cubicBezTo>
                    <a:pt x="36" y="42"/>
                    <a:pt x="40" y="47"/>
                    <a:pt x="47" y="47"/>
                  </a:cubicBezTo>
                  <a:cubicBezTo>
                    <a:pt x="55" y="47"/>
                    <a:pt x="57" y="40"/>
                    <a:pt x="58" y="33"/>
                  </a:cubicBezTo>
                  <a:cubicBezTo>
                    <a:pt x="68" y="39"/>
                    <a:pt x="80" y="41"/>
                    <a:pt x="87" y="29"/>
                  </a:cubicBezTo>
                  <a:cubicBezTo>
                    <a:pt x="97" y="12"/>
                    <a:pt x="74" y="2"/>
                    <a:pt x="61" y="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83" name="Freeform 68"/>
            <p:cNvSpPr/>
            <p:nvPr/>
          </p:nvSpPr>
          <p:spPr bwMode="auto">
            <a:xfrm>
              <a:off x="6732036" y="3386408"/>
              <a:ext cx="75024" cy="76254"/>
            </a:xfrm>
            <a:custGeom>
              <a:avLst/>
              <a:gdLst>
                <a:gd name="T0" fmla="*/ 33 w 40"/>
                <a:gd name="T1" fmla="*/ 15 h 40"/>
                <a:gd name="T2" fmla="*/ 21 w 40"/>
                <a:gd name="T3" fmla="*/ 4 h 40"/>
                <a:gd name="T4" fmla="*/ 0 w 40"/>
                <a:gd name="T5" fmla="*/ 31 h 40"/>
                <a:gd name="T6" fmla="*/ 7 w 40"/>
                <a:gd name="T7" fmla="*/ 32 h 40"/>
                <a:gd name="T8" fmla="*/ 20 w 40"/>
                <a:gd name="T9" fmla="*/ 13 h 40"/>
                <a:gd name="T10" fmla="*/ 26 w 40"/>
                <a:gd name="T11" fmla="*/ 20 h 40"/>
                <a:gd name="T12" fmla="*/ 30 w 40"/>
                <a:gd name="T13" fmla="*/ 38 h 40"/>
                <a:gd name="T14" fmla="*/ 36 w 40"/>
                <a:gd name="T15" fmla="*/ 38 h 40"/>
                <a:gd name="T16" fmla="*/ 33 w 40"/>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3" y="15"/>
                  </a:moveTo>
                  <a:cubicBezTo>
                    <a:pt x="31" y="10"/>
                    <a:pt x="26" y="5"/>
                    <a:pt x="21" y="4"/>
                  </a:cubicBezTo>
                  <a:cubicBezTo>
                    <a:pt x="5" y="0"/>
                    <a:pt x="0" y="19"/>
                    <a:pt x="0" y="31"/>
                  </a:cubicBezTo>
                  <a:cubicBezTo>
                    <a:pt x="1" y="34"/>
                    <a:pt x="6" y="35"/>
                    <a:pt x="7" y="32"/>
                  </a:cubicBezTo>
                  <a:cubicBezTo>
                    <a:pt x="8" y="26"/>
                    <a:pt x="12" y="12"/>
                    <a:pt x="20" y="13"/>
                  </a:cubicBezTo>
                  <a:cubicBezTo>
                    <a:pt x="23" y="13"/>
                    <a:pt x="25" y="18"/>
                    <a:pt x="26" y="20"/>
                  </a:cubicBezTo>
                  <a:cubicBezTo>
                    <a:pt x="29" y="26"/>
                    <a:pt x="28" y="33"/>
                    <a:pt x="30" y="38"/>
                  </a:cubicBezTo>
                  <a:cubicBezTo>
                    <a:pt x="31" y="40"/>
                    <a:pt x="35" y="40"/>
                    <a:pt x="36" y="38"/>
                  </a:cubicBezTo>
                  <a:cubicBezTo>
                    <a:pt x="40" y="31"/>
                    <a:pt x="36" y="21"/>
                    <a:pt x="33"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grpSp>
      <p:grpSp>
        <p:nvGrpSpPr>
          <p:cNvPr id="5" name="组合 4"/>
          <p:cNvGrpSpPr/>
          <p:nvPr/>
        </p:nvGrpSpPr>
        <p:grpSpPr>
          <a:xfrm>
            <a:off x="786883" y="1415082"/>
            <a:ext cx="2613437" cy="475933"/>
            <a:chOff x="1049178" y="1886775"/>
            <a:chExt cx="3484582" cy="634577"/>
          </a:xfrm>
        </p:grpSpPr>
        <p:grpSp>
          <p:nvGrpSpPr>
            <p:cNvPr id="94" name="Group 93"/>
            <p:cNvGrpSpPr/>
            <p:nvPr/>
          </p:nvGrpSpPr>
          <p:grpSpPr>
            <a:xfrm>
              <a:off x="1956547" y="2205162"/>
              <a:ext cx="2577213" cy="316190"/>
              <a:chOff x="1582038" y="2697524"/>
              <a:chExt cx="2577213" cy="316190"/>
            </a:xfrm>
          </p:grpSpPr>
          <p:cxnSp>
            <p:nvCxnSpPr>
              <p:cNvPr id="95" name="Straight Connector 94"/>
              <p:cNvCxnSpPr/>
              <p:nvPr/>
            </p:nvCxnSpPr>
            <p:spPr>
              <a:xfrm flipH="1" flipV="1">
                <a:off x="3661285" y="2697524"/>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582038" y="2697524"/>
                <a:ext cx="207924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8" name="Freeform 596"/>
            <p:cNvSpPr>
              <a:spLocks noEditPoints="1"/>
            </p:cNvSpPr>
            <p:nvPr/>
          </p:nvSpPr>
          <p:spPr bwMode="auto">
            <a:xfrm>
              <a:off x="1049178" y="1886775"/>
              <a:ext cx="719138" cy="566523"/>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grpSp>
      <p:grpSp>
        <p:nvGrpSpPr>
          <p:cNvPr id="12" name="组合 11"/>
          <p:cNvGrpSpPr/>
          <p:nvPr/>
        </p:nvGrpSpPr>
        <p:grpSpPr>
          <a:xfrm>
            <a:off x="1085899" y="3552554"/>
            <a:ext cx="2445212" cy="367532"/>
            <a:chOff x="1447866" y="4736732"/>
            <a:chExt cx="3260282" cy="490042"/>
          </a:xfrm>
        </p:grpSpPr>
        <p:grpSp>
          <p:nvGrpSpPr>
            <p:cNvPr id="97" name="Group 96"/>
            <p:cNvGrpSpPr/>
            <p:nvPr/>
          </p:nvGrpSpPr>
          <p:grpSpPr>
            <a:xfrm>
              <a:off x="2214404" y="4736732"/>
              <a:ext cx="2493744" cy="316190"/>
              <a:chOff x="1804697" y="4994858"/>
              <a:chExt cx="2493744" cy="316190"/>
            </a:xfrm>
          </p:grpSpPr>
          <p:cxnSp>
            <p:nvCxnSpPr>
              <p:cNvPr id="98" name="Straight Connector 97"/>
              <p:cNvCxnSpPr/>
              <p:nvPr/>
            </p:nvCxnSpPr>
            <p:spPr>
              <a:xfrm flipH="1">
                <a:off x="3800475" y="4994858"/>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04697" y="5311048"/>
                <a:ext cx="199577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09" name="Freeform 823"/>
            <p:cNvSpPr>
              <a:spLocks noEditPoints="1"/>
            </p:cNvSpPr>
            <p:nvPr/>
          </p:nvSpPr>
          <p:spPr bwMode="auto">
            <a:xfrm>
              <a:off x="1447866" y="4737912"/>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grpSp>
      <p:grpSp>
        <p:nvGrpSpPr>
          <p:cNvPr id="2" name="组合 1"/>
          <p:cNvGrpSpPr/>
          <p:nvPr/>
        </p:nvGrpSpPr>
        <p:grpSpPr>
          <a:xfrm>
            <a:off x="5788813" y="1245325"/>
            <a:ext cx="2647220" cy="452808"/>
            <a:chOff x="7718416" y="1660433"/>
            <a:chExt cx="3529627" cy="603744"/>
          </a:xfrm>
        </p:grpSpPr>
        <p:grpSp>
          <p:nvGrpSpPr>
            <p:cNvPr id="84" name="Group 83"/>
            <p:cNvGrpSpPr/>
            <p:nvPr/>
          </p:nvGrpSpPr>
          <p:grpSpPr>
            <a:xfrm>
              <a:off x="7718416" y="1947987"/>
              <a:ext cx="2803259" cy="316190"/>
              <a:chOff x="7528087" y="2680840"/>
              <a:chExt cx="2803259" cy="316190"/>
            </a:xfrm>
          </p:grpSpPr>
          <p:cxnSp>
            <p:nvCxnSpPr>
              <p:cNvPr id="85" name="Straight Connector 84"/>
              <p:cNvCxnSpPr/>
              <p:nvPr/>
            </p:nvCxnSpPr>
            <p:spPr>
              <a:xfrm flipV="1">
                <a:off x="7528087" y="2680840"/>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26053" y="2680840"/>
                <a:ext cx="230529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0782697" y="1660433"/>
              <a:ext cx="465346" cy="544729"/>
              <a:chOff x="6980238" y="-342900"/>
              <a:chExt cx="1150937" cy="1311275"/>
            </a:xfrm>
            <a:solidFill>
              <a:schemeClr val="accent1"/>
            </a:solidFill>
          </p:grpSpPr>
          <p:sp>
            <p:nvSpPr>
              <p:cNvPr id="105"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106" name="Oval 31"/>
              <p:cNvSpPr>
                <a:spLocks noChangeArrowheads="1"/>
              </p:cNvSpPr>
              <p:nvPr/>
            </p:nvSpPr>
            <p:spPr bwMode="auto">
              <a:xfrm>
                <a:off x="7885113" y="681038"/>
                <a:ext cx="82550" cy="84138"/>
              </a:xfrm>
              <a:prstGeom prst="ellipse">
                <a:avLst/>
              </a:prstGeom>
              <a:grpFill/>
              <a:ln>
                <a:noFill/>
              </a:ln>
            </p:spPr>
            <p:txBody>
              <a:bodyPr vert="horz" wrap="square" lIns="68580" tIns="34290" rIns="68580" bIns="34290" numCol="1" anchor="t" anchorCtr="0" compatLnSpc="1"/>
              <a:lstStyle/>
              <a:p>
                <a:endParaRPr lang="id-ID" sz="1350">
                  <a:cs typeface="+mn-ea"/>
                  <a:sym typeface="+mn-lt"/>
                </a:endParaRPr>
              </a:p>
            </p:txBody>
          </p:sp>
          <p:sp>
            <p:nvSpPr>
              <p:cNvPr id="107" name="Oval 32"/>
              <p:cNvSpPr>
                <a:spLocks noChangeArrowheads="1"/>
              </p:cNvSpPr>
              <p:nvPr/>
            </p:nvSpPr>
            <p:spPr bwMode="auto">
              <a:xfrm>
                <a:off x="7885113" y="434975"/>
                <a:ext cx="82550" cy="84138"/>
              </a:xfrm>
              <a:prstGeom prst="ellipse">
                <a:avLst/>
              </a:prstGeom>
              <a:grpFill/>
              <a:ln>
                <a:noFill/>
              </a:ln>
            </p:spPr>
            <p:txBody>
              <a:bodyPr vert="horz" wrap="square" lIns="68580" tIns="34290" rIns="68580" bIns="34290" numCol="1" anchor="t" anchorCtr="0" compatLnSpc="1"/>
              <a:lstStyle/>
              <a:p>
                <a:endParaRPr lang="id-ID" sz="1350">
                  <a:cs typeface="+mn-ea"/>
                  <a:sym typeface="+mn-lt"/>
                </a:endParaRPr>
              </a:p>
            </p:txBody>
          </p:sp>
          <p:sp>
            <p:nvSpPr>
              <p:cNvPr id="108" name="Oval 33"/>
              <p:cNvSpPr>
                <a:spLocks noChangeArrowheads="1"/>
              </p:cNvSpPr>
              <p:nvPr/>
            </p:nvSpPr>
            <p:spPr bwMode="auto">
              <a:xfrm>
                <a:off x="7885113" y="190500"/>
                <a:ext cx="82550" cy="82550"/>
              </a:xfrm>
              <a:prstGeom prst="ellipse">
                <a:avLst/>
              </a:prstGeom>
              <a:grpFill/>
              <a:ln>
                <a:noFill/>
              </a:ln>
            </p:spPr>
            <p:txBody>
              <a:bodyPr vert="horz" wrap="square" lIns="68580" tIns="34290" rIns="68580" bIns="34290" numCol="1" anchor="t" anchorCtr="0" compatLnSpc="1"/>
              <a:lstStyle/>
              <a:p>
                <a:endParaRPr lang="id-ID" sz="1350">
                  <a:cs typeface="+mn-ea"/>
                  <a:sym typeface="+mn-lt"/>
                </a:endParaRPr>
              </a:p>
            </p:txBody>
          </p:sp>
        </p:grpSp>
      </p:grpSp>
      <p:grpSp>
        <p:nvGrpSpPr>
          <p:cNvPr id="4" name="组合 3"/>
          <p:cNvGrpSpPr/>
          <p:nvPr/>
        </p:nvGrpSpPr>
        <p:grpSpPr>
          <a:xfrm>
            <a:off x="5716864" y="3068329"/>
            <a:ext cx="2521580" cy="334761"/>
            <a:chOff x="7622484" y="4091105"/>
            <a:chExt cx="3362107" cy="446348"/>
          </a:xfrm>
        </p:grpSpPr>
        <p:grpSp>
          <p:nvGrpSpPr>
            <p:cNvPr id="87" name="Group 86"/>
            <p:cNvGrpSpPr/>
            <p:nvPr/>
          </p:nvGrpSpPr>
          <p:grpSpPr>
            <a:xfrm>
              <a:off x="7622484" y="4232795"/>
              <a:ext cx="2389596" cy="203034"/>
              <a:chOff x="8125333" y="4745260"/>
              <a:chExt cx="2389596" cy="203034"/>
            </a:xfrm>
          </p:grpSpPr>
          <p:cxnSp>
            <p:nvCxnSpPr>
              <p:cNvPr id="88" name="Straight Connector 87"/>
              <p:cNvCxnSpPr/>
              <p:nvPr/>
            </p:nvCxnSpPr>
            <p:spPr>
              <a:xfrm>
                <a:off x="8125333" y="4745260"/>
                <a:ext cx="522140" cy="203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47472" y="4948294"/>
                <a:ext cx="1867457"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0384800" y="4091105"/>
              <a:ext cx="599791" cy="446348"/>
              <a:chOff x="8236208" y="2550087"/>
              <a:chExt cx="188218" cy="175580"/>
            </a:xfrm>
            <a:solidFill>
              <a:schemeClr val="accent2"/>
            </a:solidFill>
          </p:grpSpPr>
          <p:sp>
            <p:nvSpPr>
              <p:cNvPr id="111"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2"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3"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4"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5"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6"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7"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grpSp>
      </p:grpSp>
      <p:sp>
        <p:nvSpPr>
          <p:cNvPr id="131" name="TextBox 18"/>
          <p:cNvSpPr txBox="1"/>
          <p:nvPr/>
        </p:nvSpPr>
        <p:spPr>
          <a:xfrm flipH="1">
            <a:off x="1556603" y="1324822"/>
            <a:ext cx="877163" cy="369332"/>
          </a:xfrm>
          <a:prstGeom prst="rect">
            <a:avLst/>
          </a:prstGeom>
          <a:noFill/>
        </p:spPr>
        <p:txBody>
          <a:bodyPr wrap="none" rtlCol="0">
            <a:spAutoFit/>
          </a:bodyPr>
          <a:lstStyle/>
          <a:p>
            <a:r>
              <a:rPr lang="zh-CN" altLang="en-US" b="1" dirty="0">
                <a:cs typeface="+mn-ea"/>
                <a:sym typeface="+mn-lt"/>
              </a:rPr>
              <a:t>层次一</a:t>
            </a:r>
            <a:endParaRPr lang="en-US" b="1" dirty="0">
              <a:cs typeface="+mn-ea"/>
              <a:sym typeface="+mn-lt"/>
            </a:endParaRPr>
          </a:p>
        </p:txBody>
      </p:sp>
      <p:sp>
        <p:nvSpPr>
          <p:cNvPr id="132" name="矩形 131"/>
          <p:cNvSpPr/>
          <p:nvPr/>
        </p:nvSpPr>
        <p:spPr>
          <a:xfrm>
            <a:off x="1487203" y="1609079"/>
            <a:ext cx="1449973" cy="548292"/>
          </a:xfrm>
          <a:prstGeom prst="rect">
            <a:avLst/>
          </a:prstGeom>
        </p:spPr>
        <p:txBody>
          <a:bodyPr wrap="square">
            <a:spAutoFit/>
          </a:bodyPr>
          <a:lstStyle/>
          <a:p>
            <a:pPr>
              <a:lnSpc>
                <a:spcPct val="150000"/>
              </a:lnSpc>
            </a:pPr>
            <a:r>
              <a:rPr lang="zh-CN" altLang="en-US" sz="1050" dirty="0">
                <a:cs typeface="+mn-ea"/>
                <a:sym typeface="+mn-lt"/>
              </a:rPr>
              <a:t>品牌从属关系；财大气粗：牛！ </a:t>
            </a:r>
            <a:endParaRPr lang="zh-CN" altLang="en-US" sz="1050" dirty="0">
              <a:cs typeface="+mn-ea"/>
              <a:sym typeface="+mn-lt"/>
            </a:endParaRPr>
          </a:p>
        </p:txBody>
      </p:sp>
      <p:sp>
        <p:nvSpPr>
          <p:cNvPr id="133" name="TextBox 18"/>
          <p:cNvSpPr txBox="1"/>
          <p:nvPr/>
        </p:nvSpPr>
        <p:spPr>
          <a:xfrm flipH="1">
            <a:off x="6574904" y="1130991"/>
            <a:ext cx="877163" cy="369332"/>
          </a:xfrm>
          <a:prstGeom prst="rect">
            <a:avLst/>
          </a:prstGeom>
          <a:noFill/>
        </p:spPr>
        <p:txBody>
          <a:bodyPr wrap="none" rtlCol="0">
            <a:spAutoFit/>
          </a:bodyPr>
          <a:lstStyle/>
          <a:p>
            <a:r>
              <a:rPr lang="zh-CN" altLang="en-US" b="1" dirty="0">
                <a:cs typeface="+mn-ea"/>
                <a:sym typeface="+mn-lt"/>
              </a:rPr>
              <a:t>层次二</a:t>
            </a:r>
            <a:endParaRPr lang="en-US" altLang="zh-CN" b="1" dirty="0">
              <a:cs typeface="+mn-ea"/>
              <a:sym typeface="+mn-lt"/>
            </a:endParaRPr>
          </a:p>
        </p:txBody>
      </p:sp>
      <p:sp>
        <p:nvSpPr>
          <p:cNvPr id="134" name="矩形 133"/>
          <p:cNvSpPr/>
          <p:nvPr/>
        </p:nvSpPr>
        <p:spPr>
          <a:xfrm>
            <a:off x="6370896" y="1422657"/>
            <a:ext cx="1449973" cy="548292"/>
          </a:xfrm>
          <a:prstGeom prst="rect">
            <a:avLst/>
          </a:prstGeom>
        </p:spPr>
        <p:txBody>
          <a:bodyPr wrap="square">
            <a:spAutoFit/>
          </a:bodyPr>
          <a:lstStyle/>
          <a:p>
            <a:pPr>
              <a:lnSpc>
                <a:spcPct val="150000"/>
              </a:lnSpc>
            </a:pPr>
            <a:r>
              <a:rPr lang="zh-CN" altLang="en-US" sz="1050" dirty="0">
                <a:cs typeface="+mn-ea"/>
                <a:sym typeface="+mn-lt"/>
              </a:rPr>
              <a:t>科技疏远关系；条件所限：捆！</a:t>
            </a:r>
            <a:endParaRPr lang="zh-CN" altLang="en-US" sz="1050" dirty="0">
              <a:cs typeface="+mn-ea"/>
              <a:sym typeface="+mn-lt"/>
            </a:endParaRPr>
          </a:p>
        </p:txBody>
      </p:sp>
      <p:sp>
        <p:nvSpPr>
          <p:cNvPr id="135" name="TextBox 18"/>
          <p:cNvSpPr txBox="1"/>
          <p:nvPr/>
        </p:nvSpPr>
        <p:spPr>
          <a:xfrm flipH="1">
            <a:off x="1658287" y="3488011"/>
            <a:ext cx="877163" cy="369332"/>
          </a:xfrm>
          <a:prstGeom prst="rect">
            <a:avLst/>
          </a:prstGeom>
          <a:noFill/>
        </p:spPr>
        <p:txBody>
          <a:bodyPr wrap="none" rtlCol="0">
            <a:spAutoFit/>
          </a:bodyPr>
          <a:lstStyle/>
          <a:p>
            <a:r>
              <a:rPr lang="zh-CN" altLang="en-US" b="1" dirty="0">
                <a:cs typeface="+mn-ea"/>
                <a:sym typeface="+mn-lt"/>
              </a:rPr>
              <a:t>层次三</a:t>
            </a:r>
            <a:endParaRPr lang="en-US" altLang="zh-CN" b="1" dirty="0">
              <a:cs typeface="+mn-ea"/>
              <a:sym typeface="+mn-lt"/>
            </a:endParaRPr>
          </a:p>
        </p:txBody>
      </p:sp>
      <p:sp>
        <p:nvSpPr>
          <p:cNvPr id="136" name="矩形 135"/>
          <p:cNvSpPr/>
          <p:nvPr/>
        </p:nvSpPr>
        <p:spPr>
          <a:xfrm>
            <a:off x="1513242" y="3754881"/>
            <a:ext cx="1449973" cy="548292"/>
          </a:xfrm>
          <a:prstGeom prst="rect">
            <a:avLst/>
          </a:prstGeom>
        </p:spPr>
        <p:txBody>
          <a:bodyPr wrap="square">
            <a:spAutoFit/>
          </a:bodyPr>
          <a:lstStyle/>
          <a:p>
            <a:pPr>
              <a:lnSpc>
                <a:spcPct val="150000"/>
              </a:lnSpc>
            </a:pPr>
            <a:r>
              <a:rPr lang="zh-CN" altLang="en-US" sz="1050" dirty="0">
                <a:cs typeface="+mn-ea"/>
                <a:sym typeface="+mn-lt"/>
              </a:rPr>
              <a:t>面对面的关系；走过路过：需！</a:t>
            </a:r>
            <a:endParaRPr lang="zh-CN" altLang="en-US" sz="1050" dirty="0">
              <a:cs typeface="+mn-ea"/>
              <a:sym typeface="+mn-lt"/>
            </a:endParaRPr>
          </a:p>
        </p:txBody>
      </p:sp>
      <p:sp>
        <p:nvSpPr>
          <p:cNvPr id="137" name="TextBox 18"/>
          <p:cNvSpPr txBox="1"/>
          <p:nvPr/>
        </p:nvSpPr>
        <p:spPr>
          <a:xfrm flipH="1">
            <a:off x="6337534" y="3042181"/>
            <a:ext cx="877163" cy="369332"/>
          </a:xfrm>
          <a:prstGeom prst="rect">
            <a:avLst/>
          </a:prstGeom>
          <a:noFill/>
        </p:spPr>
        <p:txBody>
          <a:bodyPr wrap="none" rtlCol="0">
            <a:spAutoFit/>
          </a:bodyPr>
          <a:lstStyle/>
          <a:p>
            <a:r>
              <a:rPr lang="zh-CN" altLang="en-US" b="1" dirty="0">
                <a:cs typeface="+mn-ea"/>
                <a:sym typeface="+mn-lt"/>
              </a:rPr>
              <a:t>层次四</a:t>
            </a:r>
            <a:endParaRPr lang="en-US" altLang="zh-CN" b="1" dirty="0">
              <a:cs typeface="+mn-ea"/>
              <a:sym typeface="+mn-lt"/>
            </a:endParaRPr>
          </a:p>
        </p:txBody>
      </p:sp>
      <p:sp>
        <p:nvSpPr>
          <p:cNvPr id="138" name="矩形 137"/>
          <p:cNvSpPr/>
          <p:nvPr/>
        </p:nvSpPr>
        <p:spPr>
          <a:xfrm>
            <a:off x="6201899" y="3309051"/>
            <a:ext cx="1449973" cy="548292"/>
          </a:xfrm>
          <a:prstGeom prst="rect">
            <a:avLst/>
          </a:prstGeom>
        </p:spPr>
        <p:txBody>
          <a:bodyPr wrap="square">
            <a:spAutoFit/>
          </a:bodyPr>
          <a:lstStyle/>
          <a:p>
            <a:pPr>
              <a:lnSpc>
                <a:spcPct val="150000"/>
              </a:lnSpc>
            </a:pPr>
            <a:r>
              <a:rPr lang="zh-CN" altLang="en-US" sz="1050" dirty="0">
                <a:cs typeface="+mn-ea"/>
                <a:sym typeface="+mn-lt"/>
              </a:rPr>
              <a:t>亲密无间的关系；无障沟通：畅！</a:t>
            </a:r>
            <a:endParaRPr lang="zh-CN" altLang="en-US" sz="105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984219" y="1163454"/>
            <a:ext cx="3400426" cy="1177879"/>
            <a:chOff x="1065157" y="2496276"/>
            <a:chExt cx="4533901" cy="1570505"/>
          </a:xfrm>
        </p:grpSpPr>
        <p:sp>
          <p:nvSpPr>
            <p:cNvPr id="15" name="Freeform 5"/>
            <p:cNvSpPr/>
            <p:nvPr/>
          </p:nvSpPr>
          <p:spPr bwMode="auto">
            <a:xfrm flipH="1">
              <a:off x="1065157" y="2496276"/>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16" name="Oval 7"/>
            <p:cNvSpPr>
              <a:spLocks noChangeArrowheads="1"/>
            </p:cNvSpPr>
            <p:nvPr/>
          </p:nvSpPr>
          <p:spPr bwMode="auto">
            <a:xfrm flipH="1">
              <a:off x="1337551" y="2743388"/>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17" name="矩形 16"/>
            <p:cNvSpPr/>
            <p:nvPr/>
          </p:nvSpPr>
          <p:spPr>
            <a:xfrm>
              <a:off x="1544121" y="3037284"/>
              <a:ext cx="582139" cy="451405"/>
            </a:xfrm>
            <a:prstGeom prst="rect">
              <a:avLst/>
            </a:prstGeom>
          </p:spPr>
          <p:txBody>
            <a:bodyPr wrap="square">
              <a:spAutoFit/>
            </a:bodyPr>
            <a:lstStyle/>
            <a:p>
              <a:pPr algn="ctr"/>
              <a:r>
                <a:rPr lang="en-US" altLang="zh-CN" sz="1600" b="1" dirty="0">
                  <a:solidFill>
                    <a:srgbClr val="2A3D52"/>
                  </a:solidFill>
                  <a:cs typeface="+mn-ea"/>
                  <a:sym typeface="+mn-lt"/>
                </a:rPr>
                <a:t>01</a:t>
              </a:r>
              <a:endParaRPr lang="zh-CN" altLang="en-US" sz="1600" b="1" dirty="0">
                <a:solidFill>
                  <a:srgbClr val="2A3D52"/>
                </a:solidFill>
                <a:cs typeface="+mn-ea"/>
                <a:sym typeface="+mn-lt"/>
              </a:endParaRPr>
            </a:p>
          </p:txBody>
        </p:sp>
        <p:sp>
          <p:nvSpPr>
            <p:cNvPr id="18" name="文本框 17"/>
            <p:cNvSpPr txBox="1"/>
            <p:nvPr/>
          </p:nvSpPr>
          <p:spPr>
            <a:xfrm>
              <a:off x="3726163" y="3037284"/>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19" name="组合 18"/>
          <p:cNvGrpSpPr/>
          <p:nvPr/>
        </p:nvGrpSpPr>
        <p:grpSpPr>
          <a:xfrm>
            <a:off x="984219" y="2861562"/>
            <a:ext cx="3400426" cy="1177879"/>
            <a:chOff x="1065157" y="4760420"/>
            <a:chExt cx="4533901" cy="1570505"/>
          </a:xfrm>
        </p:grpSpPr>
        <p:sp>
          <p:nvSpPr>
            <p:cNvPr id="20" name="Freeform 5"/>
            <p:cNvSpPr/>
            <p:nvPr/>
          </p:nvSpPr>
          <p:spPr bwMode="auto">
            <a:xfrm flipH="1">
              <a:off x="1065157" y="4760420"/>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1" name="Oval 7"/>
            <p:cNvSpPr>
              <a:spLocks noChangeArrowheads="1"/>
            </p:cNvSpPr>
            <p:nvPr/>
          </p:nvSpPr>
          <p:spPr bwMode="auto">
            <a:xfrm flipH="1">
              <a:off x="1337551" y="5020979"/>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2" name="矩形 21"/>
            <p:cNvSpPr/>
            <p:nvPr/>
          </p:nvSpPr>
          <p:spPr>
            <a:xfrm>
              <a:off x="1552684" y="5303472"/>
              <a:ext cx="637037" cy="451405"/>
            </a:xfrm>
            <a:prstGeom prst="rect">
              <a:avLst/>
            </a:prstGeom>
          </p:spPr>
          <p:txBody>
            <a:bodyPr wrap="square">
              <a:spAutoFit/>
            </a:bodyPr>
            <a:lstStyle/>
            <a:p>
              <a:pPr algn="ctr"/>
              <a:r>
                <a:rPr lang="en-US" altLang="zh-CN" sz="1600" b="1" dirty="0">
                  <a:solidFill>
                    <a:srgbClr val="2A3D52"/>
                  </a:solidFill>
                  <a:cs typeface="+mn-ea"/>
                  <a:sym typeface="+mn-lt"/>
                </a:rPr>
                <a:t>02</a:t>
              </a:r>
              <a:endParaRPr lang="zh-CN" altLang="en-US" sz="1600" b="1" dirty="0">
                <a:solidFill>
                  <a:srgbClr val="2A3D52"/>
                </a:solidFill>
                <a:cs typeface="+mn-ea"/>
                <a:sym typeface="+mn-lt"/>
              </a:endParaRPr>
            </a:p>
          </p:txBody>
        </p:sp>
        <p:sp>
          <p:nvSpPr>
            <p:cNvPr id="23" name="文本框 22"/>
            <p:cNvSpPr txBox="1"/>
            <p:nvPr/>
          </p:nvSpPr>
          <p:spPr>
            <a:xfrm>
              <a:off x="3726163" y="5289557"/>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24" name="组合 23"/>
          <p:cNvGrpSpPr/>
          <p:nvPr/>
        </p:nvGrpSpPr>
        <p:grpSpPr>
          <a:xfrm>
            <a:off x="4708503" y="1163454"/>
            <a:ext cx="3400426" cy="1177879"/>
            <a:chOff x="6315074" y="1364204"/>
            <a:chExt cx="4533901" cy="1570505"/>
          </a:xfrm>
        </p:grpSpPr>
        <p:sp>
          <p:nvSpPr>
            <p:cNvPr id="25" name="Freeform 5"/>
            <p:cNvSpPr/>
            <p:nvPr/>
          </p:nvSpPr>
          <p:spPr bwMode="auto">
            <a:xfrm>
              <a:off x="6315074" y="1364204"/>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6" name="Oval 7"/>
            <p:cNvSpPr>
              <a:spLocks noChangeArrowheads="1"/>
            </p:cNvSpPr>
            <p:nvPr/>
          </p:nvSpPr>
          <p:spPr bwMode="auto">
            <a:xfrm>
              <a:off x="9555537" y="1611316"/>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7" name="矩形 26"/>
            <p:cNvSpPr/>
            <p:nvPr/>
          </p:nvSpPr>
          <p:spPr>
            <a:xfrm>
              <a:off x="9770495" y="1905212"/>
              <a:ext cx="637037" cy="492443"/>
            </a:xfrm>
            <a:prstGeom prst="rect">
              <a:avLst/>
            </a:prstGeom>
          </p:spPr>
          <p:txBody>
            <a:bodyPr wrap="square">
              <a:spAutoFit/>
            </a:bodyPr>
            <a:lstStyle/>
            <a:p>
              <a:pPr algn="ctr"/>
              <a:r>
                <a:rPr lang="en-US" altLang="zh-CN" b="1" dirty="0">
                  <a:solidFill>
                    <a:srgbClr val="2A3D52"/>
                  </a:solidFill>
                  <a:cs typeface="+mn-ea"/>
                  <a:sym typeface="+mn-lt"/>
                </a:rPr>
                <a:t>03</a:t>
              </a:r>
              <a:endParaRPr lang="zh-CN" altLang="en-US" b="1" dirty="0">
                <a:solidFill>
                  <a:srgbClr val="2A3D52"/>
                </a:solidFill>
                <a:cs typeface="+mn-ea"/>
                <a:sym typeface="+mn-lt"/>
              </a:endParaRPr>
            </a:p>
          </p:txBody>
        </p:sp>
        <p:sp>
          <p:nvSpPr>
            <p:cNvPr id="28" name="文本框 27"/>
            <p:cNvSpPr txBox="1"/>
            <p:nvPr/>
          </p:nvSpPr>
          <p:spPr>
            <a:xfrm>
              <a:off x="6769682" y="1895308"/>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29" name="组合 28"/>
          <p:cNvGrpSpPr/>
          <p:nvPr/>
        </p:nvGrpSpPr>
        <p:grpSpPr>
          <a:xfrm>
            <a:off x="4708503" y="2861562"/>
            <a:ext cx="3400426" cy="1177879"/>
            <a:chOff x="6315074" y="3628348"/>
            <a:chExt cx="4533901" cy="1570505"/>
          </a:xfrm>
        </p:grpSpPr>
        <p:sp>
          <p:nvSpPr>
            <p:cNvPr id="30" name="Freeform 5"/>
            <p:cNvSpPr/>
            <p:nvPr/>
          </p:nvSpPr>
          <p:spPr bwMode="auto">
            <a:xfrm>
              <a:off x="6315074" y="3628348"/>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31" name="Oval 7"/>
            <p:cNvSpPr>
              <a:spLocks noChangeArrowheads="1"/>
            </p:cNvSpPr>
            <p:nvPr/>
          </p:nvSpPr>
          <p:spPr bwMode="auto">
            <a:xfrm>
              <a:off x="9555537" y="3875460"/>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32" name="矩形 31"/>
            <p:cNvSpPr/>
            <p:nvPr/>
          </p:nvSpPr>
          <p:spPr>
            <a:xfrm>
              <a:off x="9770495" y="4157485"/>
              <a:ext cx="637037" cy="492443"/>
            </a:xfrm>
            <a:prstGeom prst="rect">
              <a:avLst/>
            </a:prstGeom>
          </p:spPr>
          <p:txBody>
            <a:bodyPr wrap="square">
              <a:spAutoFit/>
            </a:bodyPr>
            <a:lstStyle/>
            <a:p>
              <a:pPr algn="ctr"/>
              <a:r>
                <a:rPr lang="en-US" altLang="zh-CN" b="1" dirty="0">
                  <a:solidFill>
                    <a:srgbClr val="2A3D52"/>
                  </a:solidFill>
                  <a:cs typeface="+mn-ea"/>
                  <a:sym typeface="+mn-lt"/>
                </a:rPr>
                <a:t>04</a:t>
              </a:r>
              <a:endParaRPr lang="zh-CN" altLang="en-US" b="1" dirty="0">
                <a:solidFill>
                  <a:srgbClr val="2A3D52"/>
                </a:solidFill>
                <a:cs typeface="+mn-ea"/>
                <a:sym typeface="+mn-lt"/>
              </a:endParaRPr>
            </a:p>
          </p:txBody>
        </p:sp>
        <p:sp>
          <p:nvSpPr>
            <p:cNvPr id="33" name="文本框 32"/>
            <p:cNvSpPr txBox="1"/>
            <p:nvPr/>
          </p:nvSpPr>
          <p:spPr>
            <a:xfrm>
              <a:off x="6769682" y="4147581"/>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sp>
        <p:nvSpPr>
          <p:cNvPr id="35" name="文本框 34"/>
          <p:cNvSpPr txBox="1"/>
          <p:nvPr/>
        </p:nvSpPr>
        <p:spPr>
          <a:xfrm>
            <a:off x="4714315" y="3837056"/>
            <a:ext cx="1223412" cy="600164"/>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培养客户的忠诚度；</a:t>
            </a:r>
            <a:endParaRPr lang="zh-CN" altLang="en-US" sz="900" dirty="0">
              <a:solidFill>
                <a:schemeClr val="tx1">
                  <a:lumMod val="75000"/>
                  <a:lumOff val="25000"/>
                </a:schemeClr>
              </a:solidFill>
              <a:cs typeface="+mn-ea"/>
              <a:sym typeface="+mn-lt"/>
            </a:endParaRPr>
          </a:p>
          <a:p>
            <a:endParaRPr lang="en-US" altLang="zh-CN" sz="2400" dirty="0">
              <a:solidFill>
                <a:schemeClr val="tx1">
                  <a:lumMod val="75000"/>
                  <a:lumOff val="25000"/>
                </a:schemeClr>
              </a:solidFill>
              <a:cs typeface="+mn-ea"/>
              <a:sym typeface="+mn-lt"/>
            </a:endParaRPr>
          </a:p>
        </p:txBody>
      </p:sp>
      <p:sp>
        <p:nvSpPr>
          <p:cNvPr id="36" name="文本框 35"/>
          <p:cNvSpPr txBox="1"/>
          <p:nvPr/>
        </p:nvSpPr>
        <p:spPr>
          <a:xfrm>
            <a:off x="2636130" y="2091098"/>
            <a:ext cx="1338828" cy="600164"/>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建立客户信息数据库；</a:t>
            </a:r>
            <a:endParaRPr lang="zh-CN" altLang="en-US" sz="900" dirty="0">
              <a:solidFill>
                <a:schemeClr val="tx1">
                  <a:lumMod val="75000"/>
                  <a:lumOff val="25000"/>
                </a:schemeClr>
              </a:solidFill>
              <a:cs typeface="+mn-ea"/>
              <a:sym typeface="+mn-lt"/>
            </a:endParaRPr>
          </a:p>
          <a:p>
            <a:endParaRPr lang="en-US" altLang="zh-CN" sz="2400" dirty="0">
              <a:solidFill>
                <a:schemeClr val="tx1">
                  <a:lumMod val="75000"/>
                  <a:lumOff val="25000"/>
                </a:schemeClr>
              </a:solidFill>
              <a:cs typeface="+mn-ea"/>
              <a:sym typeface="+mn-lt"/>
            </a:endParaRPr>
          </a:p>
        </p:txBody>
      </p:sp>
      <p:sp>
        <p:nvSpPr>
          <p:cNvPr id="37" name="文本框 36"/>
          <p:cNvSpPr txBox="1"/>
          <p:nvPr/>
        </p:nvSpPr>
        <p:spPr>
          <a:xfrm>
            <a:off x="2630319" y="3815740"/>
            <a:ext cx="1569660" cy="646331"/>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定制属于客户的专属服务；</a:t>
            </a:r>
            <a:endParaRPr lang="zh-CN" altLang="en-US" sz="900" dirty="0">
              <a:solidFill>
                <a:schemeClr val="tx1">
                  <a:lumMod val="75000"/>
                  <a:lumOff val="25000"/>
                </a:schemeClr>
              </a:solidFill>
              <a:cs typeface="+mn-ea"/>
              <a:sym typeface="+mn-lt"/>
            </a:endParaRPr>
          </a:p>
          <a:p>
            <a:endParaRPr lang="en-US" altLang="zh-CN" sz="2700" dirty="0">
              <a:solidFill>
                <a:schemeClr val="tx1">
                  <a:lumMod val="75000"/>
                  <a:lumOff val="25000"/>
                </a:schemeClr>
              </a:solidFill>
              <a:cs typeface="+mn-ea"/>
              <a:sym typeface="+mn-lt"/>
            </a:endParaRPr>
          </a:p>
        </p:txBody>
      </p:sp>
      <p:sp>
        <p:nvSpPr>
          <p:cNvPr id="38" name="文本框 37"/>
          <p:cNvSpPr txBox="1"/>
          <p:nvPr/>
        </p:nvSpPr>
        <p:spPr>
          <a:xfrm>
            <a:off x="4714315" y="2100014"/>
            <a:ext cx="1915909" cy="600164"/>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明确客户管理工作的原则和标准；</a:t>
            </a:r>
            <a:endParaRPr lang="zh-CN" altLang="en-US" sz="900" dirty="0">
              <a:solidFill>
                <a:schemeClr val="tx1">
                  <a:lumMod val="75000"/>
                  <a:lumOff val="25000"/>
                </a:schemeClr>
              </a:solidFill>
              <a:cs typeface="+mn-ea"/>
              <a:sym typeface="+mn-lt"/>
            </a:endParaRPr>
          </a:p>
          <a:p>
            <a:endParaRPr lang="en-US" altLang="zh-CN" sz="2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38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3800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984219" y="1163454"/>
            <a:ext cx="3400426" cy="1177879"/>
            <a:chOff x="1065157" y="2496276"/>
            <a:chExt cx="4533901" cy="1570505"/>
          </a:xfrm>
        </p:grpSpPr>
        <p:sp>
          <p:nvSpPr>
            <p:cNvPr id="15" name="Freeform 5"/>
            <p:cNvSpPr/>
            <p:nvPr/>
          </p:nvSpPr>
          <p:spPr bwMode="auto">
            <a:xfrm flipH="1">
              <a:off x="1065157" y="2496276"/>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16" name="Oval 7"/>
            <p:cNvSpPr>
              <a:spLocks noChangeArrowheads="1"/>
            </p:cNvSpPr>
            <p:nvPr/>
          </p:nvSpPr>
          <p:spPr bwMode="auto">
            <a:xfrm flipH="1">
              <a:off x="1337551" y="2743388"/>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17" name="矩形 16"/>
            <p:cNvSpPr/>
            <p:nvPr/>
          </p:nvSpPr>
          <p:spPr>
            <a:xfrm>
              <a:off x="1544121" y="3037284"/>
              <a:ext cx="582139" cy="451405"/>
            </a:xfrm>
            <a:prstGeom prst="rect">
              <a:avLst/>
            </a:prstGeom>
          </p:spPr>
          <p:txBody>
            <a:bodyPr wrap="square">
              <a:spAutoFit/>
            </a:bodyPr>
            <a:lstStyle/>
            <a:p>
              <a:pPr algn="ctr"/>
              <a:r>
                <a:rPr lang="en-US" altLang="zh-CN" sz="1600" b="1" dirty="0">
                  <a:solidFill>
                    <a:srgbClr val="2A3D52"/>
                  </a:solidFill>
                  <a:cs typeface="+mn-ea"/>
                  <a:sym typeface="+mn-lt"/>
                </a:rPr>
                <a:t>01</a:t>
              </a:r>
              <a:endParaRPr lang="zh-CN" altLang="en-US" sz="1600" b="1" dirty="0">
                <a:solidFill>
                  <a:srgbClr val="2A3D52"/>
                </a:solidFill>
                <a:cs typeface="+mn-ea"/>
                <a:sym typeface="+mn-lt"/>
              </a:endParaRPr>
            </a:p>
          </p:txBody>
        </p:sp>
        <p:sp>
          <p:nvSpPr>
            <p:cNvPr id="18" name="文本框 17"/>
            <p:cNvSpPr txBox="1"/>
            <p:nvPr/>
          </p:nvSpPr>
          <p:spPr>
            <a:xfrm>
              <a:off x="3726163" y="3037284"/>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19" name="组合 18"/>
          <p:cNvGrpSpPr/>
          <p:nvPr/>
        </p:nvGrpSpPr>
        <p:grpSpPr>
          <a:xfrm>
            <a:off x="984219" y="2861562"/>
            <a:ext cx="3400426" cy="1177879"/>
            <a:chOff x="1065157" y="4760420"/>
            <a:chExt cx="4533901" cy="1570505"/>
          </a:xfrm>
        </p:grpSpPr>
        <p:sp>
          <p:nvSpPr>
            <p:cNvPr id="20" name="Freeform 5"/>
            <p:cNvSpPr/>
            <p:nvPr/>
          </p:nvSpPr>
          <p:spPr bwMode="auto">
            <a:xfrm flipH="1">
              <a:off x="1065157" y="4760420"/>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1" name="Oval 7"/>
            <p:cNvSpPr>
              <a:spLocks noChangeArrowheads="1"/>
            </p:cNvSpPr>
            <p:nvPr/>
          </p:nvSpPr>
          <p:spPr bwMode="auto">
            <a:xfrm flipH="1">
              <a:off x="1337551" y="5020979"/>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2" name="矩形 21"/>
            <p:cNvSpPr/>
            <p:nvPr/>
          </p:nvSpPr>
          <p:spPr>
            <a:xfrm>
              <a:off x="1552684" y="5303472"/>
              <a:ext cx="637037" cy="451405"/>
            </a:xfrm>
            <a:prstGeom prst="rect">
              <a:avLst/>
            </a:prstGeom>
          </p:spPr>
          <p:txBody>
            <a:bodyPr wrap="square">
              <a:spAutoFit/>
            </a:bodyPr>
            <a:lstStyle/>
            <a:p>
              <a:pPr algn="ctr"/>
              <a:r>
                <a:rPr lang="en-US" altLang="zh-CN" sz="1600" b="1" dirty="0">
                  <a:solidFill>
                    <a:srgbClr val="2A3D52"/>
                  </a:solidFill>
                  <a:cs typeface="+mn-ea"/>
                  <a:sym typeface="+mn-lt"/>
                </a:rPr>
                <a:t>02</a:t>
              </a:r>
              <a:endParaRPr lang="zh-CN" altLang="en-US" sz="1600" b="1" dirty="0">
                <a:solidFill>
                  <a:srgbClr val="2A3D52"/>
                </a:solidFill>
                <a:cs typeface="+mn-ea"/>
                <a:sym typeface="+mn-lt"/>
              </a:endParaRPr>
            </a:p>
          </p:txBody>
        </p:sp>
        <p:sp>
          <p:nvSpPr>
            <p:cNvPr id="23" name="文本框 22"/>
            <p:cNvSpPr txBox="1"/>
            <p:nvPr/>
          </p:nvSpPr>
          <p:spPr>
            <a:xfrm>
              <a:off x="3726163" y="5289557"/>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24" name="组合 23"/>
          <p:cNvGrpSpPr/>
          <p:nvPr/>
        </p:nvGrpSpPr>
        <p:grpSpPr>
          <a:xfrm>
            <a:off x="4708503" y="1163454"/>
            <a:ext cx="3400426" cy="1177879"/>
            <a:chOff x="6315074" y="1364204"/>
            <a:chExt cx="4533901" cy="1570505"/>
          </a:xfrm>
        </p:grpSpPr>
        <p:sp>
          <p:nvSpPr>
            <p:cNvPr id="25" name="Freeform 5"/>
            <p:cNvSpPr/>
            <p:nvPr/>
          </p:nvSpPr>
          <p:spPr bwMode="auto">
            <a:xfrm>
              <a:off x="6315074" y="1364204"/>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6" name="Oval 7"/>
            <p:cNvSpPr>
              <a:spLocks noChangeArrowheads="1"/>
            </p:cNvSpPr>
            <p:nvPr/>
          </p:nvSpPr>
          <p:spPr bwMode="auto">
            <a:xfrm>
              <a:off x="9555537" y="1611316"/>
              <a:ext cx="1047939" cy="1053547"/>
            </a:xfrm>
            <a:prstGeom prst="ellipse">
              <a:avLst/>
            </a:prstGeom>
            <a:solidFill>
              <a:srgbClr val="FFFFFF"/>
            </a:solidFill>
            <a:ln w="63500">
              <a:solidFill>
                <a:schemeClr val="accent1"/>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27" name="矩形 26"/>
            <p:cNvSpPr/>
            <p:nvPr/>
          </p:nvSpPr>
          <p:spPr>
            <a:xfrm>
              <a:off x="9770495" y="1905212"/>
              <a:ext cx="637037" cy="492443"/>
            </a:xfrm>
            <a:prstGeom prst="rect">
              <a:avLst/>
            </a:prstGeom>
          </p:spPr>
          <p:txBody>
            <a:bodyPr wrap="square">
              <a:spAutoFit/>
            </a:bodyPr>
            <a:lstStyle/>
            <a:p>
              <a:pPr algn="ctr"/>
              <a:r>
                <a:rPr lang="en-US" altLang="zh-CN" b="1" dirty="0">
                  <a:solidFill>
                    <a:srgbClr val="2A3D52"/>
                  </a:solidFill>
                  <a:cs typeface="+mn-ea"/>
                  <a:sym typeface="+mn-lt"/>
                </a:rPr>
                <a:t>03</a:t>
              </a:r>
              <a:endParaRPr lang="zh-CN" altLang="en-US" b="1" dirty="0">
                <a:solidFill>
                  <a:srgbClr val="2A3D52"/>
                </a:solidFill>
                <a:cs typeface="+mn-ea"/>
                <a:sym typeface="+mn-lt"/>
              </a:endParaRPr>
            </a:p>
          </p:txBody>
        </p:sp>
        <p:sp>
          <p:nvSpPr>
            <p:cNvPr id="28" name="文本框 27"/>
            <p:cNvSpPr txBox="1"/>
            <p:nvPr/>
          </p:nvSpPr>
          <p:spPr>
            <a:xfrm>
              <a:off x="6769682" y="1895308"/>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grpSp>
        <p:nvGrpSpPr>
          <p:cNvPr id="29" name="组合 28"/>
          <p:cNvGrpSpPr/>
          <p:nvPr/>
        </p:nvGrpSpPr>
        <p:grpSpPr>
          <a:xfrm>
            <a:off x="4708503" y="2861562"/>
            <a:ext cx="3400426" cy="1177879"/>
            <a:chOff x="6315074" y="3628348"/>
            <a:chExt cx="4533901" cy="1570505"/>
          </a:xfrm>
        </p:grpSpPr>
        <p:sp>
          <p:nvSpPr>
            <p:cNvPr id="30" name="Freeform 5"/>
            <p:cNvSpPr/>
            <p:nvPr/>
          </p:nvSpPr>
          <p:spPr bwMode="auto">
            <a:xfrm>
              <a:off x="6315074" y="3628348"/>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31" name="Oval 7"/>
            <p:cNvSpPr>
              <a:spLocks noChangeArrowheads="1"/>
            </p:cNvSpPr>
            <p:nvPr/>
          </p:nvSpPr>
          <p:spPr bwMode="auto">
            <a:xfrm>
              <a:off x="9555537" y="3875460"/>
              <a:ext cx="1047939" cy="1053547"/>
            </a:xfrm>
            <a:prstGeom prst="ellipse">
              <a:avLst/>
            </a:prstGeom>
            <a:solidFill>
              <a:srgbClr val="FFFFFF"/>
            </a:solidFill>
            <a:ln w="63500">
              <a:solidFill>
                <a:schemeClr val="accent2"/>
              </a:solidFill>
            </a:ln>
          </p:spPr>
          <p:txBody>
            <a:bodyPr vert="horz" wrap="square" lIns="68580" tIns="34290" rIns="68580" bIns="34290" numCol="1" anchor="t" anchorCtr="0" compatLnSpc="1"/>
            <a:lstStyle/>
            <a:p>
              <a:endParaRPr lang="zh-CN" altLang="en-US" sz="1100">
                <a:solidFill>
                  <a:prstClr val="black"/>
                </a:solidFill>
                <a:cs typeface="+mn-ea"/>
                <a:sym typeface="+mn-lt"/>
              </a:endParaRPr>
            </a:p>
          </p:txBody>
        </p:sp>
        <p:sp>
          <p:nvSpPr>
            <p:cNvPr id="32" name="矩形 31"/>
            <p:cNvSpPr/>
            <p:nvPr/>
          </p:nvSpPr>
          <p:spPr>
            <a:xfrm>
              <a:off x="9770495" y="4157485"/>
              <a:ext cx="637037" cy="492443"/>
            </a:xfrm>
            <a:prstGeom prst="rect">
              <a:avLst/>
            </a:prstGeom>
          </p:spPr>
          <p:txBody>
            <a:bodyPr wrap="square">
              <a:spAutoFit/>
            </a:bodyPr>
            <a:lstStyle/>
            <a:p>
              <a:pPr algn="ctr"/>
              <a:r>
                <a:rPr lang="en-US" altLang="zh-CN" b="1" dirty="0">
                  <a:solidFill>
                    <a:srgbClr val="2A3D52"/>
                  </a:solidFill>
                  <a:cs typeface="+mn-ea"/>
                  <a:sym typeface="+mn-lt"/>
                </a:rPr>
                <a:t>04</a:t>
              </a:r>
              <a:endParaRPr lang="zh-CN" altLang="en-US" b="1" dirty="0">
                <a:solidFill>
                  <a:srgbClr val="2A3D52"/>
                </a:solidFill>
                <a:cs typeface="+mn-ea"/>
                <a:sym typeface="+mn-lt"/>
              </a:endParaRPr>
            </a:p>
          </p:txBody>
        </p:sp>
        <p:sp>
          <p:nvSpPr>
            <p:cNvPr id="33" name="文本框 32"/>
            <p:cNvSpPr txBox="1"/>
            <p:nvPr/>
          </p:nvSpPr>
          <p:spPr>
            <a:xfrm>
              <a:off x="6769682" y="4147581"/>
              <a:ext cx="1340537" cy="451405"/>
            </a:xfrm>
            <a:prstGeom prst="rect">
              <a:avLst/>
            </a:prstGeom>
            <a:noFill/>
            <a:effectLst/>
          </p:spPr>
          <p:txBody>
            <a:bodyPr wrap="none" rtlCol="0">
              <a:spAutoFit/>
            </a:bodyPr>
            <a:lstStyle/>
            <a:p>
              <a:r>
                <a:rPr lang="zh-CN" altLang="en-US" sz="1600" b="1" dirty="0">
                  <a:solidFill>
                    <a:srgbClr val="FFFFFF"/>
                  </a:solidFill>
                  <a:cs typeface="+mn-ea"/>
                  <a:sym typeface="+mn-lt"/>
                </a:rPr>
                <a:t>输入标题</a:t>
              </a:r>
              <a:endParaRPr lang="zh-CN" altLang="en-US" sz="1600" b="1" dirty="0">
                <a:solidFill>
                  <a:srgbClr val="FFFFFF"/>
                </a:solidFill>
                <a:cs typeface="+mn-ea"/>
                <a:sym typeface="+mn-lt"/>
              </a:endParaRPr>
            </a:p>
          </p:txBody>
        </p:sp>
      </p:grpSp>
      <p:sp>
        <p:nvSpPr>
          <p:cNvPr id="35" name="文本框 34"/>
          <p:cNvSpPr txBox="1"/>
          <p:nvPr/>
        </p:nvSpPr>
        <p:spPr>
          <a:xfrm>
            <a:off x="4714316" y="3837056"/>
            <a:ext cx="2240410" cy="507831"/>
          </a:xfrm>
          <a:prstGeom prst="rect">
            <a:avLst/>
          </a:prstGeom>
          <a:noFill/>
          <a:effectLst/>
        </p:spPr>
        <p:txBody>
          <a:bodyPr wrap="square" rtlCol="0">
            <a:spAutoFit/>
          </a:bodyPr>
          <a:lstStyle/>
          <a:p>
            <a:r>
              <a:rPr lang="zh-CN" altLang="en-US" sz="900" dirty="0">
                <a:solidFill>
                  <a:schemeClr val="tx1">
                    <a:lumMod val="75000"/>
                    <a:lumOff val="25000"/>
                  </a:schemeClr>
                </a:solidFill>
                <a:cs typeface="+mn-ea"/>
                <a:sym typeface="+mn-lt"/>
              </a:rPr>
              <a:t>什么是有效的信息： “可以帮助业务高效，畅通开展的所有信息，都是有效信息。”</a:t>
            </a:r>
            <a:endParaRPr lang="en-US" altLang="zh-CN" sz="2400" dirty="0">
              <a:solidFill>
                <a:schemeClr val="tx1">
                  <a:lumMod val="75000"/>
                  <a:lumOff val="25000"/>
                </a:schemeClr>
              </a:solidFill>
              <a:cs typeface="+mn-ea"/>
              <a:sym typeface="+mn-lt"/>
            </a:endParaRPr>
          </a:p>
        </p:txBody>
      </p:sp>
      <p:sp>
        <p:nvSpPr>
          <p:cNvPr id="36" name="文本框 35"/>
          <p:cNvSpPr txBox="1"/>
          <p:nvPr/>
        </p:nvSpPr>
        <p:spPr>
          <a:xfrm>
            <a:off x="2636130" y="2091098"/>
            <a:ext cx="1396536" cy="600164"/>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客户管理“降龙</a:t>
            </a:r>
            <a:r>
              <a:rPr lang="en-US" altLang="zh-CN" sz="900" dirty="0">
                <a:solidFill>
                  <a:schemeClr val="tx1">
                    <a:lumMod val="75000"/>
                    <a:lumOff val="25000"/>
                  </a:schemeClr>
                </a:solidFill>
                <a:cs typeface="+mn-ea"/>
                <a:sym typeface="+mn-lt"/>
              </a:rPr>
              <a:t>18</a:t>
            </a:r>
            <a:r>
              <a:rPr lang="zh-CN" altLang="en-US" sz="900" dirty="0">
                <a:solidFill>
                  <a:schemeClr val="tx1">
                    <a:lumMod val="75000"/>
                    <a:lumOff val="25000"/>
                  </a:schemeClr>
                </a:solidFill>
                <a:cs typeface="+mn-ea"/>
                <a:sym typeface="+mn-lt"/>
              </a:rPr>
              <a:t>掌”；</a:t>
            </a:r>
            <a:endParaRPr lang="zh-CN" altLang="en-US" sz="900" dirty="0">
              <a:solidFill>
                <a:schemeClr val="tx1">
                  <a:lumMod val="75000"/>
                  <a:lumOff val="25000"/>
                </a:schemeClr>
              </a:solidFill>
              <a:cs typeface="+mn-ea"/>
              <a:sym typeface="+mn-lt"/>
            </a:endParaRPr>
          </a:p>
          <a:p>
            <a:endParaRPr lang="en-US" altLang="zh-CN" sz="2400" dirty="0">
              <a:solidFill>
                <a:schemeClr val="tx1">
                  <a:lumMod val="75000"/>
                  <a:lumOff val="25000"/>
                </a:schemeClr>
              </a:solidFill>
              <a:cs typeface="+mn-ea"/>
              <a:sym typeface="+mn-lt"/>
            </a:endParaRPr>
          </a:p>
        </p:txBody>
      </p:sp>
      <p:sp>
        <p:nvSpPr>
          <p:cNvPr id="37" name="文本框 36"/>
          <p:cNvSpPr txBox="1"/>
          <p:nvPr/>
        </p:nvSpPr>
        <p:spPr>
          <a:xfrm>
            <a:off x="2630319" y="3815740"/>
            <a:ext cx="1713081" cy="507831"/>
          </a:xfrm>
          <a:prstGeom prst="rect">
            <a:avLst/>
          </a:prstGeom>
          <a:noFill/>
          <a:effectLst/>
        </p:spPr>
        <p:txBody>
          <a:bodyPr wrap="square" rtlCol="0">
            <a:spAutoFit/>
          </a:bodyPr>
          <a:lstStyle/>
          <a:p>
            <a:r>
              <a:rPr lang="zh-CN" altLang="en-US" sz="900" dirty="0">
                <a:solidFill>
                  <a:schemeClr val="tx1">
                    <a:lumMod val="75000"/>
                    <a:lumOff val="25000"/>
                  </a:schemeClr>
                </a:solidFill>
                <a:cs typeface="+mn-ea"/>
                <a:sym typeface="+mn-lt"/>
              </a:rPr>
              <a:t>客户分类的基本原则：“客户有效信息的收集是分类的前提” 。</a:t>
            </a:r>
            <a:endParaRPr lang="en-US" altLang="zh-CN" sz="2700" dirty="0">
              <a:solidFill>
                <a:schemeClr val="tx1">
                  <a:lumMod val="75000"/>
                  <a:lumOff val="25000"/>
                </a:schemeClr>
              </a:solidFill>
              <a:cs typeface="+mn-ea"/>
              <a:sym typeface="+mn-lt"/>
            </a:endParaRPr>
          </a:p>
        </p:txBody>
      </p:sp>
      <p:sp>
        <p:nvSpPr>
          <p:cNvPr id="38" name="文本框 37"/>
          <p:cNvSpPr txBox="1"/>
          <p:nvPr/>
        </p:nvSpPr>
        <p:spPr>
          <a:xfrm>
            <a:off x="4714315" y="2100014"/>
            <a:ext cx="2165978" cy="600164"/>
          </a:xfrm>
          <a:prstGeom prst="rect">
            <a:avLst/>
          </a:prstGeom>
          <a:noFill/>
          <a:effectLst/>
        </p:spPr>
        <p:txBody>
          <a:bodyPr wrap="none" rtlCol="0">
            <a:spAutoFit/>
          </a:bodyPr>
          <a:lstStyle/>
          <a:p>
            <a:r>
              <a:rPr lang="zh-CN" altLang="en-US" sz="900" dirty="0">
                <a:solidFill>
                  <a:schemeClr val="tx1">
                    <a:lumMod val="75000"/>
                    <a:lumOff val="25000"/>
                  </a:schemeClr>
                </a:solidFill>
                <a:cs typeface="+mn-ea"/>
                <a:sym typeface="+mn-lt"/>
              </a:rPr>
              <a:t>持续稳定提升忠诚度的</a:t>
            </a:r>
            <a:r>
              <a:rPr lang="en-US" altLang="zh-CN" sz="900" dirty="0">
                <a:solidFill>
                  <a:schemeClr val="tx1">
                    <a:lumMod val="75000"/>
                    <a:lumOff val="25000"/>
                  </a:schemeClr>
                </a:solidFill>
                <a:cs typeface="+mn-ea"/>
                <a:sym typeface="+mn-lt"/>
              </a:rPr>
              <a:t>10</a:t>
            </a:r>
            <a:r>
              <a:rPr lang="zh-CN" altLang="en-US" sz="900" dirty="0">
                <a:solidFill>
                  <a:schemeClr val="tx1">
                    <a:lumMod val="75000"/>
                    <a:lumOff val="25000"/>
                  </a:schemeClr>
                </a:solidFill>
                <a:cs typeface="+mn-ea"/>
                <a:sym typeface="+mn-lt"/>
              </a:rPr>
              <a:t>把金钥匙；。</a:t>
            </a:r>
            <a:endParaRPr lang="zh-CN" altLang="en-US" sz="900" dirty="0">
              <a:solidFill>
                <a:schemeClr val="tx1">
                  <a:lumMod val="75000"/>
                  <a:lumOff val="25000"/>
                </a:schemeClr>
              </a:solidFill>
              <a:cs typeface="+mn-ea"/>
              <a:sym typeface="+mn-lt"/>
            </a:endParaRPr>
          </a:p>
          <a:p>
            <a:endParaRPr lang="en-US" altLang="zh-CN" sz="2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38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3800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6116" y="1089661"/>
            <a:ext cx="1514475" cy="2762960"/>
            <a:chOff x="821488" y="1452880"/>
            <a:chExt cx="2019300" cy="3683947"/>
          </a:xfrm>
        </p:grpSpPr>
        <p:grpSp>
          <p:nvGrpSpPr>
            <p:cNvPr id="110" name="Group 9"/>
            <p:cNvGrpSpPr>
              <a:grpSpLocks noChangeAspect="1"/>
            </p:cNvGrpSpPr>
            <p:nvPr/>
          </p:nvGrpSpPr>
          <p:grpSpPr bwMode="auto">
            <a:xfrm>
              <a:off x="821488" y="2307902"/>
              <a:ext cx="2019300" cy="2828925"/>
              <a:chOff x="3204" y="1269"/>
              <a:chExt cx="1272" cy="1782"/>
            </a:xfrm>
            <a:solidFill>
              <a:schemeClr val="bg2"/>
            </a:solidFill>
          </p:grpSpPr>
          <p:sp>
            <p:nvSpPr>
              <p:cNvPr id="111"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12"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grpSp>
        <p:sp>
          <p:nvSpPr>
            <p:cNvPr id="113" name="TextBox 112"/>
            <p:cNvSpPr txBox="1"/>
            <p:nvPr/>
          </p:nvSpPr>
          <p:spPr>
            <a:xfrm>
              <a:off x="1560585"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sym typeface="+mn-lt"/>
                </a:rPr>
                <a:t>1</a:t>
              </a:r>
              <a:endParaRPr lang="id-ID" sz="4050" b="1" dirty="0">
                <a:solidFill>
                  <a:schemeClr val="tx1">
                    <a:lumMod val="75000"/>
                    <a:lumOff val="25000"/>
                  </a:schemeClr>
                </a:solidFill>
                <a:cs typeface="+mn-ea"/>
                <a:sym typeface="+mn-lt"/>
              </a:endParaRPr>
            </a:p>
          </p:txBody>
        </p:sp>
        <p:sp>
          <p:nvSpPr>
            <p:cNvPr id="115" name="Rectangle 114"/>
            <p:cNvSpPr/>
            <p:nvPr/>
          </p:nvSpPr>
          <p:spPr>
            <a:xfrm>
              <a:off x="950991" y="3769162"/>
              <a:ext cx="1690611" cy="769441"/>
            </a:xfrm>
            <a:prstGeom prst="rect">
              <a:avLst/>
            </a:prstGeom>
          </p:spPr>
          <p:txBody>
            <a:bodyPr wrap="square">
              <a:spAutoFit/>
            </a:bodyPr>
            <a:lstStyle/>
            <a:p>
              <a:pPr algn="ctr"/>
              <a:r>
                <a:rPr lang="zh-CN" altLang="en-US" sz="1050" dirty="0">
                  <a:solidFill>
                    <a:schemeClr val="tx1">
                      <a:lumMod val="75000"/>
                      <a:lumOff val="25000"/>
                    </a:schemeClr>
                  </a:solidFill>
                  <a:cs typeface="+mn-ea"/>
                  <a:sym typeface="+mn-lt"/>
                </a:rPr>
                <a:t>建立客户信息的收集标准→客户信息模型</a:t>
              </a:r>
              <a:endParaRPr lang="zh-CN" altLang="en-US" sz="1050" dirty="0">
                <a:solidFill>
                  <a:schemeClr val="tx1">
                    <a:lumMod val="75000"/>
                    <a:lumOff val="25000"/>
                  </a:schemeClr>
                </a:solidFill>
                <a:cs typeface="+mn-ea"/>
                <a:sym typeface="+mn-lt"/>
              </a:endParaRPr>
            </a:p>
          </p:txBody>
        </p:sp>
        <p:sp>
          <p:nvSpPr>
            <p:cNvPr id="125" name="Freeform 113"/>
            <p:cNvSpPr>
              <a:spLocks noEditPoints="1"/>
            </p:cNvSpPr>
            <p:nvPr/>
          </p:nvSpPr>
          <p:spPr bwMode="auto">
            <a:xfrm>
              <a:off x="1644651" y="3342397"/>
              <a:ext cx="367591" cy="35653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2"/>
            </a:solidFill>
            <a:ln>
              <a:solidFill>
                <a:schemeClr val="accent2"/>
              </a:solidFill>
            </a:ln>
          </p:spPr>
          <p:txBody>
            <a:bodyPr vert="horz" wrap="square" lIns="68580" tIns="34290" rIns="68580" bIns="34290" numCol="1" anchor="t" anchorCtr="0" compatLnSpc="1"/>
            <a:lstStyle/>
            <a:p>
              <a:endParaRPr lang="en-US" sz="1350">
                <a:cs typeface="+mn-ea"/>
                <a:sym typeface="+mn-lt"/>
              </a:endParaRPr>
            </a:p>
          </p:txBody>
        </p:sp>
      </p:grpSp>
      <p:grpSp>
        <p:nvGrpSpPr>
          <p:cNvPr id="5" name="组合 4"/>
          <p:cNvGrpSpPr/>
          <p:nvPr/>
        </p:nvGrpSpPr>
        <p:grpSpPr>
          <a:xfrm>
            <a:off x="4888304" y="1089661"/>
            <a:ext cx="1514475" cy="2762960"/>
            <a:chOff x="6517739" y="1452880"/>
            <a:chExt cx="2019300" cy="3683947"/>
          </a:xfrm>
        </p:grpSpPr>
        <p:grpSp>
          <p:nvGrpSpPr>
            <p:cNvPr id="100" name="Group 9"/>
            <p:cNvGrpSpPr>
              <a:grpSpLocks noChangeAspect="1"/>
            </p:cNvGrpSpPr>
            <p:nvPr/>
          </p:nvGrpSpPr>
          <p:grpSpPr bwMode="auto">
            <a:xfrm>
              <a:off x="6517739" y="2307902"/>
              <a:ext cx="2019300" cy="2828925"/>
              <a:chOff x="3204" y="1269"/>
              <a:chExt cx="1272" cy="1782"/>
            </a:xfrm>
            <a:solidFill>
              <a:schemeClr val="bg2"/>
            </a:solidFill>
          </p:grpSpPr>
          <p:sp>
            <p:nvSpPr>
              <p:cNvPr id="101"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02"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grpSp>
        <p:sp>
          <p:nvSpPr>
            <p:cNvPr id="120" name="TextBox 119"/>
            <p:cNvSpPr txBox="1"/>
            <p:nvPr/>
          </p:nvSpPr>
          <p:spPr>
            <a:xfrm>
              <a:off x="7310008"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sym typeface="+mn-lt"/>
                </a:rPr>
                <a:t>3</a:t>
              </a:r>
              <a:endParaRPr lang="id-ID" sz="4050" b="1" dirty="0">
                <a:solidFill>
                  <a:schemeClr val="tx1">
                    <a:lumMod val="75000"/>
                    <a:lumOff val="25000"/>
                  </a:schemeClr>
                </a:solidFill>
                <a:cs typeface="+mn-ea"/>
                <a:sym typeface="+mn-lt"/>
              </a:endParaRPr>
            </a:p>
          </p:txBody>
        </p:sp>
        <p:sp>
          <p:nvSpPr>
            <p:cNvPr id="121" name="Rectangle 120"/>
            <p:cNvSpPr/>
            <p:nvPr/>
          </p:nvSpPr>
          <p:spPr>
            <a:xfrm>
              <a:off x="6760236" y="3769162"/>
              <a:ext cx="1570965" cy="769441"/>
            </a:xfrm>
            <a:prstGeom prst="rect">
              <a:avLst/>
            </a:prstGeom>
          </p:spPr>
          <p:txBody>
            <a:bodyPr wrap="square">
              <a:spAutoFit/>
            </a:bodyPr>
            <a:lstStyle/>
            <a:p>
              <a:pPr algn="ctr"/>
              <a:r>
                <a:rPr lang="zh-CN" altLang="en-US" sz="1050" dirty="0">
                  <a:solidFill>
                    <a:schemeClr val="tx1">
                      <a:lumMod val="75000"/>
                      <a:lumOff val="25000"/>
                    </a:schemeClr>
                  </a:solidFill>
                  <a:cs typeface="+mn-ea"/>
                  <a:sym typeface="+mn-lt"/>
                </a:rPr>
                <a:t>业务信息：使用年限，车型，里程，保险等</a:t>
              </a:r>
              <a:endParaRPr lang="zh-CN" altLang="en-US" sz="1050" dirty="0">
                <a:solidFill>
                  <a:schemeClr val="tx1">
                    <a:lumMod val="75000"/>
                    <a:lumOff val="25000"/>
                  </a:schemeClr>
                </a:solidFill>
                <a:cs typeface="+mn-ea"/>
                <a:sym typeface="+mn-lt"/>
              </a:endParaRPr>
            </a:p>
          </p:txBody>
        </p:sp>
        <p:sp>
          <p:nvSpPr>
            <p:cNvPr id="126" name="Freeform 49"/>
            <p:cNvSpPr>
              <a:spLocks noEditPoints="1"/>
            </p:cNvSpPr>
            <p:nvPr/>
          </p:nvSpPr>
          <p:spPr bwMode="auto">
            <a:xfrm>
              <a:off x="7388870" y="3290634"/>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solidFill>
              <a:schemeClr val="accent2"/>
            </a:solidFill>
            <a:ln>
              <a:noFill/>
            </a:ln>
          </p:spPr>
          <p:txBody>
            <a:bodyPr vert="horz" wrap="square" lIns="68580" tIns="34290" rIns="68580" bIns="34290" numCol="1" anchor="t" anchorCtr="0" compatLnSpc="1"/>
            <a:lstStyle/>
            <a:p>
              <a:endParaRPr lang="en-US" sz="1350">
                <a:cs typeface="+mn-ea"/>
                <a:sym typeface="+mn-lt"/>
              </a:endParaRPr>
            </a:p>
          </p:txBody>
        </p:sp>
      </p:grpSp>
      <p:grpSp>
        <p:nvGrpSpPr>
          <p:cNvPr id="4" name="组合 3"/>
          <p:cNvGrpSpPr/>
          <p:nvPr/>
        </p:nvGrpSpPr>
        <p:grpSpPr>
          <a:xfrm>
            <a:off x="2717578" y="1049320"/>
            <a:ext cx="1514475" cy="2803301"/>
            <a:chOff x="3623437" y="1399092"/>
            <a:chExt cx="2019300" cy="3737735"/>
          </a:xfrm>
        </p:grpSpPr>
        <p:grpSp>
          <p:nvGrpSpPr>
            <p:cNvPr id="14" name="Group 9"/>
            <p:cNvGrpSpPr>
              <a:grpSpLocks noChangeAspect="1"/>
            </p:cNvGrpSpPr>
            <p:nvPr/>
          </p:nvGrpSpPr>
          <p:grpSpPr bwMode="auto">
            <a:xfrm>
              <a:off x="3623437" y="2307902"/>
              <a:ext cx="2019300" cy="2828925"/>
              <a:chOff x="3204" y="1269"/>
              <a:chExt cx="1272" cy="1782"/>
            </a:xfrm>
            <a:solidFill>
              <a:schemeClr val="bg2"/>
            </a:solidFill>
          </p:grpSpPr>
          <p:sp>
            <p:nvSpPr>
              <p:cNvPr id="22"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23"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grpSp>
        <p:sp>
          <p:nvSpPr>
            <p:cNvPr id="118" name="TextBox 117"/>
            <p:cNvSpPr txBox="1"/>
            <p:nvPr/>
          </p:nvSpPr>
          <p:spPr>
            <a:xfrm>
              <a:off x="4356602" y="1399092"/>
              <a:ext cx="568960" cy="954108"/>
            </a:xfrm>
            <a:prstGeom prst="rect">
              <a:avLst/>
            </a:prstGeom>
            <a:noFill/>
          </p:spPr>
          <p:txBody>
            <a:bodyPr wrap="none" rtlCol="0">
              <a:spAutoFit/>
            </a:bodyPr>
            <a:lstStyle/>
            <a:p>
              <a:r>
                <a:rPr lang="id-ID" sz="4050" b="1" dirty="0">
                  <a:solidFill>
                    <a:schemeClr val="tx1">
                      <a:lumMod val="75000"/>
                      <a:lumOff val="25000"/>
                    </a:schemeClr>
                  </a:solidFill>
                  <a:cs typeface="+mn-ea"/>
                  <a:sym typeface="+mn-lt"/>
                </a:rPr>
                <a:t>2</a:t>
              </a:r>
              <a:endParaRPr lang="id-ID" sz="4050" b="1" dirty="0">
                <a:solidFill>
                  <a:schemeClr val="tx1">
                    <a:lumMod val="75000"/>
                    <a:lumOff val="25000"/>
                  </a:schemeClr>
                </a:solidFill>
                <a:cs typeface="+mn-ea"/>
                <a:sym typeface="+mn-lt"/>
              </a:endParaRPr>
            </a:p>
          </p:txBody>
        </p:sp>
        <p:sp>
          <p:nvSpPr>
            <p:cNvPr id="119" name="Rectangle 118"/>
            <p:cNvSpPr/>
            <p:nvPr/>
          </p:nvSpPr>
          <p:spPr>
            <a:xfrm>
              <a:off x="3698225" y="3715374"/>
              <a:ext cx="1788176" cy="769441"/>
            </a:xfrm>
            <a:prstGeom prst="rect">
              <a:avLst/>
            </a:prstGeom>
          </p:spPr>
          <p:txBody>
            <a:bodyPr wrap="square">
              <a:spAutoFit/>
            </a:bodyPr>
            <a:lstStyle/>
            <a:p>
              <a:pPr algn="ctr"/>
              <a:r>
                <a:rPr lang="zh-CN" altLang="en-US" sz="1050" dirty="0">
                  <a:solidFill>
                    <a:schemeClr val="tx1">
                      <a:lumMod val="75000"/>
                      <a:lumOff val="25000"/>
                    </a:schemeClr>
                  </a:solidFill>
                  <a:cs typeface="+mn-ea"/>
                  <a:sym typeface="+mn-lt"/>
                </a:rPr>
                <a:t>基本信息：年龄，性别，车辆，工作情况，家庭等</a:t>
              </a:r>
              <a:endParaRPr lang="zh-CN" altLang="en-US" sz="1050" dirty="0">
                <a:solidFill>
                  <a:schemeClr val="tx1">
                    <a:lumMod val="75000"/>
                    <a:lumOff val="25000"/>
                  </a:schemeClr>
                </a:solidFill>
                <a:cs typeface="+mn-ea"/>
                <a:sym typeface="+mn-lt"/>
              </a:endParaRPr>
            </a:p>
          </p:txBody>
        </p:sp>
        <p:sp>
          <p:nvSpPr>
            <p:cNvPr id="127" name="Freeform 47"/>
            <p:cNvSpPr>
              <a:spLocks noEditPoints="1"/>
            </p:cNvSpPr>
            <p:nvPr/>
          </p:nvSpPr>
          <p:spPr bwMode="auto">
            <a:xfrm>
              <a:off x="4454819" y="3269890"/>
              <a:ext cx="356535" cy="3565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accent1"/>
            </a:solidFill>
            <a:ln>
              <a:noFill/>
            </a:ln>
          </p:spPr>
          <p:txBody>
            <a:bodyPr vert="horz" wrap="square" lIns="68580" tIns="34290" rIns="68580" bIns="34290" numCol="1" anchor="t" anchorCtr="0" compatLnSpc="1"/>
            <a:lstStyle/>
            <a:p>
              <a:endParaRPr lang="en-US" sz="1350">
                <a:cs typeface="+mn-ea"/>
                <a:sym typeface="+mn-lt"/>
              </a:endParaRPr>
            </a:p>
          </p:txBody>
        </p:sp>
      </p:grpSp>
      <p:grpSp>
        <p:nvGrpSpPr>
          <p:cNvPr id="12" name="组合 11"/>
          <p:cNvGrpSpPr/>
          <p:nvPr/>
        </p:nvGrpSpPr>
        <p:grpSpPr>
          <a:xfrm>
            <a:off x="6867576" y="1089661"/>
            <a:ext cx="1514475" cy="2762960"/>
            <a:chOff x="9156768" y="1452880"/>
            <a:chExt cx="2019300" cy="3683947"/>
          </a:xfrm>
        </p:grpSpPr>
        <p:grpSp>
          <p:nvGrpSpPr>
            <p:cNvPr id="105" name="Group 9"/>
            <p:cNvGrpSpPr>
              <a:grpSpLocks noChangeAspect="1"/>
            </p:cNvGrpSpPr>
            <p:nvPr/>
          </p:nvGrpSpPr>
          <p:grpSpPr bwMode="auto">
            <a:xfrm>
              <a:off x="9156768" y="2307902"/>
              <a:ext cx="2019300" cy="2828925"/>
              <a:chOff x="3204" y="1269"/>
              <a:chExt cx="1272" cy="1782"/>
            </a:xfrm>
            <a:solidFill>
              <a:schemeClr val="bg2"/>
            </a:solidFill>
          </p:grpSpPr>
          <p:sp>
            <p:nvSpPr>
              <p:cNvPr id="106"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07"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grpSp>
        <p:sp>
          <p:nvSpPr>
            <p:cNvPr id="122" name="TextBox 121"/>
            <p:cNvSpPr txBox="1"/>
            <p:nvPr/>
          </p:nvSpPr>
          <p:spPr>
            <a:xfrm>
              <a:off x="9913764" y="1452880"/>
              <a:ext cx="568960" cy="954108"/>
            </a:xfrm>
            <a:prstGeom prst="rect">
              <a:avLst/>
            </a:prstGeom>
            <a:noFill/>
          </p:spPr>
          <p:txBody>
            <a:bodyPr wrap="none" rtlCol="0">
              <a:spAutoFit/>
            </a:bodyPr>
            <a:lstStyle/>
            <a:p>
              <a:r>
                <a:rPr lang="id-ID" sz="4050" b="1">
                  <a:solidFill>
                    <a:schemeClr val="tx1">
                      <a:lumMod val="75000"/>
                      <a:lumOff val="25000"/>
                    </a:schemeClr>
                  </a:solidFill>
                  <a:cs typeface="+mn-ea"/>
                  <a:sym typeface="+mn-lt"/>
                </a:rPr>
                <a:t>4</a:t>
              </a:r>
              <a:endParaRPr lang="id-ID" sz="4050" b="1" dirty="0">
                <a:solidFill>
                  <a:schemeClr val="tx1">
                    <a:lumMod val="75000"/>
                    <a:lumOff val="25000"/>
                  </a:schemeClr>
                </a:solidFill>
                <a:cs typeface="+mn-ea"/>
                <a:sym typeface="+mn-lt"/>
              </a:endParaRPr>
            </a:p>
          </p:txBody>
        </p:sp>
        <p:sp>
          <p:nvSpPr>
            <p:cNvPr id="123" name="Rectangle 122"/>
            <p:cNvSpPr/>
            <p:nvPr/>
          </p:nvSpPr>
          <p:spPr>
            <a:xfrm>
              <a:off x="9369785" y="3773148"/>
              <a:ext cx="1603016" cy="984885"/>
            </a:xfrm>
            <a:prstGeom prst="rect">
              <a:avLst/>
            </a:prstGeom>
          </p:spPr>
          <p:txBody>
            <a:bodyPr wrap="square">
              <a:spAutoFit/>
            </a:bodyPr>
            <a:lstStyle/>
            <a:p>
              <a:pPr algn="ctr"/>
              <a:r>
                <a:rPr lang="zh-CN" altLang="en-US" sz="1050" dirty="0">
                  <a:solidFill>
                    <a:schemeClr val="tx1">
                      <a:lumMod val="75000"/>
                      <a:lumOff val="25000"/>
                    </a:schemeClr>
                  </a:solidFill>
                  <a:cs typeface="+mn-ea"/>
                  <a:sym typeface="+mn-lt"/>
                </a:rPr>
                <a:t>延伸信息：亲友，宠物，工作单位，个人喜好，职业特点等</a:t>
              </a:r>
              <a:endParaRPr lang="zh-CN" altLang="en-US" sz="1050" dirty="0">
                <a:solidFill>
                  <a:schemeClr val="tx1">
                    <a:lumMod val="75000"/>
                    <a:lumOff val="25000"/>
                  </a:schemeClr>
                </a:solidFill>
                <a:cs typeface="+mn-ea"/>
                <a:sym typeface="+mn-lt"/>
              </a:endParaRPr>
            </a:p>
          </p:txBody>
        </p:sp>
        <p:grpSp>
          <p:nvGrpSpPr>
            <p:cNvPr id="128" name="Group 127"/>
            <p:cNvGrpSpPr/>
            <p:nvPr/>
          </p:nvGrpSpPr>
          <p:grpSpPr>
            <a:xfrm>
              <a:off x="9972094" y="3334437"/>
              <a:ext cx="354760" cy="346107"/>
              <a:chOff x="6219733" y="5833669"/>
              <a:chExt cx="354760" cy="346107"/>
            </a:xfrm>
            <a:solidFill>
              <a:schemeClr val="accent3"/>
            </a:solidFill>
          </p:grpSpPr>
          <p:sp>
            <p:nvSpPr>
              <p:cNvPr id="129" name="Freeform 212"/>
              <p:cNvSpPr/>
              <p:nvPr/>
            </p:nvSpPr>
            <p:spPr bwMode="auto">
              <a:xfrm>
                <a:off x="6219733" y="5833669"/>
                <a:ext cx="354760" cy="227442"/>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grpFill/>
              <a:ln w="9525">
                <a:solidFill>
                  <a:schemeClr val="accent3"/>
                </a:solidFill>
                <a:round/>
              </a:ln>
            </p:spPr>
            <p:txBody>
              <a:bodyPr vert="horz" wrap="square" lIns="68580" tIns="34290" rIns="68580" bIns="34290" numCol="1" anchor="t" anchorCtr="0" compatLnSpc="1"/>
              <a:lstStyle/>
              <a:p>
                <a:endParaRPr lang="en-US" sz="1350">
                  <a:cs typeface="+mn-ea"/>
                  <a:sym typeface="+mn-lt"/>
                </a:endParaRPr>
              </a:p>
            </p:txBody>
          </p:sp>
          <p:sp>
            <p:nvSpPr>
              <p:cNvPr id="130" name="Freeform 213"/>
              <p:cNvSpPr/>
              <p:nvPr/>
            </p:nvSpPr>
            <p:spPr bwMode="auto">
              <a:xfrm>
                <a:off x="6338398" y="6113027"/>
                <a:ext cx="117429" cy="66749"/>
              </a:xfrm>
              <a:custGeom>
                <a:avLst/>
                <a:gdLst>
                  <a:gd name="T0" fmla="*/ 47 w 95"/>
                  <a:gd name="T1" fmla="*/ 54 h 54"/>
                  <a:gd name="T2" fmla="*/ 0 w 95"/>
                  <a:gd name="T3" fmla="*/ 6 h 54"/>
                  <a:gd name="T4" fmla="*/ 6 w 95"/>
                  <a:gd name="T5" fmla="*/ 0 h 54"/>
                  <a:gd name="T6" fmla="*/ 47 w 95"/>
                  <a:gd name="T7" fmla="*/ 40 h 54"/>
                  <a:gd name="T8" fmla="*/ 89 w 95"/>
                  <a:gd name="T9" fmla="*/ 0 h 54"/>
                  <a:gd name="T10" fmla="*/ 95 w 95"/>
                  <a:gd name="T11" fmla="*/ 6 h 54"/>
                  <a:gd name="T12" fmla="*/ 47 w 95"/>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95" h="54">
                    <a:moveTo>
                      <a:pt x="47" y="54"/>
                    </a:moveTo>
                    <a:lnTo>
                      <a:pt x="0" y="6"/>
                    </a:lnTo>
                    <a:lnTo>
                      <a:pt x="6" y="0"/>
                    </a:lnTo>
                    <a:lnTo>
                      <a:pt x="47" y="40"/>
                    </a:lnTo>
                    <a:lnTo>
                      <a:pt x="89" y="0"/>
                    </a:lnTo>
                    <a:lnTo>
                      <a:pt x="95" y="6"/>
                    </a:lnTo>
                    <a:lnTo>
                      <a:pt x="47" y="54"/>
                    </a:lnTo>
                    <a:close/>
                  </a:path>
                </a:pathLst>
              </a:custGeom>
              <a:grpFill/>
              <a:ln w="9525">
                <a:solidFill>
                  <a:schemeClr val="accent3"/>
                </a:solidFill>
                <a:round/>
              </a:ln>
            </p:spPr>
            <p:txBody>
              <a:bodyPr vert="horz" wrap="square" lIns="68580" tIns="34290" rIns="68580" bIns="34290" numCol="1" anchor="t" anchorCtr="0" compatLnSpc="1"/>
              <a:lstStyle/>
              <a:p>
                <a:endParaRPr lang="en-US" sz="1350">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3468085" y="1696949"/>
            <a:ext cx="1112615" cy="1105984"/>
            <a:chOff x="4375361" y="2015414"/>
            <a:chExt cx="1483752" cy="1474986"/>
          </a:xfrm>
          <a:solidFill>
            <a:schemeClr val="accent1"/>
          </a:solidFill>
        </p:grpSpPr>
        <p:sp>
          <p:nvSpPr>
            <p:cNvPr id="3"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1</a:t>
              </a:r>
              <a:endParaRPr lang="zh-CN" altLang="en-US" sz="1800" dirty="0">
                <a:solidFill>
                  <a:schemeClr val="bg1"/>
                </a:solidFill>
                <a:cs typeface="+mn-ea"/>
                <a:sym typeface="+mn-lt"/>
              </a:endParaRPr>
            </a:p>
          </p:txBody>
        </p:sp>
      </p:grpSp>
      <p:grpSp>
        <p:nvGrpSpPr>
          <p:cNvPr id="15" name="组合 79"/>
          <p:cNvGrpSpPr/>
          <p:nvPr/>
        </p:nvGrpSpPr>
        <p:grpSpPr>
          <a:xfrm>
            <a:off x="3468086" y="2802933"/>
            <a:ext cx="1112615" cy="1105984"/>
            <a:chOff x="4375361" y="3490400"/>
            <a:chExt cx="1483752" cy="1474986"/>
          </a:xfrm>
          <a:solidFill>
            <a:schemeClr val="accent4"/>
          </a:solidFill>
        </p:grpSpPr>
        <p:sp>
          <p:nvSpPr>
            <p:cNvPr id="5"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3</a:t>
              </a:r>
              <a:endParaRPr lang="zh-CN" altLang="en-US" sz="1800" dirty="0">
                <a:solidFill>
                  <a:schemeClr val="bg1"/>
                </a:solidFill>
                <a:cs typeface="+mn-ea"/>
                <a:sym typeface="+mn-lt"/>
              </a:endParaRPr>
            </a:p>
          </p:txBody>
        </p:sp>
      </p:grpSp>
      <p:grpSp>
        <p:nvGrpSpPr>
          <p:cNvPr id="25" name="组合 78"/>
          <p:cNvGrpSpPr/>
          <p:nvPr/>
        </p:nvGrpSpPr>
        <p:grpSpPr>
          <a:xfrm>
            <a:off x="4580698" y="2802933"/>
            <a:ext cx="1112615" cy="1105984"/>
            <a:chOff x="5859113" y="3490400"/>
            <a:chExt cx="1483752" cy="1474986"/>
          </a:xfrm>
          <a:solidFill>
            <a:schemeClr val="accent3"/>
          </a:solidFill>
        </p:grpSpPr>
        <p:sp>
          <p:nvSpPr>
            <p:cNvPr id="6"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4</a:t>
              </a:r>
              <a:endParaRPr lang="zh-CN" altLang="en-US" sz="1800" dirty="0">
                <a:solidFill>
                  <a:schemeClr val="bg1"/>
                </a:solidFill>
                <a:cs typeface="+mn-ea"/>
                <a:sym typeface="+mn-lt"/>
              </a:endParaRPr>
            </a:p>
          </p:txBody>
        </p:sp>
      </p:grpSp>
      <p:grpSp>
        <p:nvGrpSpPr>
          <p:cNvPr id="26" name="组合 77"/>
          <p:cNvGrpSpPr/>
          <p:nvPr/>
        </p:nvGrpSpPr>
        <p:grpSpPr>
          <a:xfrm>
            <a:off x="4580701" y="1696949"/>
            <a:ext cx="1112615" cy="1234011"/>
            <a:chOff x="5859113" y="2015414"/>
            <a:chExt cx="1483752" cy="1645729"/>
          </a:xfrm>
          <a:solidFill>
            <a:schemeClr val="accent2"/>
          </a:solidFill>
        </p:grpSpPr>
        <p:sp>
          <p:nvSpPr>
            <p:cNvPr id="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2</a:t>
              </a:r>
              <a:endParaRPr lang="zh-CN" altLang="en-US" sz="1800" dirty="0">
                <a:solidFill>
                  <a:schemeClr val="bg1"/>
                </a:solidFill>
                <a:cs typeface="+mn-ea"/>
                <a:sym typeface="+mn-lt"/>
              </a:endParaRPr>
            </a:p>
          </p:txBody>
        </p:sp>
      </p:grpSp>
      <p:grpSp>
        <p:nvGrpSpPr>
          <p:cNvPr id="27" name="组合 75"/>
          <p:cNvGrpSpPr/>
          <p:nvPr/>
        </p:nvGrpSpPr>
        <p:grpSpPr>
          <a:xfrm>
            <a:off x="3010576" y="1194922"/>
            <a:ext cx="3117485" cy="3189430"/>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8"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12" tIns="45706" rIns="91412" bIns="45706" numCol="1" anchor="t" anchorCtr="0" compatLnSpc="1"/>
              <a:lstStyle/>
              <a:p>
                <a:endParaRPr lang="zh-CN" altLang="en-US" sz="1800">
                  <a:cs typeface="+mn-ea"/>
                  <a:sym typeface="+mn-lt"/>
                </a:endParaRPr>
              </a:p>
            </p:txBody>
          </p:sp>
          <p:sp>
            <p:nvSpPr>
              <p:cNvPr id="19"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12" tIns="45706" rIns="91412" bIns="45706" numCol="1" anchor="t" anchorCtr="0" compatLnSpc="1"/>
              <a:lstStyle/>
              <a:p>
                <a:endParaRPr lang="zh-CN" altLang="en-US" sz="1800">
                  <a:cs typeface="+mn-ea"/>
                  <a:sym typeface="+mn-lt"/>
                </a:endParaRPr>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1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grpSp>
          <p:sp>
            <p:nvSpPr>
              <p:cNvPr id="20"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12" tIns="45706" rIns="91412" bIns="45706" numCol="1" anchor="t" anchorCtr="0" compatLnSpc="1"/>
              <a:lstStyle/>
              <a:p>
                <a:endParaRPr lang="zh-CN" altLang="en-US" sz="1800">
                  <a:cs typeface="+mn-ea"/>
                  <a:sym typeface="+mn-lt"/>
                </a:endParaRPr>
              </a:p>
            </p:txBody>
          </p:sp>
        </p:grpSp>
      </p:grpSp>
      <p:sp>
        <p:nvSpPr>
          <p:cNvPr id="21" name="任意多边形 20"/>
          <p:cNvSpPr/>
          <p:nvPr/>
        </p:nvSpPr>
        <p:spPr>
          <a:xfrm rot="2700000">
            <a:off x="5588946" y="1703142"/>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2" name="任意多边形 21"/>
          <p:cNvSpPr/>
          <p:nvPr/>
        </p:nvSpPr>
        <p:spPr>
          <a:xfrm rot="18900000" flipH="1">
            <a:off x="3410561" y="170314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3" name="任意多边形 22"/>
          <p:cNvSpPr/>
          <p:nvPr/>
        </p:nvSpPr>
        <p:spPr>
          <a:xfrm rot="18900000" flipV="1">
            <a:off x="5588941" y="3787905"/>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grpSp>
        <p:nvGrpSpPr>
          <p:cNvPr id="32" name="组合 74"/>
          <p:cNvGrpSpPr/>
          <p:nvPr/>
        </p:nvGrpSpPr>
        <p:grpSpPr>
          <a:xfrm>
            <a:off x="3953493" y="2175757"/>
            <a:ext cx="1254413" cy="1254347"/>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0" name="椭圆 9"/>
            <p:cNvSpPr/>
            <p:nvPr/>
          </p:nvSpPr>
          <p:spPr>
            <a:xfrm>
              <a:off x="5103632" y="2734919"/>
              <a:ext cx="1510960" cy="15109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2" name="直角三角形 11"/>
          <p:cNvSpPr/>
          <p:nvPr/>
        </p:nvSpPr>
        <p:spPr>
          <a:xfrm rot="2700000">
            <a:off x="4590373" y="3550819"/>
            <a:ext cx="198436" cy="198446"/>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4" name="直角三角形 13"/>
          <p:cNvSpPr/>
          <p:nvPr/>
        </p:nvSpPr>
        <p:spPr>
          <a:xfrm rot="18900000" flipH="1">
            <a:off x="4341154" y="1816794"/>
            <a:ext cx="198446" cy="198436"/>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3" name="直角三角形 12"/>
          <p:cNvSpPr/>
          <p:nvPr/>
        </p:nvSpPr>
        <p:spPr>
          <a:xfrm rot="8100000">
            <a:off x="3631713" y="2834835"/>
            <a:ext cx="198446" cy="198436"/>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4" name="任意多边形 23"/>
          <p:cNvSpPr/>
          <p:nvPr/>
        </p:nvSpPr>
        <p:spPr>
          <a:xfrm rot="2700000" flipH="1" flipV="1">
            <a:off x="3410565" y="3787899"/>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1" name="直角三角形 10"/>
          <p:cNvSpPr/>
          <p:nvPr/>
        </p:nvSpPr>
        <p:spPr>
          <a:xfrm rot="18900000">
            <a:off x="5351388" y="2580960"/>
            <a:ext cx="198446" cy="198436"/>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grpSp>
        <p:nvGrpSpPr>
          <p:cNvPr id="53" name="组合 52"/>
          <p:cNvGrpSpPr/>
          <p:nvPr/>
        </p:nvGrpSpPr>
        <p:grpSpPr>
          <a:xfrm>
            <a:off x="708346" y="1674864"/>
            <a:ext cx="2310155" cy="609267"/>
            <a:chOff x="468937" y="2419540"/>
            <a:chExt cx="3080207" cy="812356"/>
          </a:xfrm>
        </p:grpSpPr>
        <p:sp>
          <p:nvSpPr>
            <p:cNvPr id="54" name="TextBox 18"/>
            <p:cNvSpPr txBox="1"/>
            <p:nvPr/>
          </p:nvSpPr>
          <p:spPr>
            <a:xfrm flipH="1">
              <a:off x="468937" y="2419540"/>
              <a:ext cx="2708434"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55" name="矩形 54"/>
            <p:cNvSpPr/>
            <p:nvPr/>
          </p:nvSpPr>
          <p:spPr>
            <a:xfrm>
              <a:off x="470266" y="2823664"/>
              <a:ext cx="3078878" cy="408232"/>
            </a:xfrm>
            <a:prstGeom prst="rect">
              <a:avLst/>
            </a:prstGeom>
          </p:spPr>
          <p:txBody>
            <a:bodyPr wrap="square">
              <a:spAutoFit/>
            </a:bodyPr>
            <a:lstStyle/>
            <a:p>
              <a:pPr>
                <a:lnSpc>
                  <a:spcPct val="150000"/>
                </a:lnSpc>
              </a:pPr>
              <a:r>
                <a:rPr lang="zh-CN" altLang="en-US" sz="1050" dirty="0">
                  <a:cs typeface="+mn-ea"/>
                  <a:sym typeface="+mn-lt"/>
                </a:rPr>
                <a:t>树立目标，反复强调</a:t>
              </a:r>
              <a:endParaRPr lang="zh-CN" altLang="en-US" sz="1050" dirty="0">
                <a:cs typeface="+mn-ea"/>
                <a:sym typeface="+mn-lt"/>
              </a:endParaRPr>
            </a:p>
          </p:txBody>
        </p:sp>
      </p:grpSp>
      <p:grpSp>
        <p:nvGrpSpPr>
          <p:cNvPr id="56" name="组合 55"/>
          <p:cNvGrpSpPr/>
          <p:nvPr/>
        </p:nvGrpSpPr>
        <p:grpSpPr>
          <a:xfrm>
            <a:off x="661564" y="3056090"/>
            <a:ext cx="2306972" cy="609267"/>
            <a:chOff x="468937" y="2419540"/>
            <a:chExt cx="3075963" cy="812356"/>
          </a:xfrm>
        </p:grpSpPr>
        <p:sp>
          <p:nvSpPr>
            <p:cNvPr id="57" name="TextBox 18"/>
            <p:cNvSpPr txBox="1"/>
            <p:nvPr/>
          </p:nvSpPr>
          <p:spPr>
            <a:xfrm flipH="1">
              <a:off x="468937" y="2419540"/>
              <a:ext cx="2708434"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58" name="矩形 57"/>
            <p:cNvSpPr/>
            <p:nvPr/>
          </p:nvSpPr>
          <p:spPr>
            <a:xfrm>
              <a:off x="470266" y="2823664"/>
              <a:ext cx="3074634" cy="408232"/>
            </a:xfrm>
            <a:prstGeom prst="rect">
              <a:avLst/>
            </a:prstGeom>
          </p:spPr>
          <p:txBody>
            <a:bodyPr wrap="square">
              <a:spAutoFit/>
            </a:bodyPr>
            <a:lstStyle/>
            <a:p>
              <a:pPr>
                <a:lnSpc>
                  <a:spcPct val="150000"/>
                </a:lnSpc>
              </a:pPr>
              <a:r>
                <a:rPr lang="zh-CN" altLang="en-US" sz="1050" dirty="0">
                  <a:cs typeface="+mn-ea"/>
                  <a:sym typeface="+mn-lt"/>
                </a:rPr>
                <a:t>制定流程，稳步前进</a:t>
              </a:r>
              <a:endParaRPr lang="zh-CN" altLang="en-US" sz="1050" dirty="0">
                <a:cs typeface="+mn-ea"/>
                <a:sym typeface="+mn-lt"/>
              </a:endParaRPr>
            </a:p>
          </p:txBody>
        </p:sp>
      </p:grpSp>
      <p:grpSp>
        <p:nvGrpSpPr>
          <p:cNvPr id="59" name="组合 58"/>
          <p:cNvGrpSpPr/>
          <p:nvPr/>
        </p:nvGrpSpPr>
        <p:grpSpPr>
          <a:xfrm>
            <a:off x="6296701" y="1774241"/>
            <a:ext cx="2299649" cy="609267"/>
            <a:chOff x="468937" y="2419540"/>
            <a:chExt cx="3066199" cy="812356"/>
          </a:xfrm>
        </p:grpSpPr>
        <p:sp>
          <p:nvSpPr>
            <p:cNvPr id="60" name="TextBox 18"/>
            <p:cNvSpPr txBox="1"/>
            <p:nvPr/>
          </p:nvSpPr>
          <p:spPr>
            <a:xfrm flipH="1">
              <a:off x="468937" y="2419540"/>
              <a:ext cx="2708434"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61" name="矩形 60"/>
            <p:cNvSpPr/>
            <p:nvPr/>
          </p:nvSpPr>
          <p:spPr>
            <a:xfrm>
              <a:off x="470268" y="2823664"/>
              <a:ext cx="3064868" cy="408232"/>
            </a:xfrm>
            <a:prstGeom prst="rect">
              <a:avLst/>
            </a:prstGeom>
          </p:spPr>
          <p:txBody>
            <a:bodyPr wrap="square">
              <a:spAutoFit/>
            </a:bodyPr>
            <a:lstStyle/>
            <a:p>
              <a:pPr>
                <a:lnSpc>
                  <a:spcPct val="150000"/>
                </a:lnSpc>
              </a:pPr>
              <a:r>
                <a:rPr lang="zh-CN" altLang="en-US" sz="1050" dirty="0">
                  <a:cs typeface="+mn-ea"/>
                  <a:sym typeface="+mn-lt"/>
                </a:rPr>
                <a:t>制定规矩，欲破先立</a:t>
              </a:r>
              <a:endParaRPr lang="zh-CN" altLang="en-US" sz="1050" dirty="0">
                <a:cs typeface="+mn-ea"/>
                <a:sym typeface="+mn-lt"/>
              </a:endParaRPr>
            </a:p>
          </p:txBody>
        </p:sp>
      </p:grpSp>
      <p:grpSp>
        <p:nvGrpSpPr>
          <p:cNvPr id="62" name="组合 61"/>
          <p:cNvGrpSpPr/>
          <p:nvPr/>
        </p:nvGrpSpPr>
        <p:grpSpPr>
          <a:xfrm>
            <a:off x="6296701" y="3160128"/>
            <a:ext cx="2299649" cy="609267"/>
            <a:chOff x="468937" y="2419540"/>
            <a:chExt cx="3066199" cy="812356"/>
          </a:xfrm>
        </p:grpSpPr>
        <p:sp>
          <p:nvSpPr>
            <p:cNvPr id="63" name="TextBox 18"/>
            <p:cNvSpPr txBox="1"/>
            <p:nvPr/>
          </p:nvSpPr>
          <p:spPr>
            <a:xfrm flipH="1">
              <a:off x="468937" y="2419540"/>
              <a:ext cx="2708434"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64" name="矩形 63"/>
            <p:cNvSpPr/>
            <p:nvPr/>
          </p:nvSpPr>
          <p:spPr>
            <a:xfrm>
              <a:off x="470268" y="2823664"/>
              <a:ext cx="3064868" cy="408232"/>
            </a:xfrm>
            <a:prstGeom prst="rect">
              <a:avLst/>
            </a:prstGeom>
          </p:spPr>
          <p:txBody>
            <a:bodyPr wrap="square">
              <a:spAutoFit/>
            </a:bodyPr>
            <a:lstStyle/>
            <a:p>
              <a:pPr>
                <a:lnSpc>
                  <a:spcPct val="150000"/>
                </a:lnSpc>
              </a:pPr>
              <a:r>
                <a:rPr lang="zh-CN" altLang="en-US" sz="1050" dirty="0">
                  <a:cs typeface="+mn-ea"/>
                  <a:sym typeface="+mn-lt"/>
                </a:rPr>
                <a:t>盘点总结，求异存同</a:t>
              </a:r>
              <a:endParaRPr lang="zh-CN" altLang="en-US" sz="1050" dirty="0">
                <a:cs typeface="+mn-ea"/>
                <a:sym typeface="+mn-lt"/>
              </a:endParaRPr>
            </a:p>
          </p:txBody>
        </p:sp>
      </p:grpSp>
      <p:sp>
        <p:nvSpPr>
          <p:cNvPr id="31" name="矩形 30"/>
          <p:cNvSpPr/>
          <p:nvPr/>
        </p:nvSpPr>
        <p:spPr>
          <a:xfrm>
            <a:off x="704566" y="698298"/>
            <a:ext cx="7834504" cy="458459"/>
          </a:xfrm>
          <a:prstGeom prst="rect">
            <a:avLst/>
          </a:prstGeom>
        </p:spPr>
        <p:txBody>
          <a:bodyPr wrap="square">
            <a:spAutoFit/>
          </a:bodyPr>
          <a:lstStyle/>
          <a:p>
            <a:pPr>
              <a:lnSpc>
                <a:spcPct val="150000"/>
              </a:lnSpc>
            </a:pPr>
            <a:r>
              <a:rPr lang="zh-CN" altLang="en-US" sz="1050" b="1" dirty="0">
                <a:solidFill>
                  <a:schemeClr val="tx1">
                    <a:lumMod val="85000"/>
                    <a:lumOff val="15000"/>
                  </a:schemeClr>
                </a:solidFill>
                <a:cs typeface="+mn-ea"/>
                <a:sym typeface="+mn-lt"/>
              </a:rPr>
              <a:t>客户管理不是上门送礼，也不是吃吃喝喝</a:t>
            </a:r>
            <a:r>
              <a:rPr lang="zh-CN" altLang="en-US" sz="1050" b="1" dirty="0">
                <a:gradFill>
                  <a:gsLst>
                    <a:gs pos="0">
                      <a:srgbClr val="CD1723"/>
                    </a:gs>
                    <a:gs pos="100000">
                      <a:srgbClr val="E53D34"/>
                    </a:gs>
                  </a:gsLst>
                  <a:lin ang="2700000" scaled="0"/>
                </a:gradFill>
                <a:cs typeface="+mn-ea"/>
                <a:sym typeface="+mn-lt"/>
              </a:rPr>
              <a:t>（客户管理到底是什么？），</a:t>
            </a:r>
            <a:r>
              <a:rPr lang="zh-CN" altLang="en-US" sz="1050" b="1" dirty="0">
                <a:solidFill>
                  <a:schemeClr val="tx1">
                    <a:lumMod val="85000"/>
                    <a:lumOff val="15000"/>
                  </a:schemeClr>
                </a:solidFill>
                <a:cs typeface="+mn-ea"/>
                <a:sym typeface="+mn-lt"/>
              </a:rPr>
              <a:t>要落实客户管理工作就必须要明确工作的原则和工作的标准</a:t>
            </a:r>
            <a:r>
              <a:rPr lang="zh-CN" altLang="en-US" b="1" dirty="0">
                <a:solidFill>
                  <a:schemeClr val="tx1">
                    <a:lumMod val="85000"/>
                    <a:lumOff val="15000"/>
                  </a:schemeClr>
                </a:solidFill>
                <a:cs typeface="+mn-ea"/>
                <a:sym typeface="+mn-lt"/>
              </a:rPr>
              <a:t>。</a:t>
            </a:r>
            <a:endParaRPr lang="zh-CN" altLang="en-US"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50" fill="hold"/>
                                        <p:tgtEl>
                                          <p:spTgt spid="22"/>
                                        </p:tgtEl>
                                        <p:attrNameLst>
                                          <p:attrName>ppt_w</p:attrName>
                                        </p:attrNameLst>
                                      </p:cBhvr>
                                      <p:tavLst>
                                        <p:tav tm="0">
                                          <p:val>
                                            <p:fltVal val="0"/>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animEffect transition="in" filter="fade">
                                      <p:cBhvr>
                                        <p:cTn id="23" dur="25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50"/>
                                        <p:tgtEl>
                                          <p:spTgt spid="11"/>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ppt_w</p:attrName>
                                        </p:attrNameLst>
                                      </p:cBhvr>
                                      <p:tavLst>
                                        <p:tav tm="0">
                                          <p:val>
                                            <p:fltVal val="0"/>
                                          </p:val>
                                        </p:tav>
                                        <p:tav tm="100000">
                                          <p:val>
                                            <p:strVal val="#ppt_w"/>
                                          </p:val>
                                        </p:tav>
                                      </p:tavLst>
                                    </p:anim>
                                    <p:anim calcmode="lin" valueType="num">
                                      <p:cBhvr>
                                        <p:cTn id="64" dur="250" fill="hold"/>
                                        <p:tgtEl>
                                          <p:spTgt spid="24"/>
                                        </p:tgtEl>
                                        <p:attrNameLst>
                                          <p:attrName>ppt_h</p:attrName>
                                        </p:attrNameLst>
                                      </p:cBhvr>
                                      <p:tavLst>
                                        <p:tav tm="0">
                                          <p:val>
                                            <p:fltVal val="0"/>
                                          </p:val>
                                        </p:tav>
                                        <p:tav tm="100000">
                                          <p:val>
                                            <p:strVal val="#ppt_h"/>
                                          </p:val>
                                        </p:tav>
                                      </p:tavLst>
                                    </p:anim>
                                    <p:animEffect transition="in" filter="fade">
                                      <p:cBhvr>
                                        <p:cTn id="65" dur="250"/>
                                        <p:tgtEl>
                                          <p:spTgt spid="24"/>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5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 grpId="0" animBg="1"/>
      <p:bldP spid="14" grpId="0" animBg="1"/>
      <p:bldP spid="13" grpId="0" animBg="1"/>
      <p:bldP spid="2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3468085" y="1696949"/>
            <a:ext cx="1112615" cy="1105984"/>
            <a:chOff x="4375361" y="2015414"/>
            <a:chExt cx="1483752" cy="1474986"/>
          </a:xfrm>
          <a:solidFill>
            <a:schemeClr val="accent1"/>
          </a:solidFill>
        </p:grpSpPr>
        <p:sp>
          <p:nvSpPr>
            <p:cNvPr id="3"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1</a:t>
              </a:r>
              <a:endParaRPr lang="zh-CN" altLang="en-US" sz="1800" dirty="0">
                <a:solidFill>
                  <a:schemeClr val="bg1"/>
                </a:solidFill>
                <a:cs typeface="+mn-ea"/>
                <a:sym typeface="+mn-lt"/>
              </a:endParaRPr>
            </a:p>
          </p:txBody>
        </p:sp>
      </p:grpSp>
      <p:grpSp>
        <p:nvGrpSpPr>
          <p:cNvPr id="15" name="组合 79"/>
          <p:cNvGrpSpPr/>
          <p:nvPr/>
        </p:nvGrpSpPr>
        <p:grpSpPr>
          <a:xfrm>
            <a:off x="3468086" y="2802933"/>
            <a:ext cx="1112615" cy="1105984"/>
            <a:chOff x="4375361" y="3490400"/>
            <a:chExt cx="1483752" cy="1474986"/>
          </a:xfrm>
          <a:solidFill>
            <a:schemeClr val="accent4"/>
          </a:solidFill>
        </p:grpSpPr>
        <p:sp>
          <p:nvSpPr>
            <p:cNvPr id="5"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3</a:t>
              </a:r>
              <a:endParaRPr lang="zh-CN" altLang="en-US" sz="1800" dirty="0">
                <a:solidFill>
                  <a:schemeClr val="bg1"/>
                </a:solidFill>
                <a:cs typeface="+mn-ea"/>
                <a:sym typeface="+mn-lt"/>
              </a:endParaRPr>
            </a:p>
          </p:txBody>
        </p:sp>
      </p:grpSp>
      <p:grpSp>
        <p:nvGrpSpPr>
          <p:cNvPr id="25" name="组合 78"/>
          <p:cNvGrpSpPr/>
          <p:nvPr/>
        </p:nvGrpSpPr>
        <p:grpSpPr>
          <a:xfrm>
            <a:off x="4580698" y="2802933"/>
            <a:ext cx="1112615" cy="1105984"/>
            <a:chOff x="5859113" y="3490400"/>
            <a:chExt cx="1483752" cy="1474986"/>
          </a:xfrm>
          <a:solidFill>
            <a:schemeClr val="accent3"/>
          </a:solidFill>
        </p:grpSpPr>
        <p:sp>
          <p:nvSpPr>
            <p:cNvPr id="6"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4</a:t>
              </a:r>
              <a:endParaRPr lang="zh-CN" altLang="en-US" sz="1800" dirty="0">
                <a:solidFill>
                  <a:schemeClr val="bg1"/>
                </a:solidFill>
                <a:cs typeface="+mn-ea"/>
                <a:sym typeface="+mn-lt"/>
              </a:endParaRPr>
            </a:p>
          </p:txBody>
        </p:sp>
      </p:grpSp>
      <p:grpSp>
        <p:nvGrpSpPr>
          <p:cNvPr id="26" name="组合 77"/>
          <p:cNvGrpSpPr/>
          <p:nvPr/>
        </p:nvGrpSpPr>
        <p:grpSpPr>
          <a:xfrm>
            <a:off x="4580701" y="1696949"/>
            <a:ext cx="1112615" cy="1234011"/>
            <a:chOff x="5859113" y="2015414"/>
            <a:chExt cx="1483752" cy="1645729"/>
          </a:xfrm>
          <a:solidFill>
            <a:schemeClr val="accent2"/>
          </a:solidFill>
        </p:grpSpPr>
        <p:sp>
          <p:nvSpPr>
            <p:cNvPr id="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1800" dirty="0">
                  <a:solidFill>
                    <a:schemeClr val="bg1"/>
                  </a:solidFill>
                  <a:cs typeface="+mn-ea"/>
                  <a:sym typeface="+mn-lt"/>
                </a:rPr>
                <a:t>2</a:t>
              </a:r>
              <a:endParaRPr lang="zh-CN" altLang="en-US" sz="1800" dirty="0">
                <a:solidFill>
                  <a:schemeClr val="bg1"/>
                </a:solidFill>
                <a:cs typeface="+mn-ea"/>
                <a:sym typeface="+mn-lt"/>
              </a:endParaRPr>
            </a:p>
          </p:txBody>
        </p:sp>
      </p:grpSp>
      <p:grpSp>
        <p:nvGrpSpPr>
          <p:cNvPr id="27" name="组合 75"/>
          <p:cNvGrpSpPr/>
          <p:nvPr/>
        </p:nvGrpSpPr>
        <p:grpSpPr>
          <a:xfrm>
            <a:off x="3010576" y="1194922"/>
            <a:ext cx="3117485" cy="3189430"/>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8"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12" tIns="45706" rIns="91412" bIns="45706" numCol="1" anchor="t" anchorCtr="0" compatLnSpc="1"/>
              <a:lstStyle/>
              <a:p>
                <a:endParaRPr lang="zh-CN" altLang="en-US" sz="1800">
                  <a:cs typeface="+mn-ea"/>
                  <a:sym typeface="+mn-lt"/>
                </a:endParaRPr>
              </a:p>
            </p:txBody>
          </p:sp>
          <p:sp>
            <p:nvSpPr>
              <p:cNvPr id="19"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12" tIns="45706" rIns="91412" bIns="45706" numCol="1" anchor="t" anchorCtr="0" compatLnSpc="1"/>
              <a:lstStyle/>
              <a:p>
                <a:endParaRPr lang="zh-CN" altLang="en-US" sz="1800">
                  <a:cs typeface="+mn-ea"/>
                  <a:sym typeface="+mn-lt"/>
                </a:endParaRPr>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1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grpSp>
          <p:sp>
            <p:nvSpPr>
              <p:cNvPr id="20"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12" tIns="45706" rIns="91412" bIns="45706" numCol="1" anchor="t" anchorCtr="0" compatLnSpc="1"/>
              <a:lstStyle/>
              <a:p>
                <a:endParaRPr lang="zh-CN" altLang="en-US" sz="1800">
                  <a:cs typeface="+mn-ea"/>
                  <a:sym typeface="+mn-lt"/>
                </a:endParaRPr>
              </a:p>
            </p:txBody>
          </p:sp>
        </p:grpSp>
      </p:grpSp>
      <p:sp>
        <p:nvSpPr>
          <p:cNvPr id="21" name="任意多边形 20"/>
          <p:cNvSpPr/>
          <p:nvPr/>
        </p:nvSpPr>
        <p:spPr>
          <a:xfrm rot="2700000">
            <a:off x="5588946" y="1703142"/>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2" name="任意多边形 21"/>
          <p:cNvSpPr/>
          <p:nvPr/>
        </p:nvSpPr>
        <p:spPr>
          <a:xfrm rot="18900000" flipH="1">
            <a:off x="3410561" y="170314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3" name="任意多边形 22"/>
          <p:cNvSpPr/>
          <p:nvPr/>
        </p:nvSpPr>
        <p:spPr>
          <a:xfrm rot="18900000" flipV="1">
            <a:off x="5588941" y="3787905"/>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grpSp>
        <p:nvGrpSpPr>
          <p:cNvPr id="32" name="组合 74"/>
          <p:cNvGrpSpPr/>
          <p:nvPr/>
        </p:nvGrpSpPr>
        <p:grpSpPr>
          <a:xfrm>
            <a:off x="3953493" y="2175757"/>
            <a:ext cx="1254413" cy="1254347"/>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0" name="椭圆 9"/>
            <p:cNvSpPr/>
            <p:nvPr/>
          </p:nvSpPr>
          <p:spPr>
            <a:xfrm>
              <a:off x="5103632" y="2734919"/>
              <a:ext cx="1510960" cy="15109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2" name="直角三角形 11"/>
          <p:cNvSpPr/>
          <p:nvPr/>
        </p:nvSpPr>
        <p:spPr>
          <a:xfrm rot="2700000">
            <a:off x="4590373" y="3550819"/>
            <a:ext cx="198436" cy="198446"/>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4" name="直角三角形 13"/>
          <p:cNvSpPr/>
          <p:nvPr/>
        </p:nvSpPr>
        <p:spPr>
          <a:xfrm rot="18900000" flipH="1">
            <a:off x="4341154" y="1816794"/>
            <a:ext cx="198446" cy="198436"/>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3" name="直角三角形 12"/>
          <p:cNvSpPr/>
          <p:nvPr/>
        </p:nvSpPr>
        <p:spPr>
          <a:xfrm rot="8100000">
            <a:off x="3631713" y="2834835"/>
            <a:ext cx="198446" cy="198436"/>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4" name="任意多边形 23"/>
          <p:cNvSpPr/>
          <p:nvPr/>
        </p:nvSpPr>
        <p:spPr>
          <a:xfrm rot="2700000" flipH="1" flipV="1">
            <a:off x="3410565" y="3787899"/>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1" name="直角三角形 10"/>
          <p:cNvSpPr/>
          <p:nvPr/>
        </p:nvSpPr>
        <p:spPr>
          <a:xfrm rot="18900000">
            <a:off x="5351388" y="2580960"/>
            <a:ext cx="198446" cy="198436"/>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grpSp>
        <p:nvGrpSpPr>
          <p:cNvPr id="53" name="组合 52"/>
          <p:cNvGrpSpPr/>
          <p:nvPr/>
        </p:nvGrpSpPr>
        <p:grpSpPr>
          <a:xfrm>
            <a:off x="708346" y="1674864"/>
            <a:ext cx="2310155" cy="609267"/>
            <a:chOff x="468937" y="2419540"/>
            <a:chExt cx="3080207" cy="812356"/>
          </a:xfrm>
        </p:grpSpPr>
        <p:sp>
          <p:nvSpPr>
            <p:cNvPr id="54" name="TextBox 18"/>
            <p:cNvSpPr txBox="1"/>
            <p:nvPr/>
          </p:nvSpPr>
          <p:spPr>
            <a:xfrm flipH="1">
              <a:off x="468937" y="2419540"/>
              <a:ext cx="1785104" cy="492443"/>
            </a:xfrm>
            <a:prstGeom prst="rect">
              <a:avLst/>
            </a:prstGeom>
            <a:noFill/>
          </p:spPr>
          <p:txBody>
            <a:bodyPr wrap="none" rtlCol="0">
              <a:spAutoFit/>
            </a:bodyPr>
            <a:lstStyle/>
            <a:p>
              <a:r>
                <a:rPr lang="zh-CN" altLang="en-US" b="1" dirty="0">
                  <a:cs typeface="+mn-ea"/>
                  <a:sym typeface="+mn-lt"/>
                </a:rPr>
                <a:t>定位细分：</a:t>
              </a:r>
              <a:endParaRPr lang="en-US" b="1" dirty="0">
                <a:cs typeface="+mn-ea"/>
                <a:sym typeface="+mn-lt"/>
              </a:endParaRPr>
            </a:p>
          </p:txBody>
        </p:sp>
        <p:sp>
          <p:nvSpPr>
            <p:cNvPr id="55" name="矩形 54"/>
            <p:cNvSpPr/>
            <p:nvPr/>
          </p:nvSpPr>
          <p:spPr>
            <a:xfrm>
              <a:off x="470266" y="2823664"/>
              <a:ext cx="3078878" cy="408232"/>
            </a:xfrm>
            <a:prstGeom prst="rect">
              <a:avLst/>
            </a:prstGeom>
          </p:spPr>
          <p:txBody>
            <a:bodyPr wrap="square">
              <a:spAutoFit/>
            </a:bodyPr>
            <a:lstStyle/>
            <a:p>
              <a:pPr>
                <a:lnSpc>
                  <a:spcPct val="150000"/>
                </a:lnSpc>
              </a:pPr>
              <a:r>
                <a:rPr lang="zh-CN" altLang="en-US" sz="1050" dirty="0">
                  <a:cs typeface="+mn-ea"/>
                  <a:sym typeface="+mn-lt"/>
                </a:rPr>
                <a:t>产品定位在，细分客户</a:t>
              </a:r>
              <a:endParaRPr lang="zh-CN" altLang="en-US" sz="1050" dirty="0">
                <a:cs typeface="+mn-ea"/>
                <a:sym typeface="+mn-lt"/>
              </a:endParaRPr>
            </a:p>
          </p:txBody>
        </p:sp>
      </p:grpSp>
      <p:grpSp>
        <p:nvGrpSpPr>
          <p:cNvPr id="56" name="组合 55"/>
          <p:cNvGrpSpPr/>
          <p:nvPr/>
        </p:nvGrpSpPr>
        <p:grpSpPr>
          <a:xfrm>
            <a:off x="661564" y="3056090"/>
            <a:ext cx="2306972" cy="609267"/>
            <a:chOff x="468937" y="2419540"/>
            <a:chExt cx="3075963" cy="812356"/>
          </a:xfrm>
        </p:grpSpPr>
        <p:sp>
          <p:nvSpPr>
            <p:cNvPr id="57" name="TextBox 18"/>
            <p:cNvSpPr txBox="1"/>
            <p:nvPr/>
          </p:nvSpPr>
          <p:spPr>
            <a:xfrm flipH="1">
              <a:off x="468937" y="2419540"/>
              <a:ext cx="1785104" cy="492443"/>
            </a:xfrm>
            <a:prstGeom prst="rect">
              <a:avLst/>
            </a:prstGeom>
            <a:noFill/>
          </p:spPr>
          <p:txBody>
            <a:bodyPr wrap="none" rtlCol="0">
              <a:spAutoFit/>
            </a:bodyPr>
            <a:lstStyle/>
            <a:p>
              <a:r>
                <a:rPr lang="zh-CN" altLang="en-US" b="1" dirty="0">
                  <a:cs typeface="+mn-ea"/>
                  <a:sym typeface="+mn-lt"/>
                </a:rPr>
                <a:t>整体包装：</a:t>
              </a:r>
              <a:endParaRPr lang="en-US" b="1" dirty="0">
                <a:cs typeface="+mn-ea"/>
                <a:sym typeface="+mn-lt"/>
              </a:endParaRPr>
            </a:p>
          </p:txBody>
        </p:sp>
        <p:sp>
          <p:nvSpPr>
            <p:cNvPr id="58" name="矩形 57"/>
            <p:cNvSpPr/>
            <p:nvPr/>
          </p:nvSpPr>
          <p:spPr>
            <a:xfrm>
              <a:off x="470266" y="2823664"/>
              <a:ext cx="3074634" cy="408232"/>
            </a:xfrm>
            <a:prstGeom prst="rect">
              <a:avLst/>
            </a:prstGeom>
          </p:spPr>
          <p:txBody>
            <a:bodyPr wrap="square">
              <a:spAutoFit/>
            </a:bodyPr>
            <a:lstStyle/>
            <a:p>
              <a:pPr>
                <a:lnSpc>
                  <a:spcPct val="150000"/>
                </a:lnSpc>
              </a:pPr>
              <a:r>
                <a:rPr lang="zh-CN" altLang="en-US" sz="1050" dirty="0">
                  <a:cs typeface="+mn-ea"/>
                  <a:sym typeface="+mn-lt"/>
                </a:rPr>
                <a:t>外包装，品牌，话术，价格</a:t>
              </a:r>
              <a:endParaRPr lang="zh-CN" altLang="en-US" sz="1050" dirty="0">
                <a:cs typeface="+mn-ea"/>
                <a:sym typeface="+mn-lt"/>
              </a:endParaRPr>
            </a:p>
          </p:txBody>
        </p:sp>
      </p:grpSp>
      <p:grpSp>
        <p:nvGrpSpPr>
          <p:cNvPr id="59" name="组合 58"/>
          <p:cNvGrpSpPr/>
          <p:nvPr/>
        </p:nvGrpSpPr>
        <p:grpSpPr>
          <a:xfrm>
            <a:off x="6296701" y="1774241"/>
            <a:ext cx="2299649" cy="609267"/>
            <a:chOff x="468937" y="2419540"/>
            <a:chExt cx="3066199" cy="812356"/>
          </a:xfrm>
        </p:grpSpPr>
        <p:sp>
          <p:nvSpPr>
            <p:cNvPr id="60" name="TextBox 18"/>
            <p:cNvSpPr txBox="1"/>
            <p:nvPr/>
          </p:nvSpPr>
          <p:spPr>
            <a:xfrm flipH="1">
              <a:off x="468937" y="2419540"/>
              <a:ext cx="1785104" cy="492443"/>
            </a:xfrm>
            <a:prstGeom prst="rect">
              <a:avLst/>
            </a:prstGeom>
            <a:noFill/>
          </p:spPr>
          <p:txBody>
            <a:bodyPr wrap="none" rtlCol="0">
              <a:spAutoFit/>
            </a:bodyPr>
            <a:lstStyle/>
            <a:p>
              <a:r>
                <a:rPr lang="zh-CN" altLang="en-US" b="1" dirty="0">
                  <a:cs typeface="+mn-ea"/>
                  <a:sym typeface="+mn-lt"/>
                </a:rPr>
                <a:t>客户习惯：</a:t>
              </a:r>
              <a:endParaRPr lang="en-US" b="1" dirty="0">
                <a:cs typeface="+mn-ea"/>
                <a:sym typeface="+mn-lt"/>
              </a:endParaRPr>
            </a:p>
          </p:txBody>
        </p:sp>
        <p:sp>
          <p:nvSpPr>
            <p:cNvPr id="61" name="矩形 60"/>
            <p:cNvSpPr/>
            <p:nvPr/>
          </p:nvSpPr>
          <p:spPr>
            <a:xfrm>
              <a:off x="470268" y="2823664"/>
              <a:ext cx="3064868" cy="408232"/>
            </a:xfrm>
            <a:prstGeom prst="rect">
              <a:avLst/>
            </a:prstGeom>
          </p:spPr>
          <p:txBody>
            <a:bodyPr wrap="square">
              <a:spAutoFit/>
            </a:bodyPr>
            <a:lstStyle/>
            <a:p>
              <a:pPr>
                <a:lnSpc>
                  <a:spcPct val="150000"/>
                </a:lnSpc>
              </a:pPr>
              <a:r>
                <a:rPr lang="zh-CN" altLang="en-US" sz="1050" dirty="0">
                  <a:cs typeface="+mn-ea"/>
                  <a:sym typeface="+mn-lt"/>
                </a:rPr>
                <a:t>信息传递方式要尊重客户习惯</a:t>
              </a:r>
              <a:endParaRPr lang="zh-CN" altLang="en-US" sz="1050" dirty="0">
                <a:cs typeface="+mn-ea"/>
                <a:sym typeface="+mn-lt"/>
              </a:endParaRPr>
            </a:p>
          </p:txBody>
        </p:sp>
      </p:grpSp>
      <p:grpSp>
        <p:nvGrpSpPr>
          <p:cNvPr id="62" name="组合 61"/>
          <p:cNvGrpSpPr/>
          <p:nvPr/>
        </p:nvGrpSpPr>
        <p:grpSpPr>
          <a:xfrm>
            <a:off x="6296701" y="3160128"/>
            <a:ext cx="2299649" cy="609267"/>
            <a:chOff x="468937" y="2419540"/>
            <a:chExt cx="3066199" cy="812356"/>
          </a:xfrm>
        </p:grpSpPr>
        <p:sp>
          <p:nvSpPr>
            <p:cNvPr id="63" name="TextBox 18"/>
            <p:cNvSpPr txBox="1"/>
            <p:nvPr/>
          </p:nvSpPr>
          <p:spPr>
            <a:xfrm flipH="1">
              <a:off x="468937" y="2419540"/>
              <a:ext cx="1785104" cy="492443"/>
            </a:xfrm>
            <a:prstGeom prst="rect">
              <a:avLst/>
            </a:prstGeom>
            <a:noFill/>
          </p:spPr>
          <p:txBody>
            <a:bodyPr wrap="none" rtlCol="0">
              <a:spAutoFit/>
            </a:bodyPr>
            <a:lstStyle/>
            <a:p>
              <a:r>
                <a:rPr lang="zh-CN" altLang="en-US" b="1" dirty="0">
                  <a:cs typeface="+mn-ea"/>
                  <a:sym typeface="+mn-lt"/>
                </a:rPr>
                <a:t>产品变形：</a:t>
              </a:r>
              <a:endParaRPr lang="en-US" b="1" dirty="0">
                <a:cs typeface="+mn-ea"/>
                <a:sym typeface="+mn-lt"/>
              </a:endParaRPr>
            </a:p>
          </p:txBody>
        </p:sp>
        <p:sp>
          <p:nvSpPr>
            <p:cNvPr id="64" name="矩形 63"/>
            <p:cNvSpPr/>
            <p:nvPr/>
          </p:nvSpPr>
          <p:spPr>
            <a:xfrm>
              <a:off x="470268" y="2823664"/>
              <a:ext cx="3064868" cy="408232"/>
            </a:xfrm>
            <a:prstGeom prst="rect">
              <a:avLst/>
            </a:prstGeom>
          </p:spPr>
          <p:txBody>
            <a:bodyPr wrap="square">
              <a:spAutoFit/>
            </a:bodyPr>
            <a:lstStyle/>
            <a:p>
              <a:pPr>
                <a:lnSpc>
                  <a:spcPct val="150000"/>
                </a:lnSpc>
              </a:pPr>
              <a:r>
                <a:rPr lang="zh-CN" altLang="en-US" sz="1050" dirty="0">
                  <a:cs typeface="+mn-ea"/>
                  <a:sym typeface="+mn-lt"/>
                </a:rPr>
                <a:t>结算方式变形，促销手段变形</a:t>
              </a:r>
              <a:endParaRPr lang="zh-CN" altLang="en-US" sz="1050" dirty="0">
                <a:cs typeface="+mn-ea"/>
                <a:sym typeface="+mn-lt"/>
              </a:endParaRPr>
            </a:p>
          </p:txBody>
        </p:sp>
      </p:grpSp>
      <p:sp>
        <p:nvSpPr>
          <p:cNvPr id="31" name="矩形 30"/>
          <p:cNvSpPr/>
          <p:nvPr/>
        </p:nvSpPr>
        <p:spPr>
          <a:xfrm>
            <a:off x="704566" y="698298"/>
            <a:ext cx="7834504" cy="305918"/>
          </a:xfrm>
          <a:prstGeom prst="rect">
            <a:avLst/>
          </a:prstGeom>
        </p:spPr>
        <p:txBody>
          <a:bodyPr wrap="square">
            <a:spAutoFit/>
          </a:bodyPr>
          <a:lstStyle/>
          <a:p>
            <a:pPr>
              <a:lnSpc>
                <a:spcPct val="150000"/>
              </a:lnSpc>
            </a:pPr>
            <a:r>
              <a:rPr lang="zh-CN" altLang="en-US" sz="1050" b="1" dirty="0">
                <a:solidFill>
                  <a:schemeClr val="tx1">
                    <a:lumMod val="85000"/>
                    <a:lumOff val="15000"/>
                  </a:schemeClr>
                </a:solidFill>
                <a:cs typeface="+mn-ea"/>
                <a:sym typeface="+mn-lt"/>
              </a:rPr>
              <a:t>要定制专属的客户服务，不是给客户打上所谓</a:t>
            </a:r>
            <a:r>
              <a:rPr lang="en-US" altLang="zh-CN" sz="1050" b="1" dirty="0">
                <a:solidFill>
                  <a:schemeClr val="tx1">
                    <a:lumMod val="85000"/>
                    <a:lumOff val="15000"/>
                  </a:schemeClr>
                </a:solidFill>
                <a:cs typeface="+mn-ea"/>
                <a:sym typeface="+mn-lt"/>
              </a:rPr>
              <a:t>VIP</a:t>
            </a:r>
            <a:r>
              <a:rPr lang="zh-CN" altLang="en-US" sz="1050" b="1" dirty="0">
                <a:solidFill>
                  <a:schemeClr val="tx1">
                    <a:lumMod val="85000"/>
                    <a:lumOff val="15000"/>
                  </a:schemeClr>
                </a:solidFill>
                <a:cs typeface="+mn-ea"/>
                <a:sym typeface="+mn-lt"/>
              </a:rPr>
              <a:t>的标签。同时，也要给客户</a:t>
            </a:r>
            <a:r>
              <a:rPr lang="en-US" altLang="zh-CN" sz="1050" b="1" dirty="0">
                <a:solidFill>
                  <a:schemeClr val="tx1">
                    <a:lumMod val="85000"/>
                    <a:lumOff val="15000"/>
                  </a:schemeClr>
                </a:solidFill>
                <a:cs typeface="+mn-ea"/>
                <a:sym typeface="+mn-lt"/>
              </a:rPr>
              <a:t>VIP</a:t>
            </a:r>
            <a:r>
              <a:rPr lang="zh-CN" altLang="en-US" sz="1050" b="1" dirty="0">
                <a:solidFill>
                  <a:schemeClr val="tx1">
                    <a:lumMod val="85000"/>
                    <a:lumOff val="15000"/>
                  </a:schemeClr>
                </a:solidFill>
                <a:cs typeface="+mn-ea"/>
                <a:sym typeface="+mn-lt"/>
              </a:rPr>
              <a:t>的别样待遇。要做到这一点就需要从产品业务入手。</a:t>
            </a:r>
            <a:endParaRPr lang="zh-CN" altLang="en-US" sz="105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50" fill="hold"/>
                                        <p:tgtEl>
                                          <p:spTgt spid="22"/>
                                        </p:tgtEl>
                                        <p:attrNameLst>
                                          <p:attrName>ppt_w</p:attrName>
                                        </p:attrNameLst>
                                      </p:cBhvr>
                                      <p:tavLst>
                                        <p:tav tm="0">
                                          <p:val>
                                            <p:fltVal val="0"/>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animEffect transition="in" filter="fade">
                                      <p:cBhvr>
                                        <p:cTn id="23" dur="25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50"/>
                                        <p:tgtEl>
                                          <p:spTgt spid="11"/>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ppt_w</p:attrName>
                                        </p:attrNameLst>
                                      </p:cBhvr>
                                      <p:tavLst>
                                        <p:tav tm="0">
                                          <p:val>
                                            <p:fltVal val="0"/>
                                          </p:val>
                                        </p:tav>
                                        <p:tav tm="100000">
                                          <p:val>
                                            <p:strVal val="#ppt_w"/>
                                          </p:val>
                                        </p:tav>
                                      </p:tavLst>
                                    </p:anim>
                                    <p:anim calcmode="lin" valueType="num">
                                      <p:cBhvr>
                                        <p:cTn id="64" dur="250" fill="hold"/>
                                        <p:tgtEl>
                                          <p:spTgt spid="24"/>
                                        </p:tgtEl>
                                        <p:attrNameLst>
                                          <p:attrName>ppt_h</p:attrName>
                                        </p:attrNameLst>
                                      </p:cBhvr>
                                      <p:tavLst>
                                        <p:tav tm="0">
                                          <p:val>
                                            <p:fltVal val="0"/>
                                          </p:val>
                                        </p:tav>
                                        <p:tav tm="100000">
                                          <p:val>
                                            <p:strVal val="#ppt_h"/>
                                          </p:val>
                                        </p:tav>
                                      </p:tavLst>
                                    </p:anim>
                                    <p:animEffect transition="in" filter="fade">
                                      <p:cBhvr>
                                        <p:cTn id="65" dur="250"/>
                                        <p:tgtEl>
                                          <p:spTgt spid="24"/>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5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 grpId="0" animBg="1"/>
      <p:bldP spid="14" grpId="0" animBg="1"/>
      <p:bldP spid="13" grpId="0" animBg="1"/>
      <p:bldP spid="2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5208560" y="2269053"/>
            <a:ext cx="1004080" cy="1004080"/>
            <a:chOff x="6920031" y="3363156"/>
            <a:chExt cx="1338773" cy="1338773"/>
          </a:xfrm>
        </p:grpSpPr>
        <p:sp>
          <p:nvSpPr>
            <p:cNvPr id="3" name="Oval 7"/>
            <p:cNvSpPr/>
            <p:nvPr/>
          </p:nvSpPr>
          <p:spPr>
            <a:xfrm>
              <a:off x="6920031" y="3363156"/>
              <a:ext cx="1338773" cy="1338773"/>
            </a:xfrm>
            <a:prstGeom prst="ellipse">
              <a:avLst/>
            </a:prstGeom>
            <a:solidFill>
              <a:schemeClr val="accent2">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grpSp>
          <p:nvGrpSpPr>
            <p:cNvPr id="4" name="Group 20"/>
            <p:cNvGrpSpPr/>
            <p:nvPr/>
          </p:nvGrpSpPr>
          <p:grpSpPr>
            <a:xfrm>
              <a:off x="7357245" y="3796320"/>
              <a:ext cx="464344" cy="465138"/>
              <a:chOff x="7287419" y="3505994"/>
              <a:chExt cx="464344" cy="465138"/>
            </a:xfrm>
            <a:solidFill>
              <a:schemeClr val="bg2"/>
            </a:solidFill>
          </p:grpSpPr>
          <p:sp>
            <p:nvSpPr>
              <p:cNvPr id="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sp>
            <p:nvSpPr>
              <p:cNvPr id="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sp>
            <p:nvSpPr>
              <p:cNvPr id="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sp>
            <p:nvSpPr>
              <p:cNvPr id="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sp>
            <p:nvSpPr>
              <p:cNvPr id="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sp>
            <p:nvSpPr>
              <p:cNvPr id="1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050">
                  <a:cs typeface="+mn-ea"/>
                  <a:sym typeface="+mn-lt"/>
                </a:endParaRPr>
              </a:p>
            </p:txBody>
          </p:sp>
        </p:grpSp>
      </p:grpSp>
      <p:grpSp>
        <p:nvGrpSpPr>
          <p:cNvPr id="11" name="Group 11"/>
          <p:cNvGrpSpPr/>
          <p:nvPr/>
        </p:nvGrpSpPr>
        <p:grpSpPr>
          <a:xfrm>
            <a:off x="4590536" y="1671848"/>
            <a:ext cx="1004080" cy="1004080"/>
            <a:chOff x="6096000" y="2566881"/>
            <a:chExt cx="1338773" cy="1338773"/>
          </a:xfrm>
        </p:grpSpPr>
        <p:sp>
          <p:nvSpPr>
            <p:cNvPr id="12" name="Oval 6"/>
            <p:cNvSpPr/>
            <p:nvPr/>
          </p:nvSpPr>
          <p:spPr>
            <a:xfrm>
              <a:off x="6096000" y="2566881"/>
              <a:ext cx="1338773" cy="1338773"/>
            </a:xfrm>
            <a:prstGeom prst="ellipse">
              <a:avLst/>
            </a:prstGeom>
            <a:solidFill>
              <a:schemeClr val="accent3">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grpSp>
          <p:nvGrpSpPr>
            <p:cNvPr id="13" name="Group 27"/>
            <p:cNvGrpSpPr/>
            <p:nvPr/>
          </p:nvGrpSpPr>
          <p:grpSpPr>
            <a:xfrm>
              <a:off x="6551978" y="3004095"/>
              <a:ext cx="434975" cy="464344"/>
              <a:chOff x="9159875" y="1647825"/>
              <a:chExt cx="434975" cy="464344"/>
            </a:xfrm>
            <a:solidFill>
              <a:schemeClr val="bg2"/>
            </a:solidFill>
          </p:grpSpPr>
          <p:sp>
            <p:nvSpPr>
              <p:cNvPr id="14"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15"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16"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grpSp>
      </p:grpSp>
      <p:grpSp>
        <p:nvGrpSpPr>
          <p:cNvPr id="17" name="Group 12"/>
          <p:cNvGrpSpPr/>
          <p:nvPr/>
        </p:nvGrpSpPr>
        <p:grpSpPr>
          <a:xfrm>
            <a:off x="3290151" y="1079122"/>
            <a:ext cx="1470074" cy="1470074"/>
            <a:chOff x="4362154" y="1776581"/>
            <a:chExt cx="1960098" cy="1960098"/>
          </a:xfrm>
        </p:grpSpPr>
        <p:sp>
          <p:nvSpPr>
            <p:cNvPr id="18" name="Oval 5"/>
            <p:cNvSpPr/>
            <p:nvPr/>
          </p:nvSpPr>
          <p:spPr>
            <a:xfrm>
              <a:off x="4362154" y="1776581"/>
              <a:ext cx="1960098" cy="1960098"/>
            </a:xfrm>
            <a:prstGeom prst="ellipse">
              <a:avLst/>
            </a:prstGeom>
            <a:solidFill>
              <a:schemeClr val="accent4">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sp>
          <p:nvSpPr>
            <p:cNvPr id="19"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68580" tIns="34290" rIns="68580" bIns="34290" numCol="1" anchor="t" anchorCtr="0" compatLnSpc="1"/>
            <a:lstStyle/>
            <a:p>
              <a:endParaRPr lang="en-GB" sz="1050">
                <a:cs typeface="+mn-ea"/>
                <a:sym typeface="+mn-lt"/>
              </a:endParaRPr>
            </a:p>
          </p:txBody>
        </p:sp>
      </p:grpSp>
      <p:grpSp>
        <p:nvGrpSpPr>
          <p:cNvPr id="20" name="Group 9"/>
          <p:cNvGrpSpPr/>
          <p:nvPr/>
        </p:nvGrpSpPr>
        <p:grpSpPr>
          <a:xfrm>
            <a:off x="4590537" y="3046965"/>
            <a:ext cx="1336430" cy="1336430"/>
            <a:chOff x="6096000" y="4400370"/>
            <a:chExt cx="1781907" cy="1781907"/>
          </a:xfrm>
        </p:grpSpPr>
        <p:sp>
          <p:nvSpPr>
            <p:cNvPr id="21" name="Oval 8"/>
            <p:cNvSpPr/>
            <p:nvPr/>
          </p:nvSpPr>
          <p:spPr>
            <a:xfrm>
              <a:off x="6096000" y="4400370"/>
              <a:ext cx="1781907" cy="1781907"/>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grpSp>
          <p:nvGrpSpPr>
            <p:cNvPr id="22" name="Group 44"/>
            <p:cNvGrpSpPr/>
            <p:nvPr/>
          </p:nvGrpSpPr>
          <p:grpSpPr>
            <a:xfrm>
              <a:off x="6612822" y="4917650"/>
              <a:ext cx="632375" cy="747345"/>
              <a:chOff x="1325323" y="3586519"/>
              <a:chExt cx="632375" cy="747345"/>
            </a:xfrm>
            <a:solidFill>
              <a:schemeClr val="bg2"/>
            </a:solidFill>
          </p:grpSpPr>
          <p:sp>
            <p:nvSpPr>
              <p:cNvPr id="23"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cs typeface="+mn-ea"/>
                  <a:sym typeface="+mn-lt"/>
                </a:endParaRPr>
              </a:p>
            </p:txBody>
          </p:sp>
          <p:sp>
            <p:nvSpPr>
              <p:cNvPr id="24"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cs typeface="+mn-ea"/>
                  <a:sym typeface="+mn-lt"/>
                </a:endParaRPr>
              </a:p>
            </p:txBody>
          </p:sp>
        </p:grpSp>
      </p:grpSp>
      <p:grpSp>
        <p:nvGrpSpPr>
          <p:cNvPr id="25" name="Group 50"/>
          <p:cNvGrpSpPr/>
          <p:nvPr/>
        </p:nvGrpSpPr>
        <p:grpSpPr>
          <a:xfrm>
            <a:off x="5594615" y="1189020"/>
            <a:ext cx="2945460" cy="447185"/>
            <a:chOff x="7581721" y="2424467"/>
            <a:chExt cx="3927280" cy="596246"/>
          </a:xfrm>
        </p:grpSpPr>
        <p:sp>
          <p:nvSpPr>
            <p:cNvPr id="26" name="TextBox 48"/>
            <p:cNvSpPr txBox="1"/>
            <p:nvPr/>
          </p:nvSpPr>
          <p:spPr>
            <a:xfrm>
              <a:off x="7581721" y="2424467"/>
              <a:ext cx="1682512" cy="338554"/>
            </a:xfrm>
            <a:prstGeom prst="rect">
              <a:avLst/>
            </a:prstGeom>
            <a:noFill/>
          </p:spPr>
          <p:txBody>
            <a:bodyPr wrap="none" rtlCol="0">
              <a:spAutoFit/>
            </a:bodyPr>
            <a:lstStyle/>
            <a:p>
              <a:r>
                <a:rPr lang="zh-CN" altLang="en-US" sz="1050" b="1" dirty="0">
                  <a:cs typeface="+mn-ea"/>
                  <a:sym typeface="+mn-lt"/>
                </a:rPr>
                <a:t>点击添加主要内容</a:t>
              </a:r>
              <a:endParaRPr lang="en-GB" altLang="zh-CN" sz="1050" b="1" dirty="0">
                <a:cs typeface="+mn-ea"/>
                <a:sym typeface="+mn-lt"/>
              </a:endParaRPr>
            </a:p>
          </p:txBody>
        </p:sp>
        <p:sp>
          <p:nvSpPr>
            <p:cNvPr id="27" name="Rectangle 49"/>
            <p:cNvSpPr/>
            <p:nvPr/>
          </p:nvSpPr>
          <p:spPr>
            <a:xfrm>
              <a:off x="7581722" y="2712938"/>
              <a:ext cx="3927279" cy="307775"/>
            </a:xfrm>
            <a:prstGeom prst="rect">
              <a:avLst/>
            </a:prstGeom>
          </p:spPr>
          <p:txBody>
            <a:bodyPr wrap="square">
              <a:spAutoFit/>
            </a:bodyPr>
            <a:lstStyle/>
            <a:p>
              <a:r>
                <a:rPr lang="zh-CN" altLang="en-US" sz="900" dirty="0">
                  <a:cs typeface="+mn-ea"/>
                  <a:sym typeface="+mn-lt"/>
                </a:rPr>
                <a:t>会议营销，免费诱饵</a:t>
              </a:r>
              <a:r>
                <a:rPr lang="en-US" altLang="zh-CN" sz="900" dirty="0">
                  <a:cs typeface="+mn-ea"/>
                  <a:sym typeface="+mn-lt"/>
                </a:rPr>
                <a:t>—</a:t>
              </a:r>
              <a:r>
                <a:rPr lang="zh-CN" altLang="en-US" sz="900" dirty="0">
                  <a:cs typeface="+mn-ea"/>
                  <a:sym typeface="+mn-lt"/>
                </a:rPr>
                <a:t>上瘾的毒药</a:t>
              </a:r>
              <a:endParaRPr lang="zh-CN" altLang="en-US" sz="900" dirty="0">
                <a:cs typeface="+mn-ea"/>
                <a:sym typeface="+mn-lt"/>
              </a:endParaRPr>
            </a:p>
          </p:txBody>
        </p:sp>
      </p:grpSp>
      <p:grpSp>
        <p:nvGrpSpPr>
          <p:cNvPr id="28" name="Group 51"/>
          <p:cNvGrpSpPr/>
          <p:nvPr/>
        </p:nvGrpSpPr>
        <p:grpSpPr>
          <a:xfrm>
            <a:off x="6254878" y="2395833"/>
            <a:ext cx="2446943" cy="465219"/>
            <a:chOff x="7581723" y="2400424"/>
            <a:chExt cx="3262590" cy="620292"/>
          </a:xfrm>
        </p:grpSpPr>
        <p:sp>
          <p:nvSpPr>
            <p:cNvPr id="29" name="TextBox 52"/>
            <p:cNvSpPr txBox="1"/>
            <p:nvPr/>
          </p:nvSpPr>
          <p:spPr>
            <a:xfrm>
              <a:off x="7581723" y="2400424"/>
              <a:ext cx="1682512" cy="338554"/>
            </a:xfrm>
            <a:prstGeom prst="rect">
              <a:avLst/>
            </a:prstGeom>
            <a:noFill/>
          </p:spPr>
          <p:txBody>
            <a:bodyPr wrap="none" rtlCol="0">
              <a:spAutoFit/>
            </a:bodyPr>
            <a:lstStyle/>
            <a:p>
              <a:r>
                <a:rPr lang="zh-CN" altLang="en-US" sz="1050" b="1" dirty="0">
                  <a:cs typeface="+mn-ea"/>
                  <a:sym typeface="+mn-lt"/>
                </a:rPr>
                <a:t>点击添加主要内容</a:t>
              </a:r>
              <a:endParaRPr lang="en-GB" altLang="zh-CN" sz="1050" b="1" dirty="0">
                <a:cs typeface="+mn-ea"/>
                <a:sym typeface="+mn-lt"/>
              </a:endParaRPr>
            </a:p>
          </p:txBody>
        </p:sp>
        <p:sp>
          <p:nvSpPr>
            <p:cNvPr id="30" name="Rectangle 53"/>
            <p:cNvSpPr/>
            <p:nvPr/>
          </p:nvSpPr>
          <p:spPr>
            <a:xfrm>
              <a:off x="7581723" y="2712940"/>
              <a:ext cx="3262590" cy="307776"/>
            </a:xfrm>
            <a:prstGeom prst="rect">
              <a:avLst/>
            </a:prstGeom>
          </p:spPr>
          <p:txBody>
            <a:bodyPr wrap="square">
              <a:spAutoFit/>
            </a:bodyPr>
            <a:lstStyle/>
            <a:p>
              <a:r>
                <a:rPr lang="zh-CN" altLang="en-US" sz="900" dirty="0">
                  <a:cs typeface="+mn-ea"/>
                  <a:sym typeface="+mn-lt"/>
                </a:rPr>
                <a:t>把规模做大更容易获得眼球和资源</a:t>
              </a:r>
              <a:endParaRPr lang="zh-CN" altLang="en-US" sz="900" dirty="0">
                <a:cs typeface="+mn-ea"/>
                <a:sym typeface="+mn-lt"/>
              </a:endParaRPr>
            </a:p>
          </p:txBody>
        </p:sp>
      </p:grpSp>
      <p:grpSp>
        <p:nvGrpSpPr>
          <p:cNvPr id="31" name="Group 54"/>
          <p:cNvGrpSpPr/>
          <p:nvPr/>
        </p:nvGrpSpPr>
        <p:grpSpPr>
          <a:xfrm>
            <a:off x="6060529" y="3641939"/>
            <a:ext cx="2446943" cy="584058"/>
            <a:chOff x="7581722" y="2426638"/>
            <a:chExt cx="3262591" cy="778742"/>
          </a:xfrm>
        </p:grpSpPr>
        <p:sp>
          <p:nvSpPr>
            <p:cNvPr id="32" name="TextBox 55"/>
            <p:cNvSpPr txBox="1"/>
            <p:nvPr/>
          </p:nvSpPr>
          <p:spPr>
            <a:xfrm>
              <a:off x="7581722" y="2426638"/>
              <a:ext cx="1682512" cy="338554"/>
            </a:xfrm>
            <a:prstGeom prst="rect">
              <a:avLst/>
            </a:prstGeom>
            <a:noFill/>
          </p:spPr>
          <p:txBody>
            <a:bodyPr wrap="none" rtlCol="0">
              <a:spAutoFit/>
            </a:bodyPr>
            <a:lstStyle/>
            <a:p>
              <a:r>
                <a:rPr lang="zh-CN" altLang="en-US" sz="1050" b="1" dirty="0">
                  <a:cs typeface="+mn-ea"/>
                  <a:sym typeface="+mn-lt"/>
                </a:rPr>
                <a:t>点击添加主要内容</a:t>
              </a:r>
              <a:endParaRPr lang="en-GB" altLang="zh-CN" sz="1050" b="1" dirty="0">
                <a:cs typeface="+mn-ea"/>
                <a:sym typeface="+mn-lt"/>
              </a:endParaRPr>
            </a:p>
          </p:txBody>
        </p:sp>
        <p:sp>
          <p:nvSpPr>
            <p:cNvPr id="33" name="Rectangle 56"/>
            <p:cNvSpPr/>
            <p:nvPr/>
          </p:nvSpPr>
          <p:spPr>
            <a:xfrm>
              <a:off x="7581723" y="2712939"/>
              <a:ext cx="3262590" cy="492441"/>
            </a:xfrm>
            <a:prstGeom prst="rect">
              <a:avLst/>
            </a:prstGeom>
          </p:spPr>
          <p:txBody>
            <a:bodyPr wrap="square">
              <a:spAutoFit/>
            </a:bodyPr>
            <a:lstStyle/>
            <a:p>
              <a:r>
                <a:rPr lang="zh-CN" altLang="en-US" sz="900" dirty="0">
                  <a:cs typeface="+mn-ea"/>
                  <a:sym typeface="+mn-lt"/>
                </a:rPr>
                <a:t>感觉舒服：</a:t>
              </a:r>
              <a:endParaRPr lang="zh-CN" altLang="en-US" sz="900" dirty="0">
                <a:cs typeface="+mn-ea"/>
                <a:sym typeface="+mn-lt"/>
              </a:endParaRPr>
            </a:p>
            <a:p>
              <a:r>
                <a:rPr lang="zh-CN" altLang="en-US" sz="900" dirty="0">
                  <a:cs typeface="+mn-ea"/>
                  <a:sym typeface="+mn-lt"/>
                </a:rPr>
                <a:t>做更多与销售无关的事情</a:t>
              </a:r>
              <a:endParaRPr lang="zh-CN" altLang="en-US" sz="900" dirty="0">
                <a:cs typeface="+mn-ea"/>
                <a:sym typeface="+mn-lt"/>
              </a:endParaRPr>
            </a:p>
          </p:txBody>
        </p:sp>
      </p:grpSp>
      <p:grpSp>
        <p:nvGrpSpPr>
          <p:cNvPr id="34" name="Group 57"/>
          <p:cNvGrpSpPr/>
          <p:nvPr/>
        </p:nvGrpSpPr>
        <p:grpSpPr>
          <a:xfrm flipH="1">
            <a:off x="667938" y="1158791"/>
            <a:ext cx="2512928" cy="477413"/>
            <a:chOff x="7581722" y="2384164"/>
            <a:chExt cx="3350571" cy="636551"/>
          </a:xfrm>
        </p:grpSpPr>
        <p:sp>
          <p:nvSpPr>
            <p:cNvPr id="35" name="TextBox 58"/>
            <p:cNvSpPr txBox="1"/>
            <p:nvPr/>
          </p:nvSpPr>
          <p:spPr>
            <a:xfrm>
              <a:off x="7581722" y="2384164"/>
              <a:ext cx="1682512" cy="338554"/>
            </a:xfrm>
            <a:prstGeom prst="rect">
              <a:avLst/>
            </a:prstGeom>
            <a:noFill/>
          </p:spPr>
          <p:txBody>
            <a:bodyPr wrap="none" rtlCol="0">
              <a:spAutoFit/>
            </a:bodyPr>
            <a:lstStyle/>
            <a:p>
              <a:pPr algn="r"/>
              <a:r>
                <a:rPr lang="zh-CN" altLang="en-US" sz="1050" b="1" dirty="0">
                  <a:cs typeface="+mn-ea"/>
                  <a:sym typeface="+mn-lt"/>
                </a:rPr>
                <a:t>点击添加主要内容</a:t>
              </a:r>
              <a:endParaRPr lang="en-GB" sz="1050" b="1" dirty="0">
                <a:cs typeface="+mn-ea"/>
                <a:sym typeface="+mn-lt"/>
              </a:endParaRPr>
            </a:p>
          </p:txBody>
        </p:sp>
        <p:sp>
          <p:nvSpPr>
            <p:cNvPr id="36" name="Rectangle 59"/>
            <p:cNvSpPr/>
            <p:nvPr/>
          </p:nvSpPr>
          <p:spPr>
            <a:xfrm>
              <a:off x="7581723" y="2712939"/>
              <a:ext cx="3350570" cy="307776"/>
            </a:xfrm>
            <a:prstGeom prst="rect">
              <a:avLst/>
            </a:prstGeom>
          </p:spPr>
          <p:txBody>
            <a:bodyPr wrap="square">
              <a:spAutoFit/>
            </a:bodyPr>
            <a:lstStyle/>
            <a:p>
              <a:pPr algn="r"/>
              <a:r>
                <a:rPr lang="zh-CN" altLang="en-US" sz="900" dirty="0">
                  <a:cs typeface="+mn-ea"/>
                  <a:sym typeface="+mn-lt"/>
                </a:rPr>
                <a:t>资源整合就是把相关元素集结到一起实现多赢</a:t>
              </a:r>
              <a:endParaRPr lang="zh-CN" altLang="en-US" sz="900" dirty="0">
                <a:cs typeface="+mn-ea"/>
                <a:sym typeface="+mn-lt"/>
              </a:endParaRPr>
            </a:p>
          </p:txBody>
        </p:sp>
      </p:grpSp>
      <p:grpSp>
        <p:nvGrpSpPr>
          <p:cNvPr id="37" name="Group 60"/>
          <p:cNvGrpSpPr/>
          <p:nvPr/>
        </p:nvGrpSpPr>
        <p:grpSpPr>
          <a:xfrm flipH="1">
            <a:off x="383470" y="2383640"/>
            <a:ext cx="2446943" cy="615914"/>
            <a:chOff x="7581722" y="2384164"/>
            <a:chExt cx="3262591" cy="821218"/>
          </a:xfrm>
        </p:grpSpPr>
        <p:sp>
          <p:nvSpPr>
            <p:cNvPr id="38" name="TextBox 61"/>
            <p:cNvSpPr txBox="1"/>
            <p:nvPr/>
          </p:nvSpPr>
          <p:spPr>
            <a:xfrm>
              <a:off x="7581722" y="2384164"/>
              <a:ext cx="1682512" cy="338554"/>
            </a:xfrm>
            <a:prstGeom prst="rect">
              <a:avLst/>
            </a:prstGeom>
            <a:noFill/>
          </p:spPr>
          <p:txBody>
            <a:bodyPr wrap="none" rtlCol="0">
              <a:spAutoFit/>
            </a:bodyPr>
            <a:lstStyle/>
            <a:p>
              <a:pPr algn="r"/>
              <a:r>
                <a:rPr lang="zh-CN" altLang="en-US" sz="1050" b="1" dirty="0">
                  <a:cs typeface="+mn-ea"/>
                  <a:sym typeface="+mn-lt"/>
                </a:rPr>
                <a:t>点击添加主要内容</a:t>
              </a:r>
              <a:endParaRPr lang="en-GB" altLang="zh-CN" sz="1050" b="1" dirty="0">
                <a:cs typeface="+mn-ea"/>
                <a:sym typeface="+mn-lt"/>
              </a:endParaRPr>
            </a:p>
          </p:txBody>
        </p:sp>
        <p:sp>
          <p:nvSpPr>
            <p:cNvPr id="39" name="Rectangle 62"/>
            <p:cNvSpPr/>
            <p:nvPr/>
          </p:nvSpPr>
          <p:spPr>
            <a:xfrm>
              <a:off x="7581723" y="2712940"/>
              <a:ext cx="3262590" cy="492442"/>
            </a:xfrm>
            <a:prstGeom prst="rect">
              <a:avLst/>
            </a:prstGeom>
          </p:spPr>
          <p:txBody>
            <a:bodyPr wrap="square">
              <a:spAutoFit/>
            </a:bodyPr>
            <a:lstStyle/>
            <a:p>
              <a:pPr algn="r"/>
              <a:r>
                <a:rPr lang="zh-CN" altLang="en-US" sz="900" dirty="0">
                  <a:cs typeface="+mn-ea"/>
                  <a:sym typeface="+mn-lt"/>
                </a:rPr>
                <a:t>策划就是扯一扯，把不相干的人和事扯到一块</a:t>
              </a:r>
              <a:endParaRPr lang="zh-CN" altLang="en-US" sz="900" dirty="0">
                <a:cs typeface="+mn-ea"/>
                <a:sym typeface="+mn-lt"/>
              </a:endParaRPr>
            </a:p>
          </p:txBody>
        </p:sp>
      </p:grpSp>
      <p:grpSp>
        <p:nvGrpSpPr>
          <p:cNvPr id="40" name="Group 63"/>
          <p:cNvGrpSpPr/>
          <p:nvPr/>
        </p:nvGrpSpPr>
        <p:grpSpPr>
          <a:xfrm flipH="1">
            <a:off x="694069" y="3610083"/>
            <a:ext cx="2446943" cy="615914"/>
            <a:chOff x="7581722" y="2384164"/>
            <a:chExt cx="3262591" cy="821218"/>
          </a:xfrm>
        </p:grpSpPr>
        <p:sp>
          <p:nvSpPr>
            <p:cNvPr id="41" name="TextBox 64"/>
            <p:cNvSpPr txBox="1"/>
            <p:nvPr/>
          </p:nvSpPr>
          <p:spPr>
            <a:xfrm>
              <a:off x="7581722" y="2384164"/>
              <a:ext cx="1682512" cy="338554"/>
            </a:xfrm>
            <a:prstGeom prst="rect">
              <a:avLst/>
            </a:prstGeom>
            <a:noFill/>
          </p:spPr>
          <p:txBody>
            <a:bodyPr wrap="none" rtlCol="0">
              <a:spAutoFit/>
            </a:bodyPr>
            <a:lstStyle/>
            <a:p>
              <a:pPr algn="r"/>
              <a:r>
                <a:rPr lang="zh-CN" altLang="en-US" sz="1050" b="1" dirty="0">
                  <a:cs typeface="+mn-ea"/>
                  <a:sym typeface="+mn-lt"/>
                </a:rPr>
                <a:t>点击添加主要内容</a:t>
              </a:r>
              <a:endParaRPr lang="en-GB" altLang="zh-CN" sz="1050" b="1" dirty="0">
                <a:cs typeface="+mn-ea"/>
                <a:sym typeface="+mn-lt"/>
              </a:endParaRPr>
            </a:p>
          </p:txBody>
        </p:sp>
        <p:sp>
          <p:nvSpPr>
            <p:cNvPr id="42" name="Rectangle 65"/>
            <p:cNvSpPr/>
            <p:nvPr/>
          </p:nvSpPr>
          <p:spPr>
            <a:xfrm>
              <a:off x="7581723" y="2712940"/>
              <a:ext cx="3262590" cy="492442"/>
            </a:xfrm>
            <a:prstGeom prst="rect">
              <a:avLst/>
            </a:prstGeom>
          </p:spPr>
          <p:txBody>
            <a:bodyPr wrap="square">
              <a:spAutoFit/>
            </a:bodyPr>
            <a:lstStyle/>
            <a:p>
              <a:pPr algn="r"/>
              <a:r>
                <a:rPr lang="zh-CN" altLang="en-US" sz="900" dirty="0">
                  <a:cs typeface="+mn-ea"/>
                  <a:sym typeface="+mn-lt"/>
                </a:rPr>
                <a:t>自己制造广告载体，把花钱宣传变成免费传播</a:t>
              </a:r>
              <a:endParaRPr lang="zh-CN" altLang="en-US" sz="900" dirty="0">
                <a:cs typeface="+mn-ea"/>
                <a:sym typeface="+mn-lt"/>
              </a:endParaRPr>
            </a:p>
          </p:txBody>
        </p:sp>
      </p:grpSp>
      <p:grpSp>
        <p:nvGrpSpPr>
          <p:cNvPr id="43" name="Group 13"/>
          <p:cNvGrpSpPr/>
          <p:nvPr/>
        </p:nvGrpSpPr>
        <p:grpSpPr>
          <a:xfrm>
            <a:off x="2968433" y="2249943"/>
            <a:ext cx="1004080" cy="1004080"/>
            <a:chOff x="3933196" y="3337676"/>
            <a:chExt cx="1338773" cy="1338773"/>
          </a:xfrm>
        </p:grpSpPr>
        <p:sp>
          <p:nvSpPr>
            <p:cNvPr id="44" name="Oval 4"/>
            <p:cNvSpPr/>
            <p:nvPr/>
          </p:nvSpPr>
          <p:spPr>
            <a:xfrm>
              <a:off x="3933196" y="3337676"/>
              <a:ext cx="1338773" cy="1338773"/>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grpSp>
          <p:nvGrpSpPr>
            <p:cNvPr id="45" name="Group 31"/>
            <p:cNvGrpSpPr/>
            <p:nvPr/>
          </p:nvGrpSpPr>
          <p:grpSpPr>
            <a:xfrm>
              <a:off x="4370013" y="3811402"/>
              <a:ext cx="465138" cy="391319"/>
              <a:chOff x="5368132" y="2625725"/>
              <a:chExt cx="465138" cy="391319"/>
            </a:xfrm>
            <a:solidFill>
              <a:schemeClr val="bg2"/>
            </a:solidFill>
          </p:grpSpPr>
          <p:sp>
            <p:nvSpPr>
              <p:cNvPr id="4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4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grpSp>
      </p:grpSp>
      <p:grpSp>
        <p:nvGrpSpPr>
          <p:cNvPr id="49" name="Group 14"/>
          <p:cNvGrpSpPr/>
          <p:nvPr/>
        </p:nvGrpSpPr>
        <p:grpSpPr>
          <a:xfrm>
            <a:off x="3218132" y="3168425"/>
            <a:ext cx="754380" cy="754380"/>
            <a:chOff x="4266129" y="4562318"/>
            <a:chExt cx="1005840" cy="1005840"/>
          </a:xfrm>
        </p:grpSpPr>
        <p:sp>
          <p:nvSpPr>
            <p:cNvPr id="50" name="Oval 3"/>
            <p:cNvSpPr/>
            <p:nvPr/>
          </p:nvSpPr>
          <p:spPr>
            <a:xfrm>
              <a:off x="4266129" y="4562318"/>
              <a:ext cx="1005840" cy="1005840"/>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cs typeface="+mn-ea"/>
                <a:sym typeface="+mn-lt"/>
              </a:endParaRPr>
            </a:p>
          </p:txBody>
        </p:sp>
        <p:grpSp>
          <p:nvGrpSpPr>
            <p:cNvPr id="51" name="Group 35"/>
            <p:cNvGrpSpPr/>
            <p:nvPr/>
          </p:nvGrpSpPr>
          <p:grpSpPr>
            <a:xfrm>
              <a:off x="4536877" y="4882511"/>
              <a:ext cx="464344" cy="362744"/>
              <a:chOff x="2581275" y="1710532"/>
              <a:chExt cx="464344" cy="362744"/>
            </a:xfrm>
            <a:solidFill>
              <a:schemeClr val="bg2"/>
            </a:solidFill>
          </p:grpSpPr>
          <p:sp>
            <p:nvSpPr>
              <p:cNvPr id="5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sp>
            <p:nvSpPr>
              <p:cNvPr id="5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08225" y="1118005"/>
            <a:ext cx="2839213" cy="4024703"/>
            <a:chOff x="4143697" y="1490074"/>
            <a:chExt cx="3786785" cy="5367926"/>
          </a:xfrm>
        </p:grpSpPr>
        <p:sp>
          <p:nvSpPr>
            <p:cNvPr id="3" name="等腰三角形 2"/>
            <p:cNvSpPr/>
            <p:nvPr/>
          </p:nvSpPr>
          <p:spPr>
            <a:xfrm>
              <a:off x="5676900" y="2619375"/>
              <a:ext cx="838200" cy="4238625"/>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4" name="等腰三角形 3"/>
            <p:cNvSpPr/>
            <p:nvPr/>
          </p:nvSpPr>
          <p:spPr>
            <a:xfrm rot="19398918" flipH="1">
              <a:off x="5455672" y="5623648"/>
              <a:ext cx="238688" cy="84714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5" name="等腰三角形 4"/>
            <p:cNvSpPr/>
            <p:nvPr/>
          </p:nvSpPr>
          <p:spPr>
            <a:xfrm rot="18459578" flipH="1">
              <a:off x="5509931" y="3854413"/>
              <a:ext cx="238688" cy="84714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6" name="等腰三角形 5"/>
            <p:cNvSpPr/>
            <p:nvPr/>
          </p:nvSpPr>
          <p:spPr>
            <a:xfrm rot="2398410" flipH="1">
              <a:off x="6290935" y="3368440"/>
              <a:ext cx="239629" cy="876101"/>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7" name="等腰三角形 6"/>
            <p:cNvSpPr/>
            <p:nvPr/>
          </p:nvSpPr>
          <p:spPr>
            <a:xfrm rot="2619467" flipH="1">
              <a:off x="6484542" y="4962728"/>
              <a:ext cx="238688" cy="90447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8" name="椭圆 7"/>
            <p:cNvSpPr/>
            <p:nvPr/>
          </p:nvSpPr>
          <p:spPr>
            <a:xfrm>
              <a:off x="5276850" y="1490074"/>
              <a:ext cx="1638300" cy="16383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9" name="椭圆 8"/>
            <p:cNvSpPr/>
            <p:nvPr/>
          </p:nvSpPr>
          <p:spPr>
            <a:xfrm>
              <a:off x="6314531" y="3065104"/>
              <a:ext cx="873396" cy="873396"/>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0" name="椭圆 9"/>
            <p:cNvSpPr/>
            <p:nvPr/>
          </p:nvSpPr>
          <p:spPr>
            <a:xfrm>
              <a:off x="6437562" y="4331616"/>
              <a:ext cx="1492920" cy="149292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1" name="椭圆 10"/>
            <p:cNvSpPr/>
            <p:nvPr/>
          </p:nvSpPr>
          <p:spPr>
            <a:xfrm>
              <a:off x="4782143" y="5236954"/>
              <a:ext cx="877790" cy="87779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2" name="椭圆 11"/>
            <p:cNvSpPr/>
            <p:nvPr/>
          </p:nvSpPr>
          <p:spPr>
            <a:xfrm>
              <a:off x="4143697" y="2973566"/>
              <a:ext cx="1657686" cy="1657686"/>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cs typeface="+mn-ea"/>
                <a:sym typeface="+mn-lt"/>
              </a:endParaRPr>
            </a:p>
          </p:txBody>
        </p:sp>
        <p:sp>
          <p:nvSpPr>
            <p:cNvPr id="13" name="任意多边形: 形状 12" title="rJ6JfFNieuj79RlItJXO"/>
            <p:cNvSpPr/>
            <p:nvPr/>
          </p:nvSpPr>
          <p:spPr bwMode="auto">
            <a:xfrm>
              <a:off x="6976503" y="4692381"/>
              <a:ext cx="516292" cy="691637"/>
            </a:xfrm>
            <a:custGeom>
              <a:avLst/>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3"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anchor="ctr"/>
            <a:lstStyle/>
            <a:p>
              <a:pPr algn="ctr"/>
              <a:endParaRPr sz="1800">
                <a:cs typeface="+mn-ea"/>
                <a:sym typeface="+mn-lt"/>
              </a:endParaRPr>
            </a:p>
          </p:txBody>
        </p:sp>
        <p:sp>
          <p:nvSpPr>
            <p:cNvPr id="14" name="任意多边形: 形状 13" title="xKpUrv6ycS"/>
            <p:cNvSpPr>
              <a:spLocks noChangeAspect="1"/>
            </p:cNvSpPr>
            <p:nvPr/>
          </p:nvSpPr>
          <p:spPr bwMode="auto">
            <a:xfrm>
              <a:off x="5833803" y="1935670"/>
              <a:ext cx="547229" cy="686402"/>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p>
              <a:pPr algn="ctr"/>
              <a:endParaRPr sz="1800">
                <a:cs typeface="+mn-ea"/>
                <a:sym typeface="+mn-lt"/>
              </a:endParaRPr>
            </a:p>
          </p:txBody>
        </p:sp>
        <p:sp>
          <p:nvSpPr>
            <p:cNvPr id="15" name="任意多边形: 形状 14" title="DN0G3AjvxA"/>
            <p:cNvSpPr/>
            <p:nvPr/>
          </p:nvSpPr>
          <p:spPr bwMode="auto">
            <a:xfrm>
              <a:off x="4648106" y="3512564"/>
              <a:ext cx="673606" cy="5692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800">
                <a:cs typeface="+mn-ea"/>
                <a:sym typeface="+mn-lt"/>
              </a:endParaRPr>
            </a:p>
          </p:txBody>
        </p:sp>
      </p:grpSp>
      <p:grpSp>
        <p:nvGrpSpPr>
          <p:cNvPr id="16" name="组合 15"/>
          <p:cNvGrpSpPr/>
          <p:nvPr/>
        </p:nvGrpSpPr>
        <p:grpSpPr>
          <a:xfrm>
            <a:off x="683062" y="1917806"/>
            <a:ext cx="2294371" cy="851385"/>
            <a:chOff x="468937" y="2419540"/>
            <a:chExt cx="3059161" cy="1135180"/>
          </a:xfrm>
        </p:grpSpPr>
        <p:sp>
          <p:nvSpPr>
            <p:cNvPr id="17" name="TextBox 18"/>
            <p:cNvSpPr txBox="1"/>
            <p:nvPr/>
          </p:nvSpPr>
          <p:spPr>
            <a:xfrm flipH="1">
              <a:off x="468937" y="2419540"/>
              <a:ext cx="2725532"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18" name="矩形 17"/>
            <p:cNvSpPr/>
            <p:nvPr/>
          </p:nvSpPr>
          <p:spPr>
            <a:xfrm>
              <a:off x="470268" y="2823664"/>
              <a:ext cx="3057830" cy="731056"/>
            </a:xfrm>
            <a:prstGeom prst="rect">
              <a:avLst/>
            </a:prstGeom>
          </p:spPr>
          <p:txBody>
            <a:bodyPr wrap="square">
              <a:spAutoFit/>
            </a:bodyPr>
            <a:lstStyle/>
            <a:p>
              <a:pPr>
                <a:lnSpc>
                  <a:spcPct val="150000"/>
                </a:lnSpc>
              </a:pPr>
              <a:r>
                <a:rPr lang="zh-CN" altLang="en-US" sz="1050" dirty="0">
                  <a:cs typeface="+mn-ea"/>
                  <a:sym typeface="+mn-lt"/>
                </a:rPr>
                <a:t>你最专业：精通双方知识，服务及时</a:t>
              </a:r>
              <a:endParaRPr lang="zh-CN" altLang="en-US" sz="1050" dirty="0">
                <a:cs typeface="+mn-ea"/>
                <a:sym typeface="+mn-lt"/>
              </a:endParaRPr>
            </a:p>
          </p:txBody>
        </p:sp>
      </p:grpSp>
      <p:grpSp>
        <p:nvGrpSpPr>
          <p:cNvPr id="19" name="组合 18"/>
          <p:cNvGrpSpPr/>
          <p:nvPr/>
        </p:nvGrpSpPr>
        <p:grpSpPr>
          <a:xfrm>
            <a:off x="683062" y="3317981"/>
            <a:ext cx="2285102" cy="851385"/>
            <a:chOff x="468937" y="2419540"/>
            <a:chExt cx="3046803" cy="1135180"/>
          </a:xfrm>
        </p:grpSpPr>
        <p:sp>
          <p:nvSpPr>
            <p:cNvPr id="20" name="TextBox 18"/>
            <p:cNvSpPr txBox="1"/>
            <p:nvPr/>
          </p:nvSpPr>
          <p:spPr>
            <a:xfrm flipH="1">
              <a:off x="468937" y="2419540"/>
              <a:ext cx="2725532"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21" name="矩形 20"/>
            <p:cNvSpPr/>
            <p:nvPr/>
          </p:nvSpPr>
          <p:spPr>
            <a:xfrm>
              <a:off x="470266" y="2823664"/>
              <a:ext cx="3045474" cy="731056"/>
            </a:xfrm>
            <a:prstGeom prst="rect">
              <a:avLst/>
            </a:prstGeom>
          </p:spPr>
          <p:txBody>
            <a:bodyPr wrap="square">
              <a:spAutoFit/>
            </a:bodyPr>
            <a:lstStyle/>
            <a:p>
              <a:pPr>
                <a:lnSpc>
                  <a:spcPct val="150000"/>
                </a:lnSpc>
              </a:pPr>
              <a:r>
                <a:rPr lang="zh-CN" altLang="en-US" sz="1050" dirty="0">
                  <a:cs typeface="+mn-ea"/>
                  <a:sym typeface="+mn-lt"/>
                </a:rPr>
                <a:t>兄弟姐妹：你为他着想，他能感觉到</a:t>
              </a:r>
              <a:endParaRPr lang="zh-CN" altLang="en-US" sz="1050" dirty="0">
                <a:cs typeface="+mn-ea"/>
                <a:sym typeface="+mn-lt"/>
              </a:endParaRPr>
            </a:p>
          </p:txBody>
        </p:sp>
      </p:grpSp>
      <p:grpSp>
        <p:nvGrpSpPr>
          <p:cNvPr id="22" name="组合 21"/>
          <p:cNvGrpSpPr/>
          <p:nvPr/>
        </p:nvGrpSpPr>
        <p:grpSpPr>
          <a:xfrm>
            <a:off x="6072355" y="1917806"/>
            <a:ext cx="2341940" cy="851385"/>
            <a:chOff x="468937" y="2419540"/>
            <a:chExt cx="3122587" cy="1135180"/>
          </a:xfrm>
        </p:grpSpPr>
        <p:sp>
          <p:nvSpPr>
            <p:cNvPr id="23" name="TextBox 18"/>
            <p:cNvSpPr txBox="1"/>
            <p:nvPr/>
          </p:nvSpPr>
          <p:spPr>
            <a:xfrm flipH="1">
              <a:off x="468937" y="2419540"/>
              <a:ext cx="2725532"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24" name="矩形 23"/>
            <p:cNvSpPr/>
            <p:nvPr/>
          </p:nvSpPr>
          <p:spPr>
            <a:xfrm>
              <a:off x="470268" y="2823664"/>
              <a:ext cx="3121256" cy="731056"/>
            </a:xfrm>
            <a:prstGeom prst="rect">
              <a:avLst/>
            </a:prstGeom>
          </p:spPr>
          <p:txBody>
            <a:bodyPr wrap="square">
              <a:spAutoFit/>
            </a:bodyPr>
            <a:lstStyle/>
            <a:p>
              <a:pPr>
                <a:lnSpc>
                  <a:spcPct val="150000"/>
                </a:lnSpc>
              </a:pPr>
              <a:r>
                <a:rPr lang="zh-CN" altLang="en-US" sz="1050" dirty="0">
                  <a:cs typeface="+mn-ea"/>
                  <a:sym typeface="+mn-lt"/>
                </a:rPr>
                <a:t>共同语言：相似爱好，相似经历，相似感受</a:t>
              </a:r>
              <a:endParaRPr lang="zh-CN" altLang="en-US" sz="1050" dirty="0">
                <a:cs typeface="+mn-ea"/>
                <a:sym typeface="+mn-lt"/>
              </a:endParaRPr>
            </a:p>
          </p:txBody>
        </p:sp>
      </p:grpSp>
      <p:grpSp>
        <p:nvGrpSpPr>
          <p:cNvPr id="25" name="组合 24"/>
          <p:cNvGrpSpPr/>
          <p:nvPr/>
        </p:nvGrpSpPr>
        <p:grpSpPr>
          <a:xfrm>
            <a:off x="6072355" y="3317981"/>
            <a:ext cx="2341940" cy="609011"/>
            <a:chOff x="468937" y="2419540"/>
            <a:chExt cx="3122587" cy="812015"/>
          </a:xfrm>
        </p:grpSpPr>
        <p:sp>
          <p:nvSpPr>
            <p:cNvPr id="26" name="TextBox 18"/>
            <p:cNvSpPr txBox="1"/>
            <p:nvPr/>
          </p:nvSpPr>
          <p:spPr>
            <a:xfrm flipH="1">
              <a:off x="468937" y="2419540"/>
              <a:ext cx="2725532" cy="492442"/>
            </a:xfrm>
            <a:prstGeom prst="rect">
              <a:avLst/>
            </a:prstGeom>
            <a:noFill/>
          </p:spPr>
          <p:txBody>
            <a:bodyPr wrap="none" rtlCol="0">
              <a:spAutoFit/>
            </a:bodyPr>
            <a:lstStyle/>
            <a:p>
              <a:r>
                <a:rPr lang="zh-CN" altLang="en-US" b="1" dirty="0">
                  <a:cs typeface="+mn-ea"/>
                  <a:sym typeface="+mn-lt"/>
                </a:rPr>
                <a:t>点击添加主要内容</a:t>
              </a:r>
              <a:endParaRPr lang="en-US" b="1" dirty="0">
                <a:cs typeface="+mn-ea"/>
                <a:sym typeface="+mn-lt"/>
              </a:endParaRPr>
            </a:p>
          </p:txBody>
        </p:sp>
        <p:sp>
          <p:nvSpPr>
            <p:cNvPr id="27" name="矩形 26"/>
            <p:cNvSpPr/>
            <p:nvPr/>
          </p:nvSpPr>
          <p:spPr>
            <a:xfrm>
              <a:off x="470268" y="2823664"/>
              <a:ext cx="3121256" cy="407891"/>
            </a:xfrm>
            <a:prstGeom prst="rect">
              <a:avLst/>
            </a:prstGeom>
          </p:spPr>
          <p:txBody>
            <a:bodyPr wrap="square">
              <a:spAutoFit/>
            </a:bodyPr>
            <a:lstStyle/>
            <a:p>
              <a:pPr>
                <a:lnSpc>
                  <a:spcPct val="150000"/>
                </a:lnSpc>
              </a:pPr>
              <a:r>
                <a:rPr lang="zh-CN" altLang="en-US" sz="1050" dirty="0">
                  <a:cs typeface="+mn-ea"/>
                  <a:sym typeface="+mn-lt"/>
                </a:rPr>
                <a:t>建立信任：适当拒绝购买</a:t>
              </a:r>
              <a:endParaRPr lang="zh-CN" altLang="en-US" sz="105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347774" y="1738178"/>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sym typeface="+mn-lt"/>
                </a:endParaRPr>
              </a:p>
            </p:txBody>
          </p:sp>
        </p:grpSp>
        <p:sp>
          <p:nvSpPr>
            <p:cNvPr id="57" name="TextBox 26"/>
            <p:cNvSpPr txBox="1"/>
            <p:nvPr/>
          </p:nvSpPr>
          <p:spPr bwMode="auto">
            <a:xfrm>
              <a:off x="1520245" y="1804838"/>
              <a:ext cx="662361" cy="707886"/>
            </a:xfrm>
            <a:prstGeom prst="rect">
              <a:avLst/>
            </a:prstGeom>
            <a:noFill/>
          </p:spPr>
          <p:txBody>
            <a:bodyPr wrap="none">
              <a:spAutoFit/>
            </a:bodyPr>
            <a:lstStyle/>
            <a:p>
              <a:pPr>
                <a:defRPr/>
              </a:pPr>
              <a:r>
                <a:rPr lang="en-US" altLang="zh-CN" sz="4000" b="1" kern="0" dirty="0">
                  <a:solidFill>
                    <a:schemeClr val="accent1"/>
                  </a:solidFill>
                  <a:cs typeface="+mn-ea"/>
                  <a:sym typeface="+mn-lt"/>
                </a:rPr>
                <a:t>03</a:t>
              </a:r>
              <a:endParaRPr lang="zh-CN" altLang="en-US" sz="4000" b="1" kern="0" dirty="0">
                <a:solidFill>
                  <a:schemeClr val="accent1"/>
                </a:solidFill>
                <a:cs typeface="+mn-ea"/>
                <a:sym typeface="+mn-lt"/>
              </a:endParaRPr>
            </a:p>
          </p:txBody>
        </p:sp>
      </p:grpSp>
      <p:cxnSp>
        <p:nvCxnSpPr>
          <p:cNvPr id="64" name="直接连接符 63"/>
          <p:cNvCxnSpPr/>
          <p:nvPr/>
        </p:nvCxnSpPr>
        <p:spPr>
          <a:xfrm>
            <a:off x="3287543" y="2591041"/>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858163" y="1936509"/>
            <a:ext cx="4367221" cy="692497"/>
          </a:xfrm>
          <a:prstGeom prst="rect">
            <a:avLst/>
          </a:prstGeom>
        </p:spPr>
        <p:txBody>
          <a:bodyPr wrap="none" lIns="68580" tIns="34290" rIns="68580" bIns="34290">
            <a:spAutoFit/>
          </a:bodyPr>
          <a:lstStyle/>
          <a:p>
            <a:r>
              <a:rPr lang="zh-CN" altLang="en-US" sz="4050" b="1" dirty="0">
                <a:solidFill>
                  <a:schemeClr val="accent1"/>
                </a:solidFill>
                <a:cs typeface="+mn-ea"/>
                <a:sym typeface="+mn-lt"/>
              </a:rPr>
              <a:t>关于客户管理</a:t>
            </a:r>
            <a:r>
              <a:rPr lang="en-US" altLang="zh-CN" sz="4050" b="1" dirty="0">
                <a:solidFill>
                  <a:schemeClr val="accent1"/>
                </a:solidFill>
                <a:cs typeface="+mn-ea"/>
                <a:sym typeface="+mn-lt"/>
              </a:rPr>
              <a:t>Q&amp;A</a:t>
            </a:r>
            <a:endParaRPr lang="zh-CN" altLang="en-US" sz="4050" b="1" dirty="0">
              <a:solidFill>
                <a:schemeClr val="accent1"/>
              </a:solidFill>
              <a:cs typeface="+mn-ea"/>
              <a:sym typeface="+mn-lt"/>
            </a:endParaRPr>
          </a:p>
        </p:txBody>
      </p:sp>
      <p:sp>
        <p:nvSpPr>
          <p:cNvPr id="66" name="矩形 65"/>
          <p:cNvSpPr/>
          <p:nvPr/>
        </p:nvSpPr>
        <p:spPr>
          <a:xfrm>
            <a:off x="3323243" y="266697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68" name="矩形 67"/>
          <p:cNvSpPr/>
          <p:nvPr/>
        </p:nvSpPr>
        <p:spPr>
          <a:xfrm>
            <a:off x="5129939" y="263539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0" name="矩形 69"/>
          <p:cNvSpPr/>
          <p:nvPr/>
        </p:nvSpPr>
        <p:spPr>
          <a:xfrm>
            <a:off x="3323243" y="2904351"/>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2" name="矩形 71"/>
          <p:cNvSpPr/>
          <p:nvPr/>
        </p:nvSpPr>
        <p:spPr>
          <a:xfrm>
            <a:off x="5129939" y="287277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500"/>
                                        <p:tgtEl>
                                          <p:spTgt spid="64"/>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lt">
                                    <p:tmPct val="10000"/>
                                  </p:iterate>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par>
                          <p:cTn id="27" fill="hold">
                            <p:stCondLst>
                              <p:cond delay="1399"/>
                            </p:stCondLst>
                            <p:childTnLst>
                              <p:par>
                                <p:cTn id="28" presetID="50" presetClass="entr" presetSubtype="0" decel="100000"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1000" fill="hold"/>
                                        <p:tgtEl>
                                          <p:spTgt spid="66"/>
                                        </p:tgtEl>
                                        <p:attrNameLst>
                                          <p:attrName>ppt_w</p:attrName>
                                        </p:attrNameLst>
                                      </p:cBhvr>
                                      <p:tavLst>
                                        <p:tav tm="0">
                                          <p:val>
                                            <p:strVal val="#ppt_w+.3"/>
                                          </p:val>
                                        </p:tav>
                                        <p:tav tm="100000">
                                          <p:val>
                                            <p:strVal val="#ppt_w"/>
                                          </p:val>
                                        </p:tav>
                                      </p:tavLst>
                                    </p:anim>
                                    <p:anim calcmode="lin" valueType="num">
                                      <p:cBhvr>
                                        <p:cTn id="31" dur="1000" fill="hold"/>
                                        <p:tgtEl>
                                          <p:spTgt spid="66"/>
                                        </p:tgtEl>
                                        <p:attrNameLst>
                                          <p:attrName>ppt_h</p:attrName>
                                        </p:attrNameLst>
                                      </p:cBhvr>
                                      <p:tavLst>
                                        <p:tav tm="0">
                                          <p:val>
                                            <p:strVal val="#ppt_h"/>
                                          </p:val>
                                        </p:tav>
                                        <p:tav tm="100000">
                                          <p:val>
                                            <p:strVal val="#ppt_h"/>
                                          </p:val>
                                        </p:tav>
                                      </p:tavLst>
                                    </p:anim>
                                    <p:animEffect transition="in" filter="fade">
                                      <p:cBhvr>
                                        <p:cTn id="32" dur="1000"/>
                                        <p:tgtEl>
                                          <p:spTgt spid="66"/>
                                        </p:tgtEl>
                                      </p:cBhvr>
                                    </p:animEffect>
                                  </p:childTnLst>
                                </p:cTn>
                              </p:par>
                              <p:par>
                                <p:cTn id="33" presetID="50" presetClass="entr" presetSubtype="0" decel="100000" fill="hold" grpId="0" nodeType="withEffect">
                                  <p:stCondLst>
                                    <p:cond delay="450"/>
                                  </p:stCondLst>
                                  <p:childTnLst>
                                    <p:set>
                                      <p:cBhvr>
                                        <p:cTn id="34" dur="1" fill="hold">
                                          <p:stCondLst>
                                            <p:cond delay="0"/>
                                          </p:stCondLst>
                                        </p:cTn>
                                        <p:tgtEl>
                                          <p:spTgt spid="68"/>
                                        </p:tgtEl>
                                        <p:attrNameLst>
                                          <p:attrName>style.visibility</p:attrName>
                                        </p:attrNameLst>
                                      </p:cBhvr>
                                      <p:to>
                                        <p:strVal val="visible"/>
                                      </p:to>
                                    </p:set>
                                    <p:anim calcmode="lin" valueType="num">
                                      <p:cBhvr>
                                        <p:cTn id="35" dur="1000" fill="hold"/>
                                        <p:tgtEl>
                                          <p:spTgt spid="68"/>
                                        </p:tgtEl>
                                        <p:attrNameLst>
                                          <p:attrName>ppt_w</p:attrName>
                                        </p:attrNameLst>
                                      </p:cBhvr>
                                      <p:tavLst>
                                        <p:tav tm="0">
                                          <p:val>
                                            <p:strVal val="#ppt_w+.3"/>
                                          </p:val>
                                        </p:tav>
                                        <p:tav tm="100000">
                                          <p:val>
                                            <p:strVal val="#ppt_w"/>
                                          </p:val>
                                        </p:tav>
                                      </p:tavLst>
                                    </p:anim>
                                    <p:anim calcmode="lin" valueType="num">
                                      <p:cBhvr>
                                        <p:cTn id="36" dur="1000" fill="hold"/>
                                        <p:tgtEl>
                                          <p:spTgt spid="68"/>
                                        </p:tgtEl>
                                        <p:attrNameLst>
                                          <p:attrName>ppt_h</p:attrName>
                                        </p:attrNameLst>
                                      </p:cBhvr>
                                      <p:tavLst>
                                        <p:tav tm="0">
                                          <p:val>
                                            <p:strVal val="#ppt_h"/>
                                          </p:val>
                                        </p:tav>
                                        <p:tav tm="100000">
                                          <p:val>
                                            <p:strVal val="#ppt_h"/>
                                          </p:val>
                                        </p:tav>
                                      </p:tavLst>
                                    </p:anim>
                                    <p:animEffect transition="in" filter="fade">
                                      <p:cBhvr>
                                        <p:cTn id="37" dur="1000"/>
                                        <p:tgtEl>
                                          <p:spTgt spid="68"/>
                                        </p:tgtEl>
                                      </p:cBhvr>
                                    </p:animEffect>
                                  </p:childTnLst>
                                </p:cTn>
                              </p:par>
                              <p:par>
                                <p:cTn id="38" presetID="50" presetClass="entr" presetSubtype="0" decel="100000" fill="hold" grpId="0" nodeType="withEffect">
                                  <p:stCondLst>
                                    <p:cond delay="850"/>
                                  </p:stCondLst>
                                  <p:childTnLst>
                                    <p:set>
                                      <p:cBhvr>
                                        <p:cTn id="39" dur="1" fill="hold">
                                          <p:stCondLst>
                                            <p:cond delay="0"/>
                                          </p:stCondLst>
                                        </p:cTn>
                                        <p:tgtEl>
                                          <p:spTgt spid="70"/>
                                        </p:tgtEl>
                                        <p:attrNameLst>
                                          <p:attrName>style.visibility</p:attrName>
                                        </p:attrNameLst>
                                      </p:cBhvr>
                                      <p:to>
                                        <p:strVal val="visible"/>
                                      </p:to>
                                    </p:set>
                                    <p:anim calcmode="lin" valueType="num">
                                      <p:cBhvr>
                                        <p:cTn id="40" dur="1000" fill="hold"/>
                                        <p:tgtEl>
                                          <p:spTgt spid="70"/>
                                        </p:tgtEl>
                                        <p:attrNameLst>
                                          <p:attrName>ppt_w</p:attrName>
                                        </p:attrNameLst>
                                      </p:cBhvr>
                                      <p:tavLst>
                                        <p:tav tm="0">
                                          <p:val>
                                            <p:strVal val="#ppt_w+.3"/>
                                          </p:val>
                                        </p:tav>
                                        <p:tav tm="100000">
                                          <p:val>
                                            <p:strVal val="#ppt_w"/>
                                          </p:val>
                                        </p:tav>
                                      </p:tavLst>
                                    </p:anim>
                                    <p:anim calcmode="lin" valueType="num">
                                      <p:cBhvr>
                                        <p:cTn id="41" dur="1000" fill="hold"/>
                                        <p:tgtEl>
                                          <p:spTgt spid="70"/>
                                        </p:tgtEl>
                                        <p:attrNameLst>
                                          <p:attrName>ppt_h</p:attrName>
                                        </p:attrNameLst>
                                      </p:cBhvr>
                                      <p:tavLst>
                                        <p:tav tm="0">
                                          <p:val>
                                            <p:strVal val="#ppt_h"/>
                                          </p:val>
                                        </p:tav>
                                        <p:tav tm="100000">
                                          <p:val>
                                            <p:strVal val="#ppt_h"/>
                                          </p:val>
                                        </p:tav>
                                      </p:tavLst>
                                    </p:anim>
                                    <p:animEffect transition="in" filter="fade">
                                      <p:cBhvr>
                                        <p:cTn id="42" dur="1000"/>
                                        <p:tgtEl>
                                          <p:spTgt spid="70"/>
                                        </p:tgtEl>
                                      </p:cBhvr>
                                    </p:animEffect>
                                  </p:childTnLst>
                                </p:cTn>
                              </p:par>
                              <p:par>
                                <p:cTn id="43" presetID="50" presetClass="entr" presetSubtype="0" decel="100000" fill="hold" grpId="0" nodeType="withEffect">
                                  <p:stCondLst>
                                    <p:cond delay="1250"/>
                                  </p:stCondLst>
                                  <p:childTnLst>
                                    <p:set>
                                      <p:cBhvr>
                                        <p:cTn id="44" dur="1" fill="hold">
                                          <p:stCondLst>
                                            <p:cond delay="0"/>
                                          </p:stCondLst>
                                        </p:cTn>
                                        <p:tgtEl>
                                          <p:spTgt spid="72"/>
                                        </p:tgtEl>
                                        <p:attrNameLst>
                                          <p:attrName>style.visibility</p:attrName>
                                        </p:attrNameLst>
                                      </p:cBhvr>
                                      <p:to>
                                        <p:strVal val="visible"/>
                                      </p:to>
                                    </p:set>
                                    <p:anim calcmode="lin" valueType="num">
                                      <p:cBhvr>
                                        <p:cTn id="45" dur="1000" fill="hold"/>
                                        <p:tgtEl>
                                          <p:spTgt spid="72"/>
                                        </p:tgtEl>
                                        <p:attrNameLst>
                                          <p:attrName>ppt_w</p:attrName>
                                        </p:attrNameLst>
                                      </p:cBhvr>
                                      <p:tavLst>
                                        <p:tav tm="0">
                                          <p:val>
                                            <p:strVal val="#ppt_w+.3"/>
                                          </p:val>
                                        </p:tav>
                                        <p:tav tm="100000">
                                          <p:val>
                                            <p:strVal val="#ppt_w"/>
                                          </p:val>
                                        </p:tav>
                                      </p:tavLst>
                                    </p:anim>
                                    <p:anim calcmode="lin" valueType="num">
                                      <p:cBhvr>
                                        <p:cTn id="46" dur="1000" fill="hold"/>
                                        <p:tgtEl>
                                          <p:spTgt spid="72"/>
                                        </p:tgtEl>
                                        <p:attrNameLst>
                                          <p:attrName>ppt_h</p:attrName>
                                        </p:attrNameLst>
                                      </p:cBhvr>
                                      <p:tavLst>
                                        <p:tav tm="0">
                                          <p:val>
                                            <p:strVal val="#ppt_h"/>
                                          </p:val>
                                        </p:tav>
                                        <p:tav tm="100000">
                                          <p:val>
                                            <p:strVal val="#ppt_h"/>
                                          </p:val>
                                        </p:tav>
                                      </p:tavLst>
                                    </p:anim>
                                    <p:animEffect transition="in" filter="fade">
                                      <p:cBhvr>
                                        <p:cTn id="4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65" grpId="0"/>
      <p:bldP spid="66" grpId="0"/>
      <p:bldP spid="68" grpId="0"/>
      <p:bldP spid="70"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810000" y="285750"/>
            <a:ext cx="1524000" cy="416442"/>
          </a:xfrm>
          <a:prstGeom prst="rect">
            <a:avLst/>
          </a:prstGeom>
        </p:spPr>
      </p:pic>
      <p:sp>
        <p:nvSpPr>
          <p:cNvPr id="3" name="文本框 2"/>
          <p:cNvSpPr txBox="1"/>
          <p:nvPr/>
        </p:nvSpPr>
        <p:spPr>
          <a:xfrm>
            <a:off x="3542148" y="895350"/>
            <a:ext cx="2059704" cy="707886"/>
          </a:xfrm>
          <a:prstGeom prst="rect">
            <a:avLst/>
          </a:prstGeom>
          <a:noFill/>
        </p:spPr>
        <p:txBody>
          <a:bodyPr wrap="square" rtlCol="0">
            <a:spAutoFit/>
          </a:bodyPr>
          <a:lstStyle/>
          <a:p>
            <a:pPr algn="ctr"/>
            <a:r>
              <a:rPr lang="zh-CN" altLang="en-US" sz="4000" b="1" spc="600" dirty="0">
                <a:gradFill>
                  <a:gsLst>
                    <a:gs pos="0">
                      <a:srgbClr val="123171"/>
                    </a:gs>
                    <a:gs pos="100000">
                      <a:srgbClr val="2B4F9D"/>
                    </a:gs>
                  </a:gsLst>
                  <a:lin ang="2700000" scaled="0"/>
                </a:gradFill>
                <a:cs typeface="+mn-ea"/>
                <a:sym typeface="+mn-lt"/>
              </a:rPr>
              <a:t>前言</a:t>
            </a:r>
            <a:endParaRPr lang="zh-CN" altLang="en-US" sz="4000" b="1" spc="600" dirty="0">
              <a:gradFill>
                <a:gsLst>
                  <a:gs pos="0">
                    <a:srgbClr val="123171"/>
                  </a:gs>
                  <a:gs pos="100000">
                    <a:srgbClr val="2B4F9D"/>
                  </a:gs>
                </a:gsLst>
                <a:lin ang="2700000" scaled="0"/>
              </a:gradFill>
              <a:cs typeface="+mn-ea"/>
              <a:sym typeface="+mn-lt"/>
            </a:endParaRPr>
          </a:p>
        </p:txBody>
      </p:sp>
      <p:sp>
        <p:nvSpPr>
          <p:cNvPr id="4" name="TextBox 5"/>
          <p:cNvSpPr txBox="1"/>
          <p:nvPr/>
        </p:nvSpPr>
        <p:spPr>
          <a:xfrm>
            <a:off x="1828800" y="1796394"/>
            <a:ext cx="5658644" cy="2181715"/>
          </a:xfrm>
          <a:prstGeom prst="rect">
            <a:avLst/>
          </a:prstGeom>
          <a:noFill/>
        </p:spPr>
        <p:txBody>
          <a:bodyPr wrap="square" lIns="91404" tIns="45702" rIns="91404" bIns="45702" rtlCol="0">
            <a:spAutoFit/>
          </a:bodyPr>
          <a:lstStyle/>
          <a:p>
            <a:pPr indent="457200" algn="just" defTabSz="913765" fontAlgn="auto">
              <a:lnSpc>
                <a:spcPct val="200000"/>
              </a:lnSpc>
              <a:spcBef>
                <a:spcPts val="0"/>
              </a:spcBef>
              <a:spcAft>
                <a:spcPts val="0"/>
              </a:spcAft>
            </a:pPr>
            <a:r>
              <a:rPr lang="zh-CN" altLang="en-US" sz="1400" dirty="0">
                <a:gradFill>
                  <a:gsLst>
                    <a:gs pos="0">
                      <a:schemeClr val="tx1"/>
                    </a:gs>
                    <a:gs pos="0">
                      <a:schemeClr val="tx1"/>
                    </a:gs>
                    <a:gs pos="100000">
                      <a:schemeClr val="tx1"/>
                    </a:gs>
                  </a:gsLst>
                  <a:path path="circle">
                    <a:fillToRect r="100000" b="100000"/>
                  </a:path>
                </a:gradFill>
                <a:cs typeface="+mn-ea"/>
                <a:sym typeface="+mn-lt"/>
              </a:rPr>
              <a:t>客户关系管理的定义是：企业为提高核心竞争力，利用相应的信息技术以及互联网技术协调企业与顾客间在销售、营销和服务上的交互，从而提升其管理方式，向客户提供创新式的个性化的客户交互和服务的过程。其最终目标是吸引新客户、保留老客户以及将已有客户转为忠实客户，增加市场。</a:t>
            </a:r>
            <a:endParaRPr lang="zh-CN" altLang="en-US" sz="1400" dirty="0">
              <a:gradFill>
                <a:gsLst>
                  <a:gs pos="0">
                    <a:schemeClr val="tx1"/>
                  </a:gs>
                  <a:gs pos="0">
                    <a:schemeClr val="tx1"/>
                  </a:gs>
                  <a:gs pos="100000">
                    <a:schemeClr val="tx1"/>
                  </a:gs>
                </a:gsLst>
                <a:path path="circle">
                  <a:fillToRect r="100000" b="100000"/>
                </a:path>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879"/>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ppt_w</p:attrName>
                                        </p:attrNameLst>
                                      </p:cBhvr>
                                      <p:tavLst>
                                        <p:tav tm="0">
                                          <p:val>
                                            <p:fltVal val="0"/>
                                          </p:val>
                                        </p:tav>
                                        <p:tav tm="100000">
                                          <p:val>
                                            <p:strVal val="#ppt_w"/>
                                          </p:val>
                                        </p:tav>
                                      </p:tavLst>
                                    </p:anim>
                                    <p:anim calcmode="lin" valueType="num">
                                      <p:cBhvr>
                                        <p:cTn id="13" dur="400" fill="hold"/>
                                        <p:tgtEl>
                                          <p:spTgt spid="4"/>
                                        </p:tgtEl>
                                        <p:attrNameLst>
                                          <p:attrName>ppt_h</p:attrName>
                                        </p:attrNameLst>
                                      </p:cBhvr>
                                      <p:tavLst>
                                        <p:tav tm="0">
                                          <p:val>
                                            <p:fltVal val="0"/>
                                          </p:val>
                                        </p:tav>
                                        <p:tav tm="100000">
                                          <p:val>
                                            <p:strVal val="#ppt_h"/>
                                          </p:val>
                                        </p:tav>
                                      </p:tavLst>
                                    </p:anim>
                                    <p:animEffect transition="in" filter="fade">
                                      <p:cBhvr>
                                        <p:cTn id="14"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6"/>
          <p:cNvSpPr>
            <a:spLocks noChangeShapeType="1"/>
          </p:cNvSpPr>
          <p:nvPr/>
        </p:nvSpPr>
        <p:spPr bwMode="auto">
          <a:xfrm flipH="1">
            <a:off x="2542690" y="1778669"/>
            <a:ext cx="593445" cy="603678"/>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sym typeface="+mn-lt"/>
            </a:endParaRPr>
          </a:p>
        </p:txBody>
      </p:sp>
      <p:sp>
        <p:nvSpPr>
          <p:cNvPr id="17" name="Line 17"/>
          <p:cNvSpPr>
            <a:spLocks noChangeShapeType="1"/>
          </p:cNvSpPr>
          <p:nvPr/>
        </p:nvSpPr>
        <p:spPr bwMode="auto">
          <a:xfrm flipH="1" flipV="1">
            <a:off x="2624545" y="3067878"/>
            <a:ext cx="795188" cy="730426"/>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sym typeface="+mn-lt"/>
            </a:endParaRPr>
          </a:p>
        </p:txBody>
      </p:sp>
      <p:sp>
        <p:nvSpPr>
          <p:cNvPr id="18" name="Line 18"/>
          <p:cNvSpPr>
            <a:spLocks noChangeShapeType="1"/>
          </p:cNvSpPr>
          <p:nvPr/>
        </p:nvSpPr>
        <p:spPr bwMode="auto">
          <a:xfrm flipH="1">
            <a:off x="2655240" y="2677183"/>
            <a:ext cx="1160500" cy="32582"/>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350">
              <a:cs typeface="+mn-ea"/>
              <a:sym typeface="+mn-lt"/>
            </a:endParaRPr>
          </a:p>
        </p:txBody>
      </p:sp>
      <p:sp>
        <p:nvSpPr>
          <p:cNvPr id="19" name="Oval 10"/>
          <p:cNvSpPr>
            <a:spLocks noChangeArrowheads="1"/>
          </p:cNvSpPr>
          <p:nvPr/>
        </p:nvSpPr>
        <p:spPr bwMode="auto">
          <a:xfrm flipH="1">
            <a:off x="3012857" y="1074129"/>
            <a:ext cx="778365" cy="77836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solidFill>
                <a:srgbClr val="F8F8F8"/>
              </a:solidFill>
              <a:cs typeface="+mn-ea"/>
              <a:sym typeface="+mn-lt"/>
            </a:endParaRPr>
          </a:p>
        </p:txBody>
      </p:sp>
      <p:sp>
        <p:nvSpPr>
          <p:cNvPr id="20" name="TextBox 9"/>
          <p:cNvSpPr txBox="1"/>
          <p:nvPr/>
        </p:nvSpPr>
        <p:spPr>
          <a:xfrm flipH="1">
            <a:off x="3097540" y="1197957"/>
            <a:ext cx="609000" cy="553741"/>
          </a:xfrm>
          <a:prstGeom prst="rect">
            <a:avLst/>
          </a:prstGeom>
          <a:noFill/>
        </p:spPr>
        <p:txBody>
          <a:bodyPr wrap="square" rtlCol="0">
            <a:spAutoFit/>
          </a:bodyPr>
          <a:lstStyle/>
          <a:p>
            <a:pPr algn="ctr"/>
            <a:r>
              <a:rPr lang="zh-CN" altLang="en-US" sz="1500" b="1" dirty="0">
                <a:solidFill>
                  <a:srgbClr val="F8F8F8"/>
                </a:solidFill>
                <a:cs typeface="+mn-ea"/>
                <a:sym typeface="+mn-lt"/>
              </a:rPr>
              <a:t>标题之一</a:t>
            </a:r>
            <a:endParaRPr lang="zh-CN" altLang="en-US" sz="1500" b="1" dirty="0">
              <a:solidFill>
                <a:srgbClr val="F8F8F8"/>
              </a:solidFill>
              <a:cs typeface="+mn-ea"/>
              <a:sym typeface="+mn-lt"/>
            </a:endParaRPr>
          </a:p>
        </p:txBody>
      </p:sp>
      <p:sp>
        <p:nvSpPr>
          <p:cNvPr id="21" name="Oval 12"/>
          <p:cNvSpPr>
            <a:spLocks noChangeArrowheads="1"/>
          </p:cNvSpPr>
          <p:nvPr/>
        </p:nvSpPr>
        <p:spPr bwMode="auto">
          <a:xfrm flipH="1">
            <a:off x="3935321" y="2249596"/>
            <a:ext cx="778365" cy="778365"/>
          </a:xfrm>
          <a:prstGeom prst="ellipse">
            <a:avLst/>
          </a:prstGeom>
          <a:solidFill>
            <a:schemeClr val="accent2"/>
          </a:solidFill>
          <a:ln>
            <a:noFill/>
          </a:ln>
        </p:spPr>
        <p:txBody>
          <a:bodyPr vert="horz" wrap="square" lIns="68553" tIns="34277" rIns="68553" bIns="34277" numCol="1" anchor="t" anchorCtr="0" compatLnSpc="1"/>
          <a:lstStyle/>
          <a:p>
            <a:endParaRPr lang="zh-CN" altLang="en-US" sz="1350">
              <a:solidFill>
                <a:srgbClr val="F8F8F8"/>
              </a:solidFill>
              <a:cs typeface="+mn-ea"/>
              <a:sym typeface="+mn-lt"/>
            </a:endParaRPr>
          </a:p>
        </p:txBody>
      </p:sp>
      <p:sp>
        <p:nvSpPr>
          <p:cNvPr id="22" name="TextBox 11"/>
          <p:cNvSpPr txBox="1"/>
          <p:nvPr/>
        </p:nvSpPr>
        <p:spPr>
          <a:xfrm flipH="1">
            <a:off x="4044108" y="2368770"/>
            <a:ext cx="609000" cy="553741"/>
          </a:xfrm>
          <a:prstGeom prst="rect">
            <a:avLst/>
          </a:prstGeom>
          <a:noFill/>
        </p:spPr>
        <p:txBody>
          <a:bodyPr wrap="square" rtlCol="0">
            <a:spAutoFit/>
          </a:bodyPr>
          <a:lstStyle/>
          <a:p>
            <a:pPr algn="ctr"/>
            <a:r>
              <a:rPr lang="zh-CN" altLang="en-US" sz="1500" b="1" dirty="0">
                <a:solidFill>
                  <a:srgbClr val="F8F8F8"/>
                </a:solidFill>
                <a:cs typeface="+mn-ea"/>
                <a:sym typeface="+mn-lt"/>
              </a:rPr>
              <a:t>标题之二</a:t>
            </a:r>
            <a:endParaRPr lang="zh-CN" altLang="en-US" sz="1500" b="1" dirty="0">
              <a:solidFill>
                <a:srgbClr val="F8F8F8"/>
              </a:solidFill>
              <a:cs typeface="+mn-ea"/>
              <a:sym typeface="+mn-lt"/>
            </a:endParaRPr>
          </a:p>
        </p:txBody>
      </p:sp>
      <p:sp>
        <p:nvSpPr>
          <p:cNvPr id="23" name="Oval 11"/>
          <p:cNvSpPr>
            <a:spLocks noChangeArrowheads="1"/>
          </p:cNvSpPr>
          <p:nvPr/>
        </p:nvSpPr>
        <p:spPr bwMode="auto">
          <a:xfrm flipH="1">
            <a:off x="3508619" y="3571378"/>
            <a:ext cx="778365" cy="77955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solidFill>
                <a:srgbClr val="F8F8F8"/>
              </a:solidFill>
              <a:cs typeface="+mn-ea"/>
              <a:sym typeface="+mn-lt"/>
            </a:endParaRPr>
          </a:p>
        </p:txBody>
      </p:sp>
      <p:sp>
        <p:nvSpPr>
          <p:cNvPr id="24" name="TextBox 13"/>
          <p:cNvSpPr txBox="1"/>
          <p:nvPr/>
        </p:nvSpPr>
        <p:spPr>
          <a:xfrm flipH="1">
            <a:off x="3613013" y="3676980"/>
            <a:ext cx="581261" cy="553741"/>
          </a:xfrm>
          <a:prstGeom prst="rect">
            <a:avLst/>
          </a:prstGeom>
          <a:noFill/>
        </p:spPr>
        <p:txBody>
          <a:bodyPr wrap="square" rtlCol="0">
            <a:spAutoFit/>
          </a:bodyPr>
          <a:lstStyle/>
          <a:p>
            <a:pPr algn="ctr"/>
            <a:r>
              <a:rPr lang="zh-CN" altLang="en-US" sz="1500" b="1" dirty="0">
                <a:solidFill>
                  <a:srgbClr val="F8F8F8"/>
                </a:solidFill>
                <a:cs typeface="+mn-ea"/>
                <a:sym typeface="+mn-lt"/>
              </a:rPr>
              <a:t>标题之三</a:t>
            </a:r>
            <a:endParaRPr lang="zh-CN" altLang="en-US" sz="1500" b="1" dirty="0">
              <a:solidFill>
                <a:srgbClr val="F8F8F8"/>
              </a:solidFill>
              <a:cs typeface="+mn-ea"/>
              <a:sym typeface="+mn-lt"/>
            </a:endParaRPr>
          </a:p>
        </p:txBody>
      </p:sp>
      <p:sp>
        <p:nvSpPr>
          <p:cNvPr id="25" name="Oval 8"/>
          <p:cNvSpPr>
            <a:spLocks noChangeArrowheads="1"/>
          </p:cNvSpPr>
          <p:nvPr/>
        </p:nvSpPr>
        <p:spPr bwMode="auto">
          <a:xfrm flipH="1">
            <a:off x="728088" y="1952610"/>
            <a:ext cx="1807570" cy="1807568"/>
          </a:xfrm>
          <a:prstGeom prst="ellipse">
            <a:avLst/>
          </a:prstGeom>
          <a:solidFill>
            <a:schemeClr val="bg1">
              <a:lumMod val="65000"/>
              <a:alpha val="30000"/>
            </a:schemeClr>
          </a:solidFill>
          <a:ln>
            <a:noFill/>
          </a:ln>
        </p:spPr>
        <p:txBody>
          <a:bodyPr vert="horz" wrap="square" lIns="68553" tIns="34277" rIns="68553" bIns="34277" numCol="1" anchor="t" anchorCtr="0" compatLnSpc="1"/>
          <a:lstStyle/>
          <a:p>
            <a:endParaRPr lang="zh-CN" altLang="en-US" sz="1350">
              <a:cs typeface="+mn-ea"/>
              <a:sym typeface="+mn-lt"/>
            </a:endParaRPr>
          </a:p>
        </p:txBody>
      </p:sp>
      <p:sp>
        <p:nvSpPr>
          <p:cNvPr id="26" name="Oval 9"/>
          <p:cNvSpPr>
            <a:spLocks noChangeArrowheads="1"/>
          </p:cNvSpPr>
          <p:nvPr/>
        </p:nvSpPr>
        <p:spPr bwMode="auto">
          <a:xfrm flipH="1">
            <a:off x="870766" y="2095287"/>
            <a:ext cx="1522215" cy="1523405"/>
          </a:xfrm>
          <a:prstGeom prst="ellipse">
            <a:avLst/>
          </a:prstGeom>
          <a:solidFill>
            <a:schemeClr val="accent1"/>
          </a:solidFill>
          <a:ln>
            <a:noFill/>
          </a:ln>
        </p:spPr>
        <p:txBody>
          <a:bodyPr vert="horz" wrap="square" lIns="68553" tIns="34277" rIns="68553" bIns="34277" numCol="1" anchor="t" anchorCtr="0" compatLnSpc="1"/>
          <a:lstStyle/>
          <a:p>
            <a:endParaRPr lang="zh-CN" altLang="en-US" sz="1350">
              <a:cs typeface="+mn-ea"/>
              <a:sym typeface="+mn-lt"/>
            </a:endParaRPr>
          </a:p>
        </p:txBody>
      </p:sp>
      <p:sp>
        <p:nvSpPr>
          <p:cNvPr id="39" name="TextBox 23"/>
          <p:cNvSpPr txBox="1"/>
          <p:nvPr/>
        </p:nvSpPr>
        <p:spPr>
          <a:xfrm>
            <a:off x="1260695" y="2437870"/>
            <a:ext cx="723275" cy="415498"/>
          </a:xfrm>
          <a:prstGeom prst="rect">
            <a:avLst/>
          </a:prstGeom>
          <a:noFill/>
        </p:spPr>
        <p:txBody>
          <a:bodyPr wrap="none" rtlCol="0">
            <a:spAutoFit/>
          </a:bodyPr>
          <a:lstStyle/>
          <a:p>
            <a:r>
              <a:rPr lang="zh-CN" altLang="en-US" sz="2100" b="1" dirty="0">
                <a:solidFill>
                  <a:schemeClr val="bg1"/>
                </a:solidFill>
                <a:cs typeface="+mn-ea"/>
                <a:sym typeface="+mn-lt"/>
              </a:rPr>
              <a:t>输入</a:t>
            </a:r>
            <a:endParaRPr lang="zh-CN" altLang="en-US" sz="2100" b="1" dirty="0">
              <a:solidFill>
                <a:schemeClr val="bg1"/>
              </a:solidFill>
              <a:cs typeface="+mn-ea"/>
              <a:sym typeface="+mn-lt"/>
            </a:endParaRPr>
          </a:p>
        </p:txBody>
      </p:sp>
      <p:sp>
        <p:nvSpPr>
          <p:cNvPr id="40" name="TextBox 24"/>
          <p:cNvSpPr txBox="1"/>
          <p:nvPr/>
        </p:nvSpPr>
        <p:spPr>
          <a:xfrm>
            <a:off x="1249395" y="2878061"/>
            <a:ext cx="723275" cy="415498"/>
          </a:xfrm>
          <a:prstGeom prst="rect">
            <a:avLst/>
          </a:prstGeom>
          <a:noFill/>
        </p:spPr>
        <p:txBody>
          <a:bodyPr wrap="none" rtlCol="0">
            <a:spAutoFit/>
          </a:bodyPr>
          <a:lstStyle/>
          <a:p>
            <a:r>
              <a:rPr lang="zh-CN" altLang="en-US" sz="2100" b="1" dirty="0">
                <a:solidFill>
                  <a:schemeClr val="bg1"/>
                </a:solidFill>
                <a:cs typeface="+mn-ea"/>
                <a:sym typeface="+mn-lt"/>
              </a:rPr>
              <a:t>标题</a:t>
            </a:r>
            <a:endParaRPr lang="zh-CN" altLang="en-US" sz="2100" b="1" dirty="0">
              <a:solidFill>
                <a:schemeClr val="bg1"/>
              </a:solidFill>
              <a:cs typeface="+mn-ea"/>
              <a:sym typeface="+mn-lt"/>
            </a:endParaRPr>
          </a:p>
        </p:txBody>
      </p:sp>
      <p:sp>
        <p:nvSpPr>
          <p:cNvPr id="27" name="文本框 26"/>
          <p:cNvSpPr txBox="1"/>
          <p:nvPr/>
        </p:nvSpPr>
        <p:spPr>
          <a:xfrm>
            <a:off x="4705380" y="1276350"/>
            <a:ext cx="3604114" cy="746295"/>
          </a:xfrm>
          <a:prstGeom prst="rect">
            <a:avLst/>
          </a:prstGeom>
          <a:noFill/>
        </p:spPr>
        <p:txBody>
          <a:bodyPr wrap="square" rtlCol="0">
            <a:spAutoFit/>
          </a:bodyPr>
          <a:lstStyle/>
          <a:p>
            <a:pPr>
              <a:lnSpc>
                <a:spcPct val="150000"/>
              </a:lnSpc>
            </a:pPr>
            <a:r>
              <a:rPr lang="zh-CN" altLang="en-US" sz="3200" b="1" dirty="0">
                <a:cs typeface="+mn-ea"/>
                <a:sym typeface="+mn-lt"/>
              </a:rPr>
              <a:t>（问题讨论与答疑）</a:t>
            </a:r>
            <a:endParaRPr lang="zh-CN" altLang="en-US" sz="3200" b="1" dirty="0">
              <a:cs typeface="+mn-ea"/>
              <a:sym typeface="+mn-lt"/>
            </a:endParaRPr>
          </a:p>
        </p:txBody>
      </p:sp>
      <p:sp>
        <p:nvSpPr>
          <p:cNvPr id="28" name="文本框 27"/>
          <p:cNvSpPr txBox="1"/>
          <p:nvPr/>
        </p:nvSpPr>
        <p:spPr>
          <a:xfrm>
            <a:off x="4949088" y="2407599"/>
            <a:ext cx="3656246" cy="1517788"/>
          </a:xfrm>
          <a:prstGeom prst="rect">
            <a:avLst/>
          </a:prstGeom>
          <a:noFill/>
        </p:spPr>
        <p:txBody>
          <a:bodyPr wrap="square" rtlCol="0">
            <a:spAutoFit/>
          </a:bodyPr>
          <a:lstStyle/>
          <a:p>
            <a:pPr>
              <a:lnSpc>
                <a:spcPct val="150000"/>
              </a:lnSpc>
            </a:pPr>
            <a:r>
              <a:rPr lang="zh-CN" altLang="en-US" sz="1050" dirty="0">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5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Scale>
                                      <p:cBhvr>
                                        <p:cTn id="1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5"/>
                                        </p:tgtEl>
                                        <p:attrNameLst>
                                          <p:attrName>ppt_x</p:attrName>
                                          <p:attrName>ppt_y</p:attrName>
                                        </p:attrNameLst>
                                      </p:cBhvr>
                                    </p:animMotion>
                                    <p:animEffect transition="in" filter="fade">
                                      <p:cBhvr>
                                        <p:cTn id="14" dur="1000"/>
                                        <p:tgtEl>
                                          <p:spTgt spid="25"/>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300" fill="hold"/>
                                        <p:tgtEl>
                                          <p:spTgt spid="40"/>
                                        </p:tgtEl>
                                        <p:attrNameLst>
                                          <p:attrName>ppt_w</p:attrName>
                                        </p:attrNameLst>
                                      </p:cBhvr>
                                      <p:tavLst>
                                        <p:tav tm="0">
                                          <p:val>
                                            <p:fltVal val="0"/>
                                          </p:val>
                                        </p:tav>
                                        <p:tav tm="100000">
                                          <p:val>
                                            <p:strVal val="#ppt_w"/>
                                          </p:val>
                                        </p:tav>
                                      </p:tavLst>
                                    </p:anim>
                                    <p:anim calcmode="lin" valueType="num">
                                      <p:cBhvr>
                                        <p:cTn id="19" dur="300" fill="hold"/>
                                        <p:tgtEl>
                                          <p:spTgt spid="40"/>
                                        </p:tgtEl>
                                        <p:attrNameLst>
                                          <p:attrName>ppt_h</p:attrName>
                                        </p:attrNameLst>
                                      </p:cBhvr>
                                      <p:tavLst>
                                        <p:tav tm="0">
                                          <p:val>
                                            <p:fltVal val="0"/>
                                          </p:val>
                                        </p:tav>
                                        <p:tav tm="100000">
                                          <p:val>
                                            <p:strVal val="#ppt_h"/>
                                          </p:val>
                                        </p:tav>
                                      </p:tavLst>
                                    </p:anim>
                                    <p:anim calcmode="lin" valueType="num">
                                      <p:cBhvr>
                                        <p:cTn id="20" dur="300" fill="hold"/>
                                        <p:tgtEl>
                                          <p:spTgt spid="40"/>
                                        </p:tgtEl>
                                        <p:attrNameLst>
                                          <p:attrName>style.rotation</p:attrName>
                                        </p:attrNameLst>
                                      </p:cBhvr>
                                      <p:tavLst>
                                        <p:tav tm="0">
                                          <p:val>
                                            <p:fltVal val="90"/>
                                          </p:val>
                                        </p:tav>
                                        <p:tav tm="100000">
                                          <p:val>
                                            <p:fltVal val="0"/>
                                          </p:val>
                                        </p:tav>
                                      </p:tavLst>
                                    </p:anim>
                                    <p:animEffect transition="in" filter="fade">
                                      <p:cBhvr>
                                        <p:cTn id="21" dur="300"/>
                                        <p:tgtEl>
                                          <p:spTgt spid="4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00" fill="hold"/>
                                        <p:tgtEl>
                                          <p:spTgt spid="39"/>
                                        </p:tgtEl>
                                        <p:attrNameLst>
                                          <p:attrName>ppt_w</p:attrName>
                                        </p:attrNameLst>
                                      </p:cBhvr>
                                      <p:tavLst>
                                        <p:tav tm="0">
                                          <p:val>
                                            <p:fltVal val="0"/>
                                          </p:val>
                                        </p:tav>
                                        <p:tav tm="100000">
                                          <p:val>
                                            <p:strVal val="#ppt_w"/>
                                          </p:val>
                                        </p:tav>
                                      </p:tavLst>
                                    </p:anim>
                                    <p:anim calcmode="lin" valueType="num">
                                      <p:cBhvr>
                                        <p:cTn id="25" dur="300" fill="hold"/>
                                        <p:tgtEl>
                                          <p:spTgt spid="39"/>
                                        </p:tgtEl>
                                        <p:attrNameLst>
                                          <p:attrName>ppt_h</p:attrName>
                                        </p:attrNameLst>
                                      </p:cBhvr>
                                      <p:tavLst>
                                        <p:tav tm="0">
                                          <p:val>
                                            <p:fltVal val="0"/>
                                          </p:val>
                                        </p:tav>
                                        <p:tav tm="100000">
                                          <p:val>
                                            <p:strVal val="#ppt_h"/>
                                          </p:val>
                                        </p:tav>
                                      </p:tavLst>
                                    </p:anim>
                                    <p:anim calcmode="lin" valueType="num">
                                      <p:cBhvr>
                                        <p:cTn id="26" dur="300" fill="hold"/>
                                        <p:tgtEl>
                                          <p:spTgt spid="39"/>
                                        </p:tgtEl>
                                        <p:attrNameLst>
                                          <p:attrName>style.rotation</p:attrName>
                                        </p:attrNameLst>
                                      </p:cBhvr>
                                      <p:tavLst>
                                        <p:tav tm="0">
                                          <p:val>
                                            <p:fltVal val="90"/>
                                          </p:val>
                                        </p:tav>
                                        <p:tav tm="100000">
                                          <p:val>
                                            <p:fltVal val="0"/>
                                          </p:val>
                                        </p:tav>
                                      </p:tavLst>
                                    </p:anim>
                                    <p:animEffect transition="in" filter="fade">
                                      <p:cBhvr>
                                        <p:cTn id="27" dur="300"/>
                                        <p:tgtEl>
                                          <p:spTgt spid="3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1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2500"/>
                            </p:stCondLst>
                            <p:childTnLst>
                              <p:par>
                                <p:cTn id="55" presetID="31"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400" fill="hold"/>
                                        <p:tgtEl>
                                          <p:spTgt spid="20"/>
                                        </p:tgtEl>
                                        <p:attrNameLst>
                                          <p:attrName>ppt_w</p:attrName>
                                        </p:attrNameLst>
                                      </p:cBhvr>
                                      <p:tavLst>
                                        <p:tav tm="0">
                                          <p:val>
                                            <p:fltVal val="0"/>
                                          </p:val>
                                        </p:tav>
                                        <p:tav tm="100000">
                                          <p:val>
                                            <p:strVal val="#ppt_w"/>
                                          </p:val>
                                        </p:tav>
                                      </p:tavLst>
                                    </p:anim>
                                    <p:anim calcmode="lin" valueType="num">
                                      <p:cBhvr>
                                        <p:cTn id="58" dur="400" fill="hold"/>
                                        <p:tgtEl>
                                          <p:spTgt spid="20"/>
                                        </p:tgtEl>
                                        <p:attrNameLst>
                                          <p:attrName>ppt_h</p:attrName>
                                        </p:attrNameLst>
                                      </p:cBhvr>
                                      <p:tavLst>
                                        <p:tav tm="0">
                                          <p:val>
                                            <p:fltVal val="0"/>
                                          </p:val>
                                        </p:tav>
                                        <p:tav tm="100000">
                                          <p:val>
                                            <p:strVal val="#ppt_h"/>
                                          </p:val>
                                        </p:tav>
                                      </p:tavLst>
                                    </p:anim>
                                    <p:anim calcmode="lin" valueType="num">
                                      <p:cBhvr>
                                        <p:cTn id="59" dur="400" fill="hold"/>
                                        <p:tgtEl>
                                          <p:spTgt spid="20"/>
                                        </p:tgtEl>
                                        <p:attrNameLst>
                                          <p:attrName>style.rotation</p:attrName>
                                        </p:attrNameLst>
                                      </p:cBhvr>
                                      <p:tavLst>
                                        <p:tav tm="0">
                                          <p:val>
                                            <p:fltVal val="90"/>
                                          </p:val>
                                        </p:tav>
                                        <p:tav tm="100000">
                                          <p:val>
                                            <p:fltVal val="0"/>
                                          </p:val>
                                        </p:tav>
                                      </p:tavLst>
                                    </p:anim>
                                    <p:animEffect transition="in" filter="fade">
                                      <p:cBhvr>
                                        <p:cTn id="60" dur="400"/>
                                        <p:tgtEl>
                                          <p:spTgt spid="20"/>
                                        </p:tgtEl>
                                      </p:cBhvr>
                                    </p:animEffect>
                                  </p:childTnLst>
                                </p:cTn>
                              </p:par>
                            </p:childTnLst>
                          </p:cTn>
                        </p:par>
                        <p:par>
                          <p:cTn id="61" fill="hold">
                            <p:stCondLst>
                              <p:cond delay="300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p:stCondLst>
                              <p:cond delay="3500"/>
                            </p:stCondLst>
                            <p:childTnLst>
                              <p:par>
                                <p:cTn id="69" presetID="31"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400" fill="hold"/>
                                        <p:tgtEl>
                                          <p:spTgt spid="24"/>
                                        </p:tgtEl>
                                        <p:attrNameLst>
                                          <p:attrName>ppt_w</p:attrName>
                                        </p:attrNameLst>
                                      </p:cBhvr>
                                      <p:tavLst>
                                        <p:tav tm="0">
                                          <p:val>
                                            <p:fltVal val="0"/>
                                          </p:val>
                                        </p:tav>
                                        <p:tav tm="100000">
                                          <p:val>
                                            <p:strVal val="#ppt_w"/>
                                          </p:val>
                                        </p:tav>
                                      </p:tavLst>
                                    </p:anim>
                                    <p:anim calcmode="lin" valueType="num">
                                      <p:cBhvr>
                                        <p:cTn id="72" dur="400" fill="hold"/>
                                        <p:tgtEl>
                                          <p:spTgt spid="24"/>
                                        </p:tgtEl>
                                        <p:attrNameLst>
                                          <p:attrName>ppt_h</p:attrName>
                                        </p:attrNameLst>
                                      </p:cBhvr>
                                      <p:tavLst>
                                        <p:tav tm="0">
                                          <p:val>
                                            <p:fltVal val="0"/>
                                          </p:val>
                                        </p:tav>
                                        <p:tav tm="100000">
                                          <p:val>
                                            <p:strVal val="#ppt_h"/>
                                          </p:val>
                                        </p:tav>
                                      </p:tavLst>
                                    </p:anim>
                                    <p:anim calcmode="lin" valueType="num">
                                      <p:cBhvr>
                                        <p:cTn id="73" dur="400" fill="hold"/>
                                        <p:tgtEl>
                                          <p:spTgt spid="24"/>
                                        </p:tgtEl>
                                        <p:attrNameLst>
                                          <p:attrName>style.rotation</p:attrName>
                                        </p:attrNameLst>
                                      </p:cBhvr>
                                      <p:tavLst>
                                        <p:tav tm="0">
                                          <p:val>
                                            <p:fltVal val="90"/>
                                          </p:val>
                                        </p:tav>
                                        <p:tav tm="100000">
                                          <p:val>
                                            <p:fltVal val="0"/>
                                          </p:val>
                                        </p:tav>
                                      </p:tavLst>
                                    </p:anim>
                                    <p:animEffect transition="in" filter="fade">
                                      <p:cBhvr>
                                        <p:cTn id="74" dur="400"/>
                                        <p:tgtEl>
                                          <p:spTgt spid="24"/>
                                        </p:tgtEl>
                                      </p:cBhvr>
                                    </p:animEffect>
                                  </p:childTnLst>
                                </p:cTn>
                              </p:par>
                            </p:childTnLst>
                          </p:cTn>
                        </p:par>
                        <p:par>
                          <p:cTn id="75" fill="hold">
                            <p:stCondLst>
                              <p:cond delay="4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27"/>
                                        </p:tgtEl>
                                        <p:attrNameLst>
                                          <p:attrName>style.visibility</p:attrName>
                                        </p:attrNameLst>
                                      </p:cBhvr>
                                      <p:to>
                                        <p:strVal val="visible"/>
                                      </p:to>
                                    </p:set>
                                    <p:anim calcmode="lin" valueType="num">
                                      <p:cBhvr>
                                        <p:cTn id="78" dur="300" fill="hold"/>
                                        <p:tgtEl>
                                          <p:spTgt spid="27"/>
                                        </p:tgtEl>
                                        <p:attrNameLst>
                                          <p:attrName>ppt_w</p:attrName>
                                        </p:attrNameLst>
                                      </p:cBhvr>
                                      <p:tavLst>
                                        <p:tav tm="0">
                                          <p:val>
                                            <p:fltVal val="0"/>
                                          </p:val>
                                        </p:tav>
                                        <p:tav tm="100000">
                                          <p:val>
                                            <p:strVal val="#ppt_w"/>
                                          </p:val>
                                        </p:tav>
                                      </p:tavLst>
                                    </p:anim>
                                    <p:anim calcmode="lin" valueType="num">
                                      <p:cBhvr>
                                        <p:cTn id="79" dur="300" fill="hold"/>
                                        <p:tgtEl>
                                          <p:spTgt spid="27"/>
                                        </p:tgtEl>
                                        <p:attrNameLst>
                                          <p:attrName>ppt_h</p:attrName>
                                        </p:attrNameLst>
                                      </p:cBhvr>
                                      <p:tavLst>
                                        <p:tav tm="0">
                                          <p:val>
                                            <p:fltVal val="0"/>
                                          </p:val>
                                        </p:tav>
                                        <p:tav tm="100000">
                                          <p:val>
                                            <p:strVal val="#ppt_h"/>
                                          </p:val>
                                        </p:tav>
                                      </p:tavLst>
                                    </p:anim>
                                    <p:animEffect transition="in" filter="fade">
                                      <p:cBhvr>
                                        <p:cTn id="80" dur="300"/>
                                        <p:tgtEl>
                                          <p:spTgt spid="27"/>
                                        </p:tgtEl>
                                      </p:cBhvr>
                                    </p:animEffect>
                                  </p:childTnLst>
                                </p:cTn>
                              </p:par>
                            </p:childTnLst>
                          </p:cTn>
                        </p:par>
                        <p:par>
                          <p:cTn id="81" fill="hold">
                            <p:stCondLst>
                              <p:cond delay="4239"/>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28"/>
                                        </p:tgtEl>
                                        <p:attrNameLst>
                                          <p:attrName>style.visibility</p:attrName>
                                        </p:attrNameLst>
                                      </p:cBhvr>
                                      <p:to>
                                        <p:strVal val="visible"/>
                                      </p:to>
                                    </p:set>
                                    <p:anim calcmode="lin" valueType="num">
                                      <p:cBhvr>
                                        <p:cTn id="84" dur="300" fill="hold"/>
                                        <p:tgtEl>
                                          <p:spTgt spid="28"/>
                                        </p:tgtEl>
                                        <p:attrNameLst>
                                          <p:attrName>ppt_w</p:attrName>
                                        </p:attrNameLst>
                                      </p:cBhvr>
                                      <p:tavLst>
                                        <p:tav tm="0">
                                          <p:val>
                                            <p:fltVal val="0"/>
                                          </p:val>
                                        </p:tav>
                                        <p:tav tm="100000">
                                          <p:val>
                                            <p:strVal val="#ppt_w"/>
                                          </p:val>
                                        </p:tav>
                                      </p:tavLst>
                                    </p:anim>
                                    <p:anim calcmode="lin" valueType="num">
                                      <p:cBhvr>
                                        <p:cTn id="85" dur="300" fill="hold"/>
                                        <p:tgtEl>
                                          <p:spTgt spid="28"/>
                                        </p:tgtEl>
                                        <p:attrNameLst>
                                          <p:attrName>ppt_h</p:attrName>
                                        </p:attrNameLst>
                                      </p:cBhvr>
                                      <p:tavLst>
                                        <p:tav tm="0">
                                          <p:val>
                                            <p:fltVal val="0"/>
                                          </p:val>
                                        </p:tav>
                                        <p:tav tm="100000">
                                          <p:val>
                                            <p:strVal val="#ppt_h"/>
                                          </p:val>
                                        </p:tav>
                                      </p:tavLst>
                                    </p:anim>
                                    <p:animEffect transition="in" filter="fade">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animBg="1"/>
      <p:bldP spid="22" grpId="0"/>
      <p:bldP spid="23" grpId="0" animBg="1"/>
      <p:bldP spid="24" grpId="0"/>
      <p:bldP spid="25" grpId="0" animBg="1"/>
      <p:bldP spid="26" grpId="0" animBg="1"/>
      <p:bldP spid="39" grpId="0"/>
      <p:bldP spid="40"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163433" y="2780792"/>
            <a:ext cx="3429000" cy="384721"/>
          </a:xfrm>
          <a:prstGeom prst="rect">
            <a:avLst/>
          </a:prstGeom>
          <a:solidFill>
            <a:schemeClr val="accent1"/>
          </a:solidFill>
          <a:ln>
            <a:noFill/>
          </a:ln>
        </p:spPr>
        <p:txBody>
          <a:bodyPr wrap="square">
            <a:spAutoFit/>
          </a:bodyPr>
          <a:lstStyle/>
          <a:p>
            <a:pPr algn="ctr"/>
            <a:r>
              <a:rPr lang="zh-CN" altLang="en-US" sz="1900" spc="600" dirty="0">
                <a:ln w="12700">
                  <a:noFill/>
                </a:ln>
                <a:solidFill>
                  <a:schemeClr val="bg1"/>
                </a:solidFill>
                <a:cs typeface="+mn-ea"/>
                <a:sym typeface="+mn-lt"/>
              </a:rPr>
              <a:t>演示完毕感谢您的观看</a:t>
            </a:r>
            <a:endParaRPr lang="zh-CN" altLang="en-US" sz="1900" spc="600" dirty="0">
              <a:ln w="12700">
                <a:noFill/>
              </a:ln>
              <a:solidFill>
                <a:schemeClr val="bg1"/>
              </a:solidFill>
              <a:cs typeface="+mn-ea"/>
              <a:sym typeface="+mn-lt"/>
            </a:endParaRPr>
          </a:p>
        </p:txBody>
      </p:sp>
      <p:sp>
        <p:nvSpPr>
          <p:cNvPr id="12" name="矩形 11"/>
          <p:cNvSpPr/>
          <p:nvPr/>
        </p:nvSpPr>
        <p:spPr>
          <a:xfrm>
            <a:off x="4056941" y="3208917"/>
            <a:ext cx="3868316" cy="430887"/>
          </a:xfrm>
          <a:prstGeom prst="rect">
            <a:avLst/>
          </a:prstGeom>
          <a:ln>
            <a:noFill/>
          </a:ln>
        </p:spPr>
        <p:txBody>
          <a:bodyPr wrap="square">
            <a:spAutoFit/>
          </a:bodyPr>
          <a:lstStyle/>
          <a:p>
            <a:r>
              <a:rPr lang="en-US" altLang="zh-CN" sz="1100" dirty="0">
                <a:ln w="12700">
                  <a:noFill/>
                </a:ln>
                <a:solidFill>
                  <a:schemeClr val="accent1"/>
                </a:solidFill>
                <a:cs typeface="+mn-ea"/>
                <a:sym typeface="+mn-lt"/>
              </a:rPr>
              <a:t>planning of business marketing activities planning of business marketing activities</a:t>
            </a:r>
            <a:endParaRPr lang="zh-CN" altLang="en-US" sz="1100" dirty="0">
              <a:ln w="12700">
                <a:noFill/>
              </a:ln>
              <a:solidFill>
                <a:schemeClr val="accent1"/>
              </a:solidFill>
              <a:cs typeface="+mn-ea"/>
              <a:sym typeface="+mn-lt"/>
            </a:endParaRPr>
          </a:p>
        </p:txBody>
      </p:sp>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4011033" y="1733550"/>
            <a:ext cx="3685624" cy="1107996"/>
          </a:xfrm>
          <a:prstGeom prst="rect">
            <a:avLst/>
          </a:prstGeom>
          <a:ln>
            <a:noFill/>
          </a:ln>
        </p:spPr>
        <p:txBody>
          <a:bodyPr wrap="none">
            <a:spAutoFit/>
          </a:bodyPr>
          <a:lstStyle/>
          <a:p>
            <a:r>
              <a:rPr lang="zh-CN" altLang="en-US" sz="6600" b="1" spc="225" dirty="0">
                <a:ln w="12700">
                  <a:noFill/>
                </a:ln>
                <a:solidFill>
                  <a:schemeClr val="accent2"/>
                </a:solidFill>
                <a:cs typeface="+mn-ea"/>
                <a:sym typeface="+mn-lt"/>
              </a:rPr>
              <a:t>客户关系</a:t>
            </a:r>
            <a:endParaRPr lang="zh-CN" altLang="en-US" sz="6600" b="1" spc="225" dirty="0">
              <a:ln w="12700">
                <a:noFill/>
              </a:ln>
              <a:solidFill>
                <a:schemeClr val="accent2"/>
              </a:solidFill>
              <a:cs typeface="+mn-ea"/>
              <a:sym typeface="+mn-lt"/>
            </a:endParaRPr>
          </a:p>
        </p:txBody>
      </p:sp>
      <p:sp>
        <p:nvSpPr>
          <p:cNvPr id="72" name="矩形 71"/>
          <p:cNvSpPr/>
          <p:nvPr/>
        </p:nvSpPr>
        <p:spPr>
          <a:xfrm>
            <a:off x="4087233" y="3590151"/>
            <a:ext cx="2757805" cy="275590"/>
          </a:xfrm>
          <a:prstGeom prst="rect">
            <a:avLst/>
          </a:prstGeom>
          <a:ln>
            <a:noFill/>
          </a:ln>
        </p:spPr>
        <p:txBody>
          <a:bodyPr wrap="none">
            <a:spAutoFit/>
          </a:bodyPr>
          <a:lstStyle/>
          <a:p>
            <a:r>
              <a:rPr lang="zh-CN" altLang="en-US" sz="1200" dirty="0">
                <a:ln w="12700">
                  <a:noFill/>
                </a:ln>
                <a:solidFill>
                  <a:schemeClr val="accent1"/>
                </a:solidFill>
                <a:cs typeface="+mn-ea"/>
                <a:sym typeface="+mn-lt"/>
              </a:rPr>
              <a:t>宣讲人：小Q办公   时间：</a:t>
            </a:r>
            <a:r>
              <a:rPr lang="en-US" altLang="zh-CN" sz="1200" dirty="0">
                <a:ln w="12700">
                  <a:noFill/>
                </a:ln>
                <a:solidFill>
                  <a:schemeClr val="accent1"/>
                </a:solidFill>
                <a:cs typeface="+mn-ea"/>
                <a:sym typeface="+mn-lt"/>
              </a:rPr>
              <a:t>202X.X.X</a:t>
            </a:r>
            <a:endParaRPr lang="zh-CN" altLang="en-US" sz="1200" dirty="0">
              <a:ln w="12700">
                <a:noFill/>
              </a:ln>
              <a:solidFill>
                <a:schemeClr val="accent1"/>
              </a:solidFill>
              <a:cs typeface="+mn-ea"/>
              <a:sym typeface="+mn-lt"/>
            </a:endParaRPr>
          </a:p>
        </p:txBody>
      </p:sp>
      <p:sp>
        <p:nvSpPr>
          <p:cNvPr id="74" name="矩形 73"/>
          <p:cNvSpPr/>
          <p:nvPr/>
        </p:nvSpPr>
        <p:spPr>
          <a:xfrm>
            <a:off x="0" y="4857750"/>
            <a:ext cx="91440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7706" y="717471"/>
            <a:ext cx="3174694" cy="36385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55" grpId="0" animBg="1"/>
      <p:bldP spid="58" grpId="0"/>
      <p:bldP spid="72" grpId="0"/>
      <p:bldP spid="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TextBox 30"/>
          <p:cNvSpPr txBox="1"/>
          <p:nvPr/>
        </p:nvSpPr>
        <p:spPr bwMode="auto">
          <a:xfrm>
            <a:off x="4649141" y="1958340"/>
            <a:ext cx="2031325" cy="369332"/>
          </a:xfrm>
          <a:prstGeom prst="rect">
            <a:avLst/>
          </a:prstGeom>
          <a:noFill/>
        </p:spPr>
        <p:txBody>
          <a:bodyPr wrap="none">
            <a:spAutoFit/>
          </a:bodyPr>
          <a:lstStyle/>
          <a:p>
            <a:pPr defTabSz="822960">
              <a:defRPr/>
            </a:pPr>
            <a:r>
              <a:rPr lang="zh-CN" altLang="en-US" kern="0" dirty="0">
                <a:solidFill>
                  <a:schemeClr val="accent1"/>
                </a:solidFill>
                <a:cs typeface="+mn-ea"/>
                <a:sym typeface="+mn-lt"/>
              </a:rPr>
              <a:t>客户关系是什么？</a:t>
            </a:r>
            <a:endParaRPr lang="zh-CN" altLang="en-US" kern="0" dirty="0">
              <a:solidFill>
                <a:schemeClr val="accent1"/>
              </a:solidFill>
              <a:cs typeface="+mn-ea"/>
              <a:sym typeface="+mn-lt"/>
            </a:endParaRPr>
          </a:p>
        </p:txBody>
      </p:sp>
      <p:sp>
        <p:nvSpPr>
          <p:cNvPr id="22" name="TextBox 32"/>
          <p:cNvSpPr txBox="1"/>
          <p:nvPr/>
        </p:nvSpPr>
        <p:spPr bwMode="auto">
          <a:xfrm>
            <a:off x="4649141" y="3164457"/>
            <a:ext cx="2119491" cy="369332"/>
          </a:xfrm>
          <a:prstGeom prst="rect">
            <a:avLst/>
          </a:prstGeom>
          <a:noFill/>
        </p:spPr>
        <p:txBody>
          <a:bodyPr wrap="none">
            <a:spAutoFit/>
          </a:bodyPr>
          <a:lstStyle/>
          <a:p>
            <a:pPr defTabSz="822960">
              <a:defRPr/>
            </a:pPr>
            <a:r>
              <a:rPr lang="zh-CN" altLang="en-US" kern="0" dirty="0">
                <a:solidFill>
                  <a:schemeClr val="accent1"/>
                </a:solidFill>
                <a:cs typeface="+mn-ea"/>
                <a:sym typeface="+mn-lt"/>
              </a:rPr>
              <a:t>关于客户管理</a:t>
            </a:r>
            <a:r>
              <a:rPr lang="en-US" altLang="zh-CN" kern="0" dirty="0">
                <a:solidFill>
                  <a:schemeClr val="accent1"/>
                </a:solidFill>
                <a:cs typeface="+mn-ea"/>
                <a:sym typeface="+mn-lt"/>
              </a:rPr>
              <a:t>Q&amp;A</a:t>
            </a:r>
            <a:endParaRPr lang="zh-CN" altLang="en-US" kern="0" dirty="0">
              <a:solidFill>
                <a:schemeClr val="accent1"/>
              </a:solidFill>
              <a:cs typeface="+mn-ea"/>
              <a:sym typeface="+mn-lt"/>
            </a:endParaRPr>
          </a:p>
        </p:txBody>
      </p:sp>
      <p:sp>
        <p:nvSpPr>
          <p:cNvPr id="23" name="TextBox 34"/>
          <p:cNvSpPr txBox="1"/>
          <p:nvPr/>
        </p:nvSpPr>
        <p:spPr bwMode="auto">
          <a:xfrm>
            <a:off x="4649141" y="2561398"/>
            <a:ext cx="1800493" cy="369332"/>
          </a:xfrm>
          <a:prstGeom prst="rect">
            <a:avLst/>
          </a:prstGeom>
          <a:noFill/>
        </p:spPr>
        <p:txBody>
          <a:bodyPr wrap="none">
            <a:spAutoFit/>
          </a:bodyPr>
          <a:lstStyle/>
          <a:p>
            <a:pPr defTabSz="822960">
              <a:defRPr/>
            </a:pPr>
            <a:r>
              <a:rPr lang="zh-CN" altLang="en-US" kern="0" dirty="0">
                <a:solidFill>
                  <a:schemeClr val="accent1"/>
                </a:solidFill>
                <a:cs typeface="+mn-ea"/>
                <a:sym typeface="+mn-lt"/>
              </a:rPr>
              <a:t>如何管理客户？</a:t>
            </a:r>
            <a:endParaRPr lang="zh-CN" altLang="en-US" kern="0" dirty="0">
              <a:solidFill>
                <a:schemeClr val="accent1"/>
              </a:solidFill>
              <a:cs typeface="+mn-ea"/>
              <a:sym typeface="+mn-lt"/>
            </a:endParaRPr>
          </a:p>
        </p:txBody>
      </p:sp>
      <p:grpSp>
        <p:nvGrpSpPr>
          <p:cNvPr id="25" name="组合 24"/>
          <p:cNvGrpSpPr/>
          <p:nvPr/>
        </p:nvGrpSpPr>
        <p:grpSpPr>
          <a:xfrm>
            <a:off x="4041136" y="1893396"/>
            <a:ext cx="603534" cy="496290"/>
            <a:chOff x="4966696" y="1606087"/>
            <a:chExt cx="804712" cy="661720"/>
          </a:xfrm>
        </p:grpSpPr>
        <p:sp>
          <p:nvSpPr>
            <p:cNvPr id="26" name="圆角矩形 25"/>
            <p:cNvSpPr/>
            <p:nvPr/>
          </p:nvSpPr>
          <p:spPr>
            <a:xfrm>
              <a:off x="4966696" y="1628109"/>
              <a:ext cx="804712" cy="6331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27" name="TextBox 38"/>
            <p:cNvSpPr txBox="1"/>
            <p:nvPr/>
          </p:nvSpPr>
          <p:spPr>
            <a:xfrm>
              <a:off x="5152803" y="1606087"/>
              <a:ext cx="455680" cy="661720"/>
            </a:xfrm>
            <a:prstGeom prst="rect">
              <a:avLst/>
            </a:prstGeom>
            <a:noFill/>
          </p:spPr>
          <p:txBody>
            <a:bodyPr wrap="none" rtlCol="0">
              <a:spAutoFit/>
            </a:bodyPr>
            <a:lstStyle/>
            <a:p>
              <a:r>
                <a:rPr lang="en-US" altLang="zh-CN" sz="2625" dirty="0">
                  <a:solidFill>
                    <a:schemeClr val="bg1"/>
                  </a:solidFill>
                  <a:cs typeface="+mn-ea"/>
                  <a:sym typeface="+mn-lt"/>
                </a:rPr>
                <a:t>1</a:t>
              </a:r>
              <a:endParaRPr lang="zh-CN" altLang="en-US" sz="2625" dirty="0">
                <a:solidFill>
                  <a:schemeClr val="bg1"/>
                </a:solidFill>
                <a:cs typeface="+mn-ea"/>
                <a:sym typeface="+mn-lt"/>
              </a:endParaRPr>
            </a:p>
          </p:txBody>
        </p:sp>
      </p:grpSp>
      <p:grpSp>
        <p:nvGrpSpPr>
          <p:cNvPr id="28" name="组合 27"/>
          <p:cNvGrpSpPr/>
          <p:nvPr/>
        </p:nvGrpSpPr>
        <p:grpSpPr>
          <a:xfrm>
            <a:off x="4041136" y="2498084"/>
            <a:ext cx="603534" cy="496290"/>
            <a:chOff x="5417047" y="2412337"/>
            <a:chExt cx="804712" cy="661720"/>
          </a:xfrm>
        </p:grpSpPr>
        <p:sp>
          <p:nvSpPr>
            <p:cNvPr id="29" name="圆角矩形 28"/>
            <p:cNvSpPr/>
            <p:nvPr/>
          </p:nvSpPr>
          <p:spPr>
            <a:xfrm>
              <a:off x="5417047" y="2426979"/>
              <a:ext cx="804712" cy="6331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30" name="TextBox 39"/>
            <p:cNvSpPr txBox="1"/>
            <p:nvPr/>
          </p:nvSpPr>
          <p:spPr>
            <a:xfrm>
              <a:off x="5590615" y="2412337"/>
              <a:ext cx="455680" cy="661720"/>
            </a:xfrm>
            <a:prstGeom prst="rect">
              <a:avLst/>
            </a:prstGeom>
            <a:noFill/>
          </p:spPr>
          <p:txBody>
            <a:bodyPr wrap="none" rtlCol="0">
              <a:spAutoFit/>
            </a:bodyPr>
            <a:lstStyle/>
            <a:p>
              <a:r>
                <a:rPr lang="en-US" altLang="zh-CN" sz="2625" dirty="0">
                  <a:solidFill>
                    <a:schemeClr val="bg1"/>
                  </a:solidFill>
                  <a:cs typeface="+mn-ea"/>
                  <a:sym typeface="+mn-lt"/>
                </a:rPr>
                <a:t>2</a:t>
              </a:r>
              <a:endParaRPr lang="zh-CN" altLang="en-US" sz="2625" dirty="0">
                <a:solidFill>
                  <a:schemeClr val="bg1"/>
                </a:solidFill>
                <a:cs typeface="+mn-ea"/>
                <a:sym typeface="+mn-lt"/>
              </a:endParaRPr>
            </a:p>
          </p:txBody>
        </p:sp>
      </p:grpSp>
      <p:grpSp>
        <p:nvGrpSpPr>
          <p:cNvPr id="31" name="组合 30"/>
          <p:cNvGrpSpPr/>
          <p:nvPr/>
        </p:nvGrpSpPr>
        <p:grpSpPr>
          <a:xfrm>
            <a:off x="4041136" y="3102771"/>
            <a:ext cx="603534" cy="496290"/>
            <a:chOff x="5874037" y="3218587"/>
            <a:chExt cx="804712" cy="661720"/>
          </a:xfrm>
        </p:grpSpPr>
        <p:sp>
          <p:nvSpPr>
            <p:cNvPr id="32" name="圆角矩形 31"/>
            <p:cNvSpPr/>
            <p:nvPr/>
          </p:nvSpPr>
          <p:spPr>
            <a:xfrm>
              <a:off x="5874037" y="3222078"/>
              <a:ext cx="804712" cy="63315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33" name="TextBox 40"/>
            <p:cNvSpPr txBox="1"/>
            <p:nvPr/>
          </p:nvSpPr>
          <p:spPr>
            <a:xfrm>
              <a:off x="6063944" y="3218587"/>
              <a:ext cx="468504" cy="661720"/>
            </a:xfrm>
            <a:prstGeom prst="rect">
              <a:avLst/>
            </a:prstGeom>
            <a:noFill/>
          </p:spPr>
          <p:txBody>
            <a:bodyPr wrap="none" rtlCol="0">
              <a:spAutoFit/>
            </a:bodyPr>
            <a:lstStyle/>
            <a:p>
              <a:r>
                <a:rPr lang="en-US" altLang="zh-CN" sz="2625" dirty="0">
                  <a:solidFill>
                    <a:schemeClr val="bg1"/>
                  </a:solidFill>
                  <a:cs typeface="+mn-ea"/>
                  <a:sym typeface="+mn-lt"/>
                </a:rPr>
                <a:t>3</a:t>
              </a:r>
              <a:endParaRPr lang="zh-CN" altLang="en-US" sz="2625" dirty="0">
                <a:solidFill>
                  <a:schemeClr val="bg1"/>
                </a:solidFill>
                <a:cs typeface="+mn-ea"/>
                <a:sym typeface="+mn-lt"/>
              </a:endParaRPr>
            </a:p>
          </p:txBody>
        </p:sp>
      </p:grpSp>
      <p:grpSp>
        <p:nvGrpSpPr>
          <p:cNvPr id="41" name="组合 40"/>
          <p:cNvGrpSpPr/>
          <p:nvPr/>
        </p:nvGrpSpPr>
        <p:grpSpPr>
          <a:xfrm>
            <a:off x="6462891" y="1958340"/>
            <a:ext cx="1510389" cy="1510390"/>
            <a:chOff x="1139245" y="1423838"/>
            <a:chExt cx="1510389" cy="1510390"/>
          </a:xfrm>
        </p:grpSpPr>
        <p:grpSp>
          <p:nvGrpSpPr>
            <p:cNvPr id="42" name="组合 41"/>
            <p:cNvGrpSpPr/>
            <p:nvPr/>
          </p:nvGrpSpPr>
          <p:grpSpPr>
            <a:xfrm>
              <a:off x="1139245" y="1423838"/>
              <a:ext cx="1510389" cy="1510390"/>
              <a:chOff x="1447264" y="399296"/>
              <a:chExt cx="1510389" cy="1510390"/>
            </a:xfrm>
          </p:grpSpPr>
          <p:grpSp>
            <p:nvGrpSpPr>
              <p:cNvPr id="45" name="组合 44"/>
              <p:cNvGrpSpPr/>
              <p:nvPr/>
            </p:nvGrpSpPr>
            <p:grpSpPr>
              <a:xfrm>
                <a:off x="1447264" y="399296"/>
                <a:ext cx="1510389" cy="1510390"/>
                <a:chOff x="5443216" y="1567820"/>
                <a:chExt cx="1664340" cy="1664341"/>
              </a:xfrm>
              <a:solidFill>
                <a:schemeClr val="accent1"/>
              </a:solidFill>
              <a:effectLst/>
            </p:grpSpPr>
            <p:sp>
              <p:nvSpPr>
                <p:cNvPr id="47" name="任意多边形 46"/>
                <p:cNvSpPr/>
                <p:nvPr/>
              </p:nvSpPr>
              <p:spPr>
                <a:xfrm>
                  <a:off x="5443216" y="1567820"/>
                  <a:ext cx="1664340"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50" name="椭圆 49"/>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51" name="椭圆 50"/>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grpSp>
          <p:sp>
            <p:nvSpPr>
              <p:cNvPr id="46" name="椭圆 45"/>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sym typeface="+mn-lt"/>
                </a:endParaRPr>
              </a:p>
            </p:txBody>
          </p:sp>
        </p:grpSp>
        <p:sp>
          <p:nvSpPr>
            <p:cNvPr id="43" name="TextBox 26"/>
            <p:cNvSpPr txBox="1"/>
            <p:nvPr/>
          </p:nvSpPr>
          <p:spPr bwMode="auto">
            <a:xfrm>
              <a:off x="1472415" y="1879444"/>
              <a:ext cx="922047" cy="523220"/>
            </a:xfrm>
            <a:prstGeom prst="rect">
              <a:avLst/>
            </a:prstGeom>
            <a:noFill/>
          </p:spPr>
          <p:txBody>
            <a:bodyPr wrap="none">
              <a:spAutoFit/>
            </a:bodyPr>
            <a:lstStyle/>
            <a:p>
              <a:pPr>
                <a:defRPr/>
              </a:pPr>
              <a:r>
                <a:rPr lang="zh-CN" altLang="en-US" sz="2800" b="1" kern="0" dirty="0">
                  <a:solidFill>
                    <a:schemeClr val="accent1"/>
                  </a:solidFill>
                  <a:cs typeface="+mn-ea"/>
                  <a:sym typeface="+mn-lt"/>
                </a:rPr>
                <a:t>目录</a:t>
              </a:r>
              <a:endParaRPr lang="zh-CN" altLang="en-US" sz="2800" b="1" kern="0" dirty="0">
                <a:solidFill>
                  <a:schemeClr val="accent1"/>
                </a:solidFill>
                <a:cs typeface="+mn-ea"/>
                <a:sym typeface="+mn-lt"/>
              </a:endParaRPr>
            </a:p>
          </p:txBody>
        </p:sp>
        <p:sp>
          <p:nvSpPr>
            <p:cNvPr id="44" name="TextBox 27"/>
            <p:cNvSpPr txBox="1"/>
            <p:nvPr/>
          </p:nvSpPr>
          <p:spPr bwMode="auto">
            <a:xfrm>
              <a:off x="1470759" y="2242639"/>
              <a:ext cx="902811" cy="261610"/>
            </a:xfrm>
            <a:prstGeom prst="rect">
              <a:avLst/>
            </a:prstGeom>
            <a:noFill/>
          </p:spPr>
          <p:txBody>
            <a:bodyPr wrap="none">
              <a:spAutoFit/>
            </a:bodyPr>
            <a:lstStyle/>
            <a:p>
              <a:pPr>
                <a:defRPr/>
              </a:pPr>
              <a:r>
                <a:rPr lang="en-US" altLang="zh-CN" sz="1100" kern="0" dirty="0">
                  <a:solidFill>
                    <a:schemeClr val="accent1"/>
                  </a:solidFill>
                  <a:cs typeface="+mn-ea"/>
                  <a:sym typeface="+mn-lt"/>
                </a:rPr>
                <a:t>CONTENTS</a:t>
              </a:r>
              <a:endParaRPr lang="zh-CN" altLang="en-US" sz="1100" kern="0" dirty="0">
                <a:solidFill>
                  <a:schemeClr val="accent1"/>
                </a:solidFill>
                <a:cs typeface="+mn-ea"/>
                <a:sym typeface="+mn-lt"/>
              </a:endParaRPr>
            </a:p>
          </p:txBody>
        </p:sp>
      </p:gr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0950" y="939447"/>
            <a:ext cx="3638550" cy="36385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 calcmode="lin" valueType="num">
                                      <p:cBhvr>
                                        <p:cTn id="31"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4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1" grpId="0"/>
      <p:bldP spid="22" grpId="0"/>
      <p:bldP spid="23" grpId="0"/>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12679" y="0"/>
            <a:ext cx="751752" cy="742950"/>
          </a:xfrm>
          <a:custGeom>
            <a:avLst/>
            <a:gdLst>
              <a:gd name="connsiteX0" fmla="*/ 0 w 953235"/>
              <a:gd name="connsiteY0" fmla="*/ 0 h 942074"/>
              <a:gd name="connsiteX1" fmla="*/ 56883 w 953235"/>
              <a:gd name="connsiteY1" fmla="*/ 0 h 942074"/>
              <a:gd name="connsiteX2" fmla="*/ 56883 w 953235"/>
              <a:gd name="connsiteY2" fmla="*/ 455843 h 942074"/>
              <a:gd name="connsiteX3" fmla="*/ 476618 w 953235"/>
              <a:gd name="connsiteY3" fmla="*/ 875578 h 942074"/>
              <a:gd name="connsiteX4" fmla="*/ 896352 w 953235"/>
              <a:gd name="connsiteY4" fmla="*/ 455843 h 942074"/>
              <a:gd name="connsiteX5" fmla="*/ 896352 w 953235"/>
              <a:gd name="connsiteY5" fmla="*/ 0 h 942074"/>
              <a:gd name="connsiteX6" fmla="*/ 953235 w 953235"/>
              <a:gd name="connsiteY6" fmla="*/ 0 h 942074"/>
              <a:gd name="connsiteX7" fmla="*/ 953235 w 953235"/>
              <a:gd name="connsiteY7" fmla="*/ 465456 h 942074"/>
              <a:gd name="connsiteX8" fmla="*/ 476618 w 953235"/>
              <a:gd name="connsiteY8" fmla="*/ 942074 h 942074"/>
              <a:gd name="connsiteX9" fmla="*/ 0 w 953235"/>
              <a:gd name="connsiteY9" fmla="*/ 465456 h 94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235" h="942074">
                <a:moveTo>
                  <a:pt x="0" y="0"/>
                </a:moveTo>
                <a:lnTo>
                  <a:pt x="56883" y="0"/>
                </a:lnTo>
                <a:lnTo>
                  <a:pt x="56883" y="455843"/>
                </a:lnTo>
                <a:cubicBezTo>
                  <a:pt x="56883" y="687656"/>
                  <a:pt x="244805" y="875578"/>
                  <a:pt x="476618" y="875578"/>
                </a:cubicBezTo>
                <a:cubicBezTo>
                  <a:pt x="708431" y="875578"/>
                  <a:pt x="896352" y="687656"/>
                  <a:pt x="896352" y="455843"/>
                </a:cubicBezTo>
                <a:lnTo>
                  <a:pt x="896352" y="0"/>
                </a:lnTo>
                <a:lnTo>
                  <a:pt x="953235" y="0"/>
                </a:lnTo>
                <a:lnTo>
                  <a:pt x="953235" y="465456"/>
                </a:lnTo>
                <a:cubicBezTo>
                  <a:pt x="953235" y="728685"/>
                  <a:pt x="739846" y="942074"/>
                  <a:pt x="476618" y="942074"/>
                </a:cubicBezTo>
                <a:cubicBezTo>
                  <a:pt x="213389" y="942074"/>
                  <a:pt x="0" y="728685"/>
                  <a:pt x="0" y="46545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0" y="4857750"/>
            <a:ext cx="9144000"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482179" y="1672765"/>
            <a:ext cx="1510389" cy="1510390"/>
            <a:chOff x="1139245" y="1423838"/>
            <a:chExt cx="1510389" cy="1510390"/>
          </a:xfrm>
        </p:grpSpPr>
        <p:grpSp>
          <p:nvGrpSpPr>
            <p:cNvPr id="56" name="组合 55"/>
            <p:cNvGrpSpPr/>
            <p:nvPr/>
          </p:nvGrpSpPr>
          <p:grpSpPr>
            <a:xfrm>
              <a:off x="1139245" y="1423838"/>
              <a:ext cx="1510389" cy="1510390"/>
              <a:chOff x="1447264" y="399296"/>
              <a:chExt cx="1510389" cy="1510390"/>
            </a:xfrm>
          </p:grpSpPr>
          <p:grpSp>
            <p:nvGrpSpPr>
              <p:cNvPr id="58" name="组合 57"/>
              <p:cNvGrpSpPr/>
              <p:nvPr/>
            </p:nvGrpSpPr>
            <p:grpSpPr>
              <a:xfrm>
                <a:off x="1447264" y="399296"/>
                <a:ext cx="1510389" cy="1510390"/>
                <a:chOff x="5443216" y="1567820"/>
                <a:chExt cx="1664340" cy="1664341"/>
              </a:xfrm>
              <a:solidFill>
                <a:schemeClr val="accent1"/>
              </a:solidFill>
              <a:effectLst/>
            </p:grpSpPr>
            <p:sp>
              <p:nvSpPr>
                <p:cNvPr id="60" name="任意多边形 59"/>
                <p:cNvSpPr/>
                <p:nvPr/>
              </p:nvSpPr>
              <p:spPr>
                <a:xfrm>
                  <a:off x="5443216" y="1567820"/>
                  <a:ext cx="1664340"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61" name="椭圆 60"/>
                <p:cNvSpPr/>
                <p:nvPr/>
              </p:nvSpPr>
              <p:spPr>
                <a:xfrm>
                  <a:off x="5666551" y="1791154"/>
                  <a:ext cx="1217673" cy="1217673"/>
                </a:xfrm>
                <a:prstGeom prst="ellipse">
                  <a:avLst/>
                </a:prstGeom>
                <a:grp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62" name="椭圆 61"/>
                <p:cNvSpPr/>
                <p:nvPr/>
              </p:nvSpPr>
              <p:spPr>
                <a:xfrm>
                  <a:off x="5720139" y="1844742"/>
                  <a:ext cx="1110496" cy="111049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grpSp>
          <p:sp>
            <p:nvSpPr>
              <p:cNvPr id="59" name="椭圆 58"/>
              <p:cNvSpPr/>
              <p:nvPr/>
            </p:nvSpPr>
            <p:spPr>
              <a:xfrm>
                <a:off x="1734883" y="686914"/>
                <a:ext cx="935155" cy="9351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prstClr val="white"/>
                  </a:solidFill>
                  <a:cs typeface="+mn-ea"/>
                  <a:sym typeface="+mn-lt"/>
                </a:endParaRPr>
              </a:p>
            </p:txBody>
          </p:sp>
        </p:grpSp>
        <p:sp>
          <p:nvSpPr>
            <p:cNvPr id="57" name="TextBox 26"/>
            <p:cNvSpPr txBox="1"/>
            <p:nvPr/>
          </p:nvSpPr>
          <p:spPr bwMode="auto">
            <a:xfrm>
              <a:off x="1520245" y="1804838"/>
              <a:ext cx="662361" cy="707886"/>
            </a:xfrm>
            <a:prstGeom prst="rect">
              <a:avLst/>
            </a:prstGeom>
            <a:noFill/>
          </p:spPr>
          <p:txBody>
            <a:bodyPr wrap="none">
              <a:spAutoFit/>
            </a:bodyPr>
            <a:lstStyle/>
            <a:p>
              <a:pPr>
                <a:defRPr/>
              </a:pPr>
              <a:r>
                <a:rPr lang="en-US" altLang="zh-CN" sz="4000" b="1" kern="0" dirty="0">
                  <a:solidFill>
                    <a:schemeClr val="accent1"/>
                  </a:solidFill>
                  <a:cs typeface="+mn-ea"/>
                  <a:sym typeface="+mn-lt"/>
                </a:rPr>
                <a:t>01</a:t>
              </a:r>
              <a:endParaRPr lang="zh-CN" altLang="en-US" sz="4000" b="1" kern="0" dirty="0">
                <a:solidFill>
                  <a:schemeClr val="accent1"/>
                </a:solidFill>
                <a:cs typeface="+mn-ea"/>
                <a:sym typeface="+mn-lt"/>
              </a:endParaRPr>
            </a:p>
          </p:txBody>
        </p:sp>
      </p:grpSp>
      <p:cxnSp>
        <p:nvCxnSpPr>
          <p:cNvPr id="64" name="直接连接符 63"/>
          <p:cNvCxnSpPr/>
          <p:nvPr/>
        </p:nvCxnSpPr>
        <p:spPr>
          <a:xfrm>
            <a:off x="2956868" y="2575649"/>
            <a:ext cx="3236046" cy="0"/>
          </a:xfrm>
          <a:prstGeom prst="line">
            <a:avLst/>
          </a:prstGeom>
          <a:ln w="1905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957426" y="1940197"/>
            <a:ext cx="4293483" cy="692497"/>
          </a:xfrm>
          <a:prstGeom prst="rect">
            <a:avLst/>
          </a:prstGeom>
        </p:spPr>
        <p:txBody>
          <a:bodyPr wrap="none" lIns="68580" tIns="34290" rIns="68580" bIns="34290">
            <a:spAutoFit/>
          </a:bodyPr>
          <a:lstStyle/>
          <a:p>
            <a:r>
              <a:rPr lang="zh-CN" altLang="en-US" sz="4050" b="1" dirty="0">
                <a:solidFill>
                  <a:schemeClr val="accent1"/>
                </a:solidFill>
                <a:cs typeface="+mn-ea"/>
                <a:sym typeface="+mn-lt"/>
              </a:rPr>
              <a:t>客户关系是什么？</a:t>
            </a:r>
            <a:endParaRPr lang="zh-CN" altLang="en-US" sz="4050" b="1" dirty="0">
              <a:solidFill>
                <a:schemeClr val="accent1"/>
              </a:solidFill>
              <a:cs typeface="+mn-ea"/>
              <a:sym typeface="+mn-lt"/>
            </a:endParaRPr>
          </a:p>
        </p:txBody>
      </p:sp>
      <p:sp>
        <p:nvSpPr>
          <p:cNvPr id="66" name="矩形 65"/>
          <p:cNvSpPr/>
          <p:nvPr/>
        </p:nvSpPr>
        <p:spPr>
          <a:xfrm>
            <a:off x="2992568" y="265157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68" name="矩形 67"/>
          <p:cNvSpPr/>
          <p:nvPr/>
        </p:nvSpPr>
        <p:spPr>
          <a:xfrm>
            <a:off x="4799264" y="2620007"/>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0" name="矩形 69"/>
          <p:cNvSpPr/>
          <p:nvPr/>
        </p:nvSpPr>
        <p:spPr>
          <a:xfrm>
            <a:off x="2992568" y="2888959"/>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
        <p:nvSpPr>
          <p:cNvPr id="72" name="矩形 71"/>
          <p:cNvSpPr/>
          <p:nvPr/>
        </p:nvSpPr>
        <p:spPr>
          <a:xfrm>
            <a:off x="4799264" y="2857385"/>
            <a:ext cx="1393330" cy="276999"/>
          </a:xfrm>
          <a:prstGeom prst="rect">
            <a:avLst/>
          </a:prstGeom>
        </p:spPr>
        <p:txBody>
          <a:bodyPr wrap="none" lIns="68580" tIns="34290" rIns="68580" bIns="34290">
            <a:spAutoFit/>
          </a:bodyPr>
          <a:lstStyle/>
          <a:p>
            <a:pPr marL="213995" indent="-213995">
              <a:buFont typeface="Wingdings" panose="05000000000000000000" pitchFamily="2" charset="2"/>
              <a:buChar char="l"/>
            </a:pPr>
            <a:r>
              <a:rPr lang="zh-CN" altLang="en-US" sz="1350" dirty="0">
                <a:solidFill>
                  <a:schemeClr val="accent1"/>
                </a:solidFill>
                <a:cs typeface="+mn-ea"/>
                <a:sym typeface="+mn-lt"/>
              </a:rPr>
              <a:t>点击添加内容</a:t>
            </a:r>
            <a:endParaRPr lang="zh-CN" altLang="en-US" sz="1350" dirty="0">
              <a:solidFill>
                <a:schemeClr val="accen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500"/>
                                        <p:tgtEl>
                                          <p:spTgt spid="64"/>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lt">
                                    <p:tmPct val="10000"/>
                                  </p:iterate>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par>
                          <p:cTn id="27" fill="hold">
                            <p:stCondLst>
                              <p:cond delay="1350"/>
                            </p:stCondLst>
                            <p:childTnLst>
                              <p:par>
                                <p:cTn id="28" presetID="50" presetClass="entr" presetSubtype="0" decel="100000"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1000" fill="hold"/>
                                        <p:tgtEl>
                                          <p:spTgt spid="66"/>
                                        </p:tgtEl>
                                        <p:attrNameLst>
                                          <p:attrName>ppt_w</p:attrName>
                                        </p:attrNameLst>
                                      </p:cBhvr>
                                      <p:tavLst>
                                        <p:tav tm="0">
                                          <p:val>
                                            <p:strVal val="#ppt_w+.3"/>
                                          </p:val>
                                        </p:tav>
                                        <p:tav tm="100000">
                                          <p:val>
                                            <p:strVal val="#ppt_w"/>
                                          </p:val>
                                        </p:tav>
                                      </p:tavLst>
                                    </p:anim>
                                    <p:anim calcmode="lin" valueType="num">
                                      <p:cBhvr>
                                        <p:cTn id="31" dur="1000" fill="hold"/>
                                        <p:tgtEl>
                                          <p:spTgt spid="66"/>
                                        </p:tgtEl>
                                        <p:attrNameLst>
                                          <p:attrName>ppt_h</p:attrName>
                                        </p:attrNameLst>
                                      </p:cBhvr>
                                      <p:tavLst>
                                        <p:tav tm="0">
                                          <p:val>
                                            <p:strVal val="#ppt_h"/>
                                          </p:val>
                                        </p:tav>
                                        <p:tav tm="100000">
                                          <p:val>
                                            <p:strVal val="#ppt_h"/>
                                          </p:val>
                                        </p:tav>
                                      </p:tavLst>
                                    </p:anim>
                                    <p:animEffect transition="in" filter="fade">
                                      <p:cBhvr>
                                        <p:cTn id="32" dur="1000"/>
                                        <p:tgtEl>
                                          <p:spTgt spid="66"/>
                                        </p:tgtEl>
                                      </p:cBhvr>
                                    </p:animEffect>
                                  </p:childTnLst>
                                </p:cTn>
                              </p:par>
                              <p:par>
                                <p:cTn id="33" presetID="50" presetClass="entr" presetSubtype="0" decel="100000" fill="hold" grpId="0" nodeType="withEffect">
                                  <p:stCondLst>
                                    <p:cond delay="450"/>
                                  </p:stCondLst>
                                  <p:childTnLst>
                                    <p:set>
                                      <p:cBhvr>
                                        <p:cTn id="34" dur="1" fill="hold">
                                          <p:stCondLst>
                                            <p:cond delay="0"/>
                                          </p:stCondLst>
                                        </p:cTn>
                                        <p:tgtEl>
                                          <p:spTgt spid="68"/>
                                        </p:tgtEl>
                                        <p:attrNameLst>
                                          <p:attrName>style.visibility</p:attrName>
                                        </p:attrNameLst>
                                      </p:cBhvr>
                                      <p:to>
                                        <p:strVal val="visible"/>
                                      </p:to>
                                    </p:set>
                                    <p:anim calcmode="lin" valueType="num">
                                      <p:cBhvr>
                                        <p:cTn id="35" dur="1000" fill="hold"/>
                                        <p:tgtEl>
                                          <p:spTgt spid="68"/>
                                        </p:tgtEl>
                                        <p:attrNameLst>
                                          <p:attrName>ppt_w</p:attrName>
                                        </p:attrNameLst>
                                      </p:cBhvr>
                                      <p:tavLst>
                                        <p:tav tm="0">
                                          <p:val>
                                            <p:strVal val="#ppt_w+.3"/>
                                          </p:val>
                                        </p:tav>
                                        <p:tav tm="100000">
                                          <p:val>
                                            <p:strVal val="#ppt_w"/>
                                          </p:val>
                                        </p:tav>
                                      </p:tavLst>
                                    </p:anim>
                                    <p:anim calcmode="lin" valueType="num">
                                      <p:cBhvr>
                                        <p:cTn id="36" dur="1000" fill="hold"/>
                                        <p:tgtEl>
                                          <p:spTgt spid="68"/>
                                        </p:tgtEl>
                                        <p:attrNameLst>
                                          <p:attrName>ppt_h</p:attrName>
                                        </p:attrNameLst>
                                      </p:cBhvr>
                                      <p:tavLst>
                                        <p:tav tm="0">
                                          <p:val>
                                            <p:strVal val="#ppt_h"/>
                                          </p:val>
                                        </p:tav>
                                        <p:tav tm="100000">
                                          <p:val>
                                            <p:strVal val="#ppt_h"/>
                                          </p:val>
                                        </p:tav>
                                      </p:tavLst>
                                    </p:anim>
                                    <p:animEffect transition="in" filter="fade">
                                      <p:cBhvr>
                                        <p:cTn id="37" dur="1000"/>
                                        <p:tgtEl>
                                          <p:spTgt spid="68"/>
                                        </p:tgtEl>
                                      </p:cBhvr>
                                    </p:animEffect>
                                  </p:childTnLst>
                                </p:cTn>
                              </p:par>
                              <p:par>
                                <p:cTn id="38" presetID="50" presetClass="entr" presetSubtype="0" decel="100000" fill="hold" grpId="0" nodeType="withEffect">
                                  <p:stCondLst>
                                    <p:cond delay="850"/>
                                  </p:stCondLst>
                                  <p:childTnLst>
                                    <p:set>
                                      <p:cBhvr>
                                        <p:cTn id="39" dur="1" fill="hold">
                                          <p:stCondLst>
                                            <p:cond delay="0"/>
                                          </p:stCondLst>
                                        </p:cTn>
                                        <p:tgtEl>
                                          <p:spTgt spid="70"/>
                                        </p:tgtEl>
                                        <p:attrNameLst>
                                          <p:attrName>style.visibility</p:attrName>
                                        </p:attrNameLst>
                                      </p:cBhvr>
                                      <p:to>
                                        <p:strVal val="visible"/>
                                      </p:to>
                                    </p:set>
                                    <p:anim calcmode="lin" valueType="num">
                                      <p:cBhvr>
                                        <p:cTn id="40" dur="1000" fill="hold"/>
                                        <p:tgtEl>
                                          <p:spTgt spid="70"/>
                                        </p:tgtEl>
                                        <p:attrNameLst>
                                          <p:attrName>ppt_w</p:attrName>
                                        </p:attrNameLst>
                                      </p:cBhvr>
                                      <p:tavLst>
                                        <p:tav tm="0">
                                          <p:val>
                                            <p:strVal val="#ppt_w+.3"/>
                                          </p:val>
                                        </p:tav>
                                        <p:tav tm="100000">
                                          <p:val>
                                            <p:strVal val="#ppt_w"/>
                                          </p:val>
                                        </p:tav>
                                      </p:tavLst>
                                    </p:anim>
                                    <p:anim calcmode="lin" valueType="num">
                                      <p:cBhvr>
                                        <p:cTn id="41" dur="1000" fill="hold"/>
                                        <p:tgtEl>
                                          <p:spTgt spid="70"/>
                                        </p:tgtEl>
                                        <p:attrNameLst>
                                          <p:attrName>ppt_h</p:attrName>
                                        </p:attrNameLst>
                                      </p:cBhvr>
                                      <p:tavLst>
                                        <p:tav tm="0">
                                          <p:val>
                                            <p:strVal val="#ppt_h"/>
                                          </p:val>
                                        </p:tav>
                                        <p:tav tm="100000">
                                          <p:val>
                                            <p:strVal val="#ppt_h"/>
                                          </p:val>
                                        </p:tav>
                                      </p:tavLst>
                                    </p:anim>
                                    <p:animEffect transition="in" filter="fade">
                                      <p:cBhvr>
                                        <p:cTn id="42" dur="1000"/>
                                        <p:tgtEl>
                                          <p:spTgt spid="70"/>
                                        </p:tgtEl>
                                      </p:cBhvr>
                                    </p:animEffect>
                                  </p:childTnLst>
                                </p:cTn>
                              </p:par>
                              <p:par>
                                <p:cTn id="43" presetID="50" presetClass="entr" presetSubtype="0" decel="100000" fill="hold" grpId="0" nodeType="withEffect">
                                  <p:stCondLst>
                                    <p:cond delay="1250"/>
                                  </p:stCondLst>
                                  <p:childTnLst>
                                    <p:set>
                                      <p:cBhvr>
                                        <p:cTn id="44" dur="1" fill="hold">
                                          <p:stCondLst>
                                            <p:cond delay="0"/>
                                          </p:stCondLst>
                                        </p:cTn>
                                        <p:tgtEl>
                                          <p:spTgt spid="72"/>
                                        </p:tgtEl>
                                        <p:attrNameLst>
                                          <p:attrName>style.visibility</p:attrName>
                                        </p:attrNameLst>
                                      </p:cBhvr>
                                      <p:to>
                                        <p:strVal val="visible"/>
                                      </p:to>
                                    </p:set>
                                    <p:anim calcmode="lin" valueType="num">
                                      <p:cBhvr>
                                        <p:cTn id="45" dur="1000" fill="hold"/>
                                        <p:tgtEl>
                                          <p:spTgt spid="72"/>
                                        </p:tgtEl>
                                        <p:attrNameLst>
                                          <p:attrName>ppt_w</p:attrName>
                                        </p:attrNameLst>
                                      </p:cBhvr>
                                      <p:tavLst>
                                        <p:tav tm="0">
                                          <p:val>
                                            <p:strVal val="#ppt_w+.3"/>
                                          </p:val>
                                        </p:tav>
                                        <p:tav tm="100000">
                                          <p:val>
                                            <p:strVal val="#ppt_w"/>
                                          </p:val>
                                        </p:tav>
                                      </p:tavLst>
                                    </p:anim>
                                    <p:anim calcmode="lin" valueType="num">
                                      <p:cBhvr>
                                        <p:cTn id="46" dur="1000" fill="hold"/>
                                        <p:tgtEl>
                                          <p:spTgt spid="72"/>
                                        </p:tgtEl>
                                        <p:attrNameLst>
                                          <p:attrName>ppt_h</p:attrName>
                                        </p:attrNameLst>
                                      </p:cBhvr>
                                      <p:tavLst>
                                        <p:tav tm="0">
                                          <p:val>
                                            <p:strVal val="#ppt_h"/>
                                          </p:val>
                                        </p:tav>
                                        <p:tav tm="100000">
                                          <p:val>
                                            <p:strVal val="#ppt_h"/>
                                          </p:val>
                                        </p:tav>
                                      </p:tavLst>
                                    </p:anim>
                                    <p:animEffect transition="in" filter="fade">
                                      <p:cBhvr>
                                        <p:cTn id="4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65" grpId="0"/>
      <p:bldP spid="66" grpId="0"/>
      <p:bldP spid="68" grpId="0"/>
      <p:bldP spid="70"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3368" y="1773336"/>
            <a:ext cx="514780" cy="514781"/>
            <a:chOff x="5084489" y="2438586"/>
            <a:chExt cx="686373" cy="686373"/>
          </a:xfrm>
        </p:grpSpPr>
        <p:grpSp>
          <p:nvGrpSpPr>
            <p:cNvPr id="74" name="组合 73"/>
            <p:cNvGrpSpPr/>
            <p:nvPr/>
          </p:nvGrpSpPr>
          <p:grpSpPr>
            <a:xfrm>
              <a:off x="5084489" y="2438586"/>
              <a:ext cx="686373" cy="686373"/>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椭圆 7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4" name="组合 53"/>
            <p:cNvGrpSpPr/>
            <p:nvPr/>
          </p:nvGrpSpPr>
          <p:grpSpPr>
            <a:xfrm>
              <a:off x="5279217" y="2630669"/>
              <a:ext cx="302209" cy="302209"/>
              <a:chOff x="2473104" y="2145028"/>
              <a:chExt cx="359165" cy="359165"/>
            </a:xfrm>
            <a:solidFill>
              <a:schemeClr val="bg1"/>
            </a:solidFill>
          </p:grpSpPr>
          <p:sp>
            <p:nvSpPr>
              <p:cNvPr id="55" name="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sp>
            <p:nvSpPr>
              <p:cNvPr id="56" name="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grpSp>
      </p:grpSp>
      <p:grpSp>
        <p:nvGrpSpPr>
          <p:cNvPr id="6" name="组合 5"/>
          <p:cNvGrpSpPr/>
          <p:nvPr/>
        </p:nvGrpSpPr>
        <p:grpSpPr>
          <a:xfrm>
            <a:off x="3783670" y="3111790"/>
            <a:ext cx="514780" cy="514781"/>
            <a:chOff x="5044894" y="4223187"/>
            <a:chExt cx="686373" cy="686373"/>
          </a:xfrm>
        </p:grpSpPr>
        <p:grpSp>
          <p:nvGrpSpPr>
            <p:cNvPr id="98" name="组合 97"/>
            <p:cNvGrpSpPr/>
            <p:nvPr/>
          </p:nvGrpSpPr>
          <p:grpSpPr>
            <a:xfrm>
              <a:off x="5044894" y="4223187"/>
              <a:ext cx="686373" cy="686373"/>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0" name="椭圆 99"/>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59"/>
            <p:cNvSpPr/>
            <p:nvPr/>
          </p:nvSpPr>
          <p:spPr bwMode="auto">
            <a:xfrm>
              <a:off x="5209427" y="4415433"/>
              <a:ext cx="303217" cy="30188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4" name="组合 3"/>
          <p:cNvGrpSpPr/>
          <p:nvPr/>
        </p:nvGrpSpPr>
        <p:grpSpPr>
          <a:xfrm>
            <a:off x="6115084" y="1788506"/>
            <a:ext cx="514780" cy="514781"/>
            <a:chOff x="8153441" y="2458813"/>
            <a:chExt cx="686373" cy="686373"/>
          </a:xfrm>
        </p:grpSpPr>
        <p:grpSp>
          <p:nvGrpSpPr>
            <p:cNvPr id="92" name="组合 91"/>
            <p:cNvGrpSpPr/>
            <p:nvPr/>
          </p:nvGrpSpPr>
          <p:grpSpPr>
            <a:xfrm>
              <a:off x="8153441" y="2458813"/>
              <a:ext cx="686373" cy="686373"/>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4" name="椭圆 93"/>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3" name="112"/>
            <p:cNvSpPr/>
            <p:nvPr/>
          </p:nvSpPr>
          <p:spPr bwMode="auto">
            <a:xfrm>
              <a:off x="8349341" y="2646613"/>
              <a:ext cx="303217" cy="30188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3" name="组合 2"/>
          <p:cNvGrpSpPr/>
          <p:nvPr/>
        </p:nvGrpSpPr>
        <p:grpSpPr>
          <a:xfrm>
            <a:off x="6108666" y="3161097"/>
            <a:ext cx="514780" cy="514780"/>
            <a:chOff x="8144882" y="4288939"/>
            <a:chExt cx="686373" cy="686373"/>
          </a:xfrm>
        </p:grpSpPr>
        <p:grpSp>
          <p:nvGrpSpPr>
            <p:cNvPr id="104" name="组合 103"/>
            <p:cNvGrpSpPr/>
            <p:nvPr/>
          </p:nvGrpSpPr>
          <p:grpSpPr>
            <a:xfrm>
              <a:off x="8144882" y="4288939"/>
              <a:ext cx="686373" cy="686373"/>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6" name="椭圆 10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0" name="Group 112"/>
            <p:cNvGrpSpPr/>
            <p:nvPr/>
          </p:nvGrpSpPr>
          <p:grpSpPr>
            <a:xfrm>
              <a:off x="8350083" y="4508052"/>
              <a:ext cx="302725" cy="283612"/>
              <a:chOff x="5368132" y="3540125"/>
              <a:chExt cx="465138" cy="435769"/>
            </a:xfrm>
            <a:solidFill>
              <a:schemeClr val="bg1"/>
            </a:solidFill>
          </p:grpSpPr>
          <p:sp>
            <p:nvSpPr>
              <p:cNvPr id="51" name="ewrgeht"/>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sp>
            <p:nvSpPr>
              <p:cNvPr id="52" name="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cs typeface="+mn-ea"/>
                  <a:sym typeface="+mn-lt"/>
                </a:endParaRPr>
              </a:p>
            </p:txBody>
          </p:sp>
        </p:grpSp>
      </p:grpSp>
      <p:grpSp>
        <p:nvGrpSpPr>
          <p:cNvPr id="57" name="组合 56"/>
          <p:cNvGrpSpPr/>
          <p:nvPr/>
        </p:nvGrpSpPr>
        <p:grpSpPr>
          <a:xfrm>
            <a:off x="4251296" y="1636169"/>
            <a:ext cx="1631462" cy="820539"/>
            <a:chOff x="470268" y="2473662"/>
            <a:chExt cx="3051914" cy="1094052"/>
          </a:xfrm>
        </p:grpSpPr>
        <p:sp>
          <p:nvSpPr>
            <p:cNvPr id="58" name="TextBox 18"/>
            <p:cNvSpPr txBox="1"/>
            <p:nvPr/>
          </p:nvSpPr>
          <p:spPr>
            <a:xfrm flipH="1">
              <a:off x="849833" y="2473662"/>
              <a:ext cx="2456516" cy="348813"/>
            </a:xfrm>
            <a:prstGeom prst="rect">
              <a:avLst/>
            </a:prstGeom>
            <a:noFill/>
          </p:spPr>
          <p:txBody>
            <a:bodyPr wrap="none" rtlCol="0">
              <a:spAutoFit/>
            </a:bodyPr>
            <a:lstStyle/>
            <a:p>
              <a:r>
                <a:rPr lang="zh-CN" altLang="en-US" sz="1100" b="1" dirty="0">
                  <a:cs typeface="+mn-ea"/>
                  <a:sym typeface="+mn-lt"/>
                </a:rPr>
                <a:t>点击添加主要内容</a:t>
              </a:r>
              <a:endParaRPr lang="en-US" sz="1100" b="1" dirty="0">
                <a:cs typeface="+mn-ea"/>
                <a:sym typeface="+mn-lt"/>
              </a:endParaRPr>
            </a:p>
          </p:txBody>
        </p:sp>
        <p:sp>
          <p:nvSpPr>
            <p:cNvPr id="60" name="矩形 59"/>
            <p:cNvSpPr/>
            <p:nvPr/>
          </p:nvSpPr>
          <p:spPr>
            <a:xfrm>
              <a:off x="470268" y="2823663"/>
              <a:ext cx="3051914" cy="744051"/>
            </a:xfrm>
            <a:prstGeom prst="rect">
              <a:avLst/>
            </a:prstGeom>
          </p:spPr>
          <p:txBody>
            <a:bodyPr wrap="square">
              <a:spAutoFit/>
            </a:bodyPr>
            <a:lstStyle/>
            <a:p>
              <a:pPr>
                <a:lnSpc>
                  <a:spcPct val="150000"/>
                </a:lnSpc>
              </a:pPr>
              <a:r>
                <a:rPr lang="zh-CN" altLang="en-US" sz="700" dirty="0">
                  <a:cs typeface="+mn-ea"/>
                  <a:sym typeface="+mn-lt"/>
                </a:rPr>
                <a:t>一般人认为，客户关系就是和客户之间的人际关系，其实这样的人为是大错特错的。</a:t>
              </a:r>
              <a:endParaRPr lang="en-US" altLang="zh-CN" sz="700" dirty="0">
                <a:cs typeface="+mn-ea"/>
                <a:sym typeface="+mn-lt"/>
              </a:endParaRPr>
            </a:p>
          </p:txBody>
        </p:sp>
      </p:grpSp>
      <p:grpSp>
        <p:nvGrpSpPr>
          <p:cNvPr id="78" name="组合 77"/>
          <p:cNvGrpSpPr/>
          <p:nvPr/>
        </p:nvGrpSpPr>
        <p:grpSpPr>
          <a:xfrm>
            <a:off x="4297359" y="3041708"/>
            <a:ext cx="1494505" cy="816526"/>
            <a:chOff x="470267" y="2479013"/>
            <a:chExt cx="3338377" cy="1088702"/>
          </a:xfrm>
        </p:grpSpPr>
        <p:sp>
          <p:nvSpPr>
            <p:cNvPr id="79" name="TextBox 18"/>
            <p:cNvSpPr txBox="1"/>
            <p:nvPr/>
          </p:nvSpPr>
          <p:spPr>
            <a:xfrm flipH="1">
              <a:off x="875305" y="2479013"/>
              <a:ext cx="2933339" cy="348814"/>
            </a:xfrm>
            <a:prstGeom prst="rect">
              <a:avLst/>
            </a:prstGeom>
            <a:noFill/>
          </p:spPr>
          <p:txBody>
            <a:bodyPr wrap="none" rtlCol="0">
              <a:spAutoFit/>
            </a:bodyPr>
            <a:lstStyle/>
            <a:p>
              <a:r>
                <a:rPr lang="zh-CN" altLang="en-US" sz="1100" b="1" dirty="0">
                  <a:cs typeface="+mn-ea"/>
                  <a:sym typeface="+mn-lt"/>
                </a:rPr>
                <a:t>点击添加主要内容</a:t>
              </a:r>
              <a:endParaRPr lang="en-US" sz="1100" b="1" dirty="0">
                <a:cs typeface="+mn-ea"/>
                <a:sym typeface="+mn-lt"/>
              </a:endParaRPr>
            </a:p>
          </p:txBody>
        </p:sp>
        <p:sp>
          <p:nvSpPr>
            <p:cNvPr id="80" name="矩形 79"/>
            <p:cNvSpPr/>
            <p:nvPr/>
          </p:nvSpPr>
          <p:spPr>
            <a:xfrm>
              <a:off x="470267" y="2823664"/>
              <a:ext cx="3103519" cy="744051"/>
            </a:xfrm>
            <a:prstGeom prst="rect">
              <a:avLst/>
            </a:prstGeom>
          </p:spPr>
          <p:txBody>
            <a:bodyPr wrap="square">
              <a:spAutoFit/>
            </a:bodyPr>
            <a:lstStyle/>
            <a:p>
              <a:pPr>
                <a:lnSpc>
                  <a:spcPct val="150000"/>
                </a:lnSpc>
              </a:pPr>
              <a:r>
                <a:rPr lang="zh-CN" altLang="en-US" sz="700" dirty="0">
                  <a:cs typeface="+mn-ea"/>
                  <a:sym typeface="+mn-lt"/>
                </a:rPr>
                <a:t>也有人认为客户关系就是将客户利益与自己的利益权衡一直，这样的人事才刚刚及格。</a:t>
              </a:r>
              <a:endParaRPr lang="en-US" altLang="zh-CN" sz="700" dirty="0">
                <a:cs typeface="+mn-ea"/>
                <a:sym typeface="+mn-lt"/>
              </a:endParaRPr>
            </a:p>
          </p:txBody>
        </p:sp>
      </p:grpSp>
      <p:grpSp>
        <p:nvGrpSpPr>
          <p:cNvPr id="82" name="组合 81"/>
          <p:cNvGrpSpPr/>
          <p:nvPr/>
        </p:nvGrpSpPr>
        <p:grpSpPr>
          <a:xfrm>
            <a:off x="6788507" y="1660373"/>
            <a:ext cx="1426718" cy="699548"/>
            <a:chOff x="468937" y="2419540"/>
            <a:chExt cx="3142399" cy="932731"/>
          </a:xfrm>
        </p:grpSpPr>
        <p:sp>
          <p:nvSpPr>
            <p:cNvPr id="83" name="TextBox 18"/>
            <p:cNvSpPr txBox="1"/>
            <p:nvPr/>
          </p:nvSpPr>
          <p:spPr>
            <a:xfrm flipH="1">
              <a:off x="468937" y="2419540"/>
              <a:ext cx="2892327" cy="348813"/>
            </a:xfrm>
            <a:prstGeom prst="rect">
              <a:avLst/>
            </a:prstGeom>
            <a:noFill/>
          </p:spPr>
          <p:txBody>
            <a:bodyPr wrap="none" rtlCol="0">
              <a:spAutoFit/>
            </a:bodyPr>
            <a:lstStyle/>
            <a:p>
              <a:r>
                <a:rPr lang="zh-CN" altLang="en-US" sz="1100" b="1" dirty="0">
                  <a:cs typeface="+mn-ea"/>
                  <a:sym typeface="+mn-lt"/>
                </a:rPr>
                <a:t>点击添加主要内容</a:t>
              </a:r>
              <a:endParaRPr lang="en-US" sz="1100" b="1" dirty="0">
                <a:cs typeface="+mn-ea"/>
                <a:sym typeface="+mn-lt"/>
              </a:endParaRPr>
            </a:p>
          </p:txBody>
        </p:sp>
        <p:sp>
          <p:nvSpPr>
            <p:cNvPr id="85" name="矩形 84"/>
            <p:cNvSpPr/>
            <p:nvPr/>
          </p:nvSpPr>
          <p:spPr>
            <a:xfrm>
              <a:off x="470267" y="2823664"/>
              <a:ext cx="3141069" cy="528607"/>
            </a:xfrm>
            <a:prstGeom prst="rect">
              <a:avLst/>
            </a:prstGeom>
          </p:spPr>
          <p:txBody>
            <a:bodyPr wrap="square">
              <a:spAutoFit/>
            </a:bodyPr>
            <a:lstStyle/>
            <a:p>
              <a:pPr>
                <a:lnSpc>
                  <a:spcPct val="150000"/>
                </a:lnSpc>
              </a:pPr>
              <a:r>
                <a:rPr lang="zh-CN" altLang="en-US" sz="700" dirty="0">
                  <a:cs typeface="+mn-ea"/>
                  <a:sym typeface="+mn-lt"/>
                </a:rPr>
                <a:t>所以，客户关系的处理是一种非常微妙而复杂的工作，</a:t>
              </a:r>
              <a:endParaRPr lang="en-US" altLang="zh-CN" sz="700" dirty="0">
                <a:cs typeface="+mn-ea"/>
                <a:sym typeface="+mn-lt"/>
              </a:endParaRPr>
            </a:p>
          </p:txBody>
        </p:sp>
      </p:grpSp>
      <p:grpSp>
        <p:nvGrpSpPr>
          <p:cNvPr id="86" name="组合 85"/>
          <p:cNvGrpSpPr/>
          <p:nvPr/>
        </p:nvGrpSpPr>
        <p:grpSpPr>
          <a:xfrm>
            <a:off x="6788507" y="3088606"/>
            <a:ext cx="1579118" cy="699548"/>
            <a:chOff x="468937" y="2419540"/>
            <a:chExt cx="3032671" cy="932731"/>
          </a:xfrm>
        </p:grpSpPr>
        <p:sp>
          <p:nvSpPr>
            <p:cNvPr id="87" name="TextBox 18"/>
            <p:cNvSpPr txBox="1"/>
            <p:nvPr/>
          </p:nvSpPr>
          <p:spPr>
            <a:xfrm flipH="1">
              <a:off x="468937" y="2419540"/>
              <a:ext cx="2521941" cy="348813"/>
            </a:xfrm>
            <a:prstGeom prst="rect">
              <a:avLst/>
            </a:prstGeom>
            <a:noFill/>
          </p:spPr>
          <p:txBody>
            <a:bodyPr wrap="none" rtlCol="0">
              <a:spAutoFit/>
            </a:bodyPr>
            <a:lstStyle/>
            <a:p>
              <a:r>
                <a:rPr lang="zh-CN" altLang="en-US" sz="1100" b="1" dirty="0">
                  <a:cs typeface="+mn-ea"/>
                  <a:sym typeface="+mn-lt"/>
                </a:rPr>
                <a:t>点击添加主要内容</a:t>
              </a:r>
              <a:endParaRPr lang="en-US" sz="1100" b="1" dirty="0">
                <a:cs typeface="+mn-ea"/>
                <a:sym typeface="+mn-lt"/>
              </a:endParaRPr>
            </a:p>
          </p:txBody>
        </p:sp>
        <p:sp>
          <p:nvSpPr>
            <p:cNvPr id="88" name="矩形 87"/>
            <p:cNvSpPr/>
            <p:nvPr/>
          </p:nvSpPr>
          <p:spPr>
            <a:xfrm>
              <a:off x="470268" y="2823664"/>
              <a:ext cx="3031340" cy="528607"/>
            </a:xfrm>
            <a:prstGeom prst="rect">
              <a:avLst/>
            </a:prstGeom>
          </p:spPr>
          <p:txBody>
            <a:bodyPr wrap="square">
              <a:spAutoFit/>
            </a:bodyPr>
            <a:lstStyle/>
            <a:p>
              <a:pPr>
                <a:lnSpc>
                  <a:spcPct val="150000"/>
                </a:lnSpc>
              </a:pPr>
              <a:r>
                <a:rPr lang="zh-CN" altLang="en-US" sz="700" dirty="0">
                  <a:cs typeface="+mn-ea"/>
                  <a:sym typeface="+mn-lt"/>
                </a:rPr>
                <a:t>我们管理客户关系的目的是从要他买，变成他要买。</a:t>
              </a:r>
              <a:endParaRPr lang="en-US" altLang="zh-CN" sz="700" dirty="0">
                <a:cs typeface="+mn-ea"/>
                <a:sym typeface="+mn-lt"/>
              </a:endParaRPr>
            </a:p>
          </p:txBody>
        </p:sp>
      </p:grpSp>
      <p:grpSp>
        <p:nvGrpSpPr>
          <p:cNvPr id="67" name="组合 66"/>
          <p:cNvGrpSpPr/>
          <p:nvPr/>
        </p:nvGrpSpPr>
        <p:grpSpPr>
          <a:xfrm>
            <a:off x="365127" y="1200150"/>
            <a:ext cx="3233381" cy="3045020"/>
            <a:chOff x="10818" y="2990"/>
            <a:chExt cx="7553" cy="7113"/>
          </a:xfrm>
        </p:grpSpPr>
        <p:grpSp>
          <p:nvGrpSpPr>
            <p:cNvPr id="68" name="Group 34"/>
            <p:cNvGrpSpPr/>
            <p:nvPr/>
          </p:nvGrpSpPr>
          <p:grpSpPr>
            <a:xfrm>
              <a:off x="12480" y="2990"/>
              <a:ext cx="4193" cy="4175"/>
              <a:chOff x="7925094" y="1898711"/>
              <a:chExt cx="2662556" cy="2651370"/>
            </a:xfrm>
          </p:grpSpPr>
          <p:sp>
            <p:nvSpPr>
              <p:cNvPr id="142" name="Freeform 5"/>
              <p:cNvSpPr/>
              <p:nvPr/>
            </p:nvSpPr>
            <p:spPr bwMode="auto">
              <a:xfrm>
                <a:off x="7925094" y="1898711"/>
                <a:ext cx="2662556" cy="2592636"/>
              </a:xfrm>
              <a:custGeom>
                <a:avLst/>
                <a:gdLst>
                  <a:gd name="T0" fmla="*/ 405 w 948"/>
                  <a:gd name="T1" fmla="*/ 893 h 923"/>
                  <a:gd name="T2" fmla="*/ 416 w 948"/>
                  <a:gd name="T3" fmla="*/ 910 h 923"/>
                  <a:gd name="T4" fmla="*/ 399 w 948"/>
                  <a:gd name="T5" fmla="*/ 921 h 923"/>
                  <a:gd name="T6" fmla="*/ 116 w 948"/>
                  <a:gd name="T7" fmla="*/ 709 h 923"/>
                  <a:gd name="T8" fmla="*/ 285 w 948"/>
                  <a:gd name="T9" fmla="*/ 117 h 923"/>
                  <a:gd name="T10" fmla="*/ 876 w 948"/>
                  <a:gd name="T11" fmla="*/ 286 h 923"/>
                  <a:gd name="T12" fmla="*/ 905 w 948"/>
                  <a:gd name="T13" fmla="*/ 646 h 923"/>
                  <a:gd name="T14" fmla="*/ 887 w 948"/>
                  <a:gd name="T15" fmla="*/ 654 h 923"/>
                  <a:gd name="T16" fmla="*/ 878 w 948"/>
                  <a:gd name="T17" fmla="*/ 636 h 923"/>
                  <a:gd name="T18" fmla="*/ 852 w 948"/>
                  <a:gd name="T19" fmla="*/ 299 h 923"/>
                  <a:gd name="T20" fmla="*/ 299 w 948"/>
                  <a:gd name="T21" fmla="*/ 142 h 923"/>
                  <a:gd name="T22" fmla="*/ 141 w 948"/>
                  <a:gd name="T23" fmla="*/ 695 h 923"/>
                  <a:gd name="T24" fmla="*/ 405 w 948"/>
                  <a:gd name="T25" fmla="*/ 89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923">
                    <a:moveTo>
                      <a:pt x="405" y="893"/>
                    </a:moveTo>
                    <a:cubicBezTo>
                      <a:pt x="413" y="895"/>
                      <a:pt x="418" y="903"/>
                      <a:pt x="416" y="910"/>
                    </a:cubicBezTo>
                    <a:cubicBezTo>
                      <a:pt x="414" y="918"/>
                      <a:pt x="406" y="923"/>
                      <a:pt x="399" y="921"/>
                    </a:cubicBezTo>
                    <a:cubicBezTo>
                      <a:pt x="279" y="893"/>
                      <a:pt x="176" y="816"/>
                      <a:pt x="116" y="709"/>
                    </a:cubicBezTo>
                    <a:cubicBezTo>
                      <a:pt x="0" y="499"/>
                      <a:pt x="75" y="234"/>
                      <a:pt x="285" y="117"/>
                    </a:cubicBezTo>
                    <a:cubicBezTo>
                      <a:pt x="495" y="0"/>
                      <a:pt x="760" y="76"/>
                      <a:pt x="876" y="286"/>
                    </a:cubicBezTo>
                    <a:cubicBezTo>
                      <a:pt x="938" y="396"/>
                      <a:pt x="948" y="527"/>
                      <a:pt x="905" y="646"/>
                    </a:cubicBezTo>
                    <a:cubicBezTo>
                      <a:pt x="902" y="653"/>
                      <a:pt x="894" y="657"/>
                      <a:pt x="887" y="654"/>
                    </a:cubicBezTo>
                    <a:cubicBezTo>
                      <a:pt x="879" y="652"/>
                      <a:pt x="876" y="643"/>
                      <a:pt x="878" y="636"/>
                    </a:cubicBezTo>
                    <a:cubicBezTo>
                      <a:pt x="919" y="525"/>
                      <a:pt x="909" y="402"/>
                      <a:pt x="852" y="299"/>
                    </a:cubicBezTo>
                    <a:cubicBezTo>
                      <a:pt x="742" y="103"/>
                      <a:pt x="495" y="33"/>
                      <a:pt x="299" y="142"/>
                    </a:cubicBezTo>
                    <a:cubicBezTo>
                      <a:pt x="103" y="251"/>
                      <a:pt x="32" y="499"/>
                      <a:pt x="141" y="695"/>
                    </a:cubicBezTo>
                    <a:cubicBezTo>
                      <a:pt x="197" y="795"/>
                      <a:pt x="293" y="867"/>
                      <a:pt x="405" y="893"/>
                    </a:cubicBezTo>
                    <a:close/>
                  </a:path>
                </a:pathLst>
              </a:custGeom>
              <a:solidFill>
                <a:schemeClr val="accent2"/>
              </a:solidFill>
              <a:ln>
                <a:noFill/>
              </a:ln>
            </p:spPr>
            <p:txBody>
              <a:bodyPr vert="horz" wrap="square" lIns="91440" tIns="45720" rIns="91440" bIns="45720" numCol="1" anchor="t" anchorCtr="0" compatLnSpc="1"/>
              <a:lstStyle/>
              <a:p>
                <a:endParaRPr lang="en-US" sz="2000">
                  <a:cs typeface="+mn-ea"/>
                  <a:sym typeface="+mn-lt"/>
                </a:endParaRPr>
              </a:p>
            </p:txBody>
          </p:sp>
          <p:sp>
            <p:nvSpPr>
              <p:cNvPr id="143" name="Freeform 6"/>
              <p:cNvSpPr/>
              <p:nvPr/>
            </p:nvSpPr>
            <p:spPr bwMode="auto">
              <a:xfrm>
                <a:off x="8945327" y="4348711"/>
                <a:ext cx="199972" cy="201370"/>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5" y="5"/>
                      <a:pt x="63" y="21"/>
                    </a:cubicBezTo>
                    <a:cubicBezTo>
                      <a:pt x="71" y="36"/>
                      <a:pt x="66" y="55"/>
                      <a:pt x="51" y="63"/>
                    </a:cubicBezTo>
                    <a:cubicBezTo>
                      <a:pt x="36" y="72"/>
                      <a:pt x="17" y="66"/>
                      <a:pt x="8" y="51"/>
                    </a:cubicBezTo>
                    <a:close/>
                  </a:path>
                </a:pathLst>
              </a:custGeom>
              <a:solidFill>
                <a:schemeClr val="accent2"/>
              </a:solidFill>
              <a:ln>
                <a:noFill/>
              </a:ln>
            </p:spPr>
            <p:txBody>
              <a:bodyPr vert="horz" wrap="square" lIns="91440" tIns="45720" rIns="91440" bIns="45720" numCol="1" anchor="t" anchorCtr="0" compatLnSpc="1"/>
              <a:lstStyle/>
              <a:p>
                <a:endParaRPr lang="en-US" sz="2000">
                  <a:cs typeface="+mn-ea"/>
                  <a:sym typeface="+mn-lt"/>
                </a:endParaRPr>
              </a:p>
            </p:txBody>
          </p:sp>
        </p:grpSp>
        <p:grpSp>
          <p:nvGrpSpPr>
            <p:cNvPr id="69" name="Group 35"/>
            <p:cNvGrpSpPr/>
            <p:nvPr/>
          </p:nvGrpSpPr>
          <p:grpSpPr>
            <a:xfrm>
              <a:off x="14565" y="5959"/>
              <a:ext cx="3806" cy="4118"/>
              <a:chOff x="9248780" y="3783756"/>
              <a:chExt cx="2417038" cy="2615011"/>
            </a:xfrm>
          </p:grpSpPr>
          <p:sp>
            <p:nvSpPr>
              <p:cNvPr id="140" name="Freeform 7"/>
              <p:cNvSpPr/>
              <p:nvPr/>
            </p:nvSpPr>
            <p:spPr bwMode="auto">
              <a:xfrm>
                <a:off x="9317901" y="3783756"/>
                <a:ext cx="2347917" cy="2615011"/>
              </a:xfrm>
              <a:custGeom>
                <a:avLst/>
                <a:gdLst>
                  <a:gd name="T0" fmla="*/ 35 w 836"/>
                  <a:gd name="T1" fmla="*/ 204 h 931"/>
                  <a:gd name="T2" fmla="*/ 16 w 836"/>
                  <a:gd name="T3" fmla="*/ 206 h 931"/>
                  <a:gd name="T4" fmla="*/ 13 w 836"/>
                  <a:gd name="T5" fmla="*/ 186 h 931"/>
                  <a:gd name="T6" fmla="*/ 72 w 836"/>
                  <a:gd name="T7" fmla="*/ 126 h 931"/>
                  <a:gd name="T8" fmla="*/ 471 w 836"/>
                  <a:gd name="T9" fmla="*/ 40 h 931"/>
                  <a:gd name="T10" fmla="*/ 771 w 836"/>
                  <a:gd name="T11" fmla="*/ 577 h 931"/>
                  <a:gd name="T12" fmla="*/ 262 w 836"/>
                  <a:gd name="T13" fmla="*/ 884 h 931"/>
                  <a:gd name="T14" fmla="*/ 4 w 836"/>
                  <a:gd name="T15" fmla="*/ 719 h 931"/>
                  <a:gd name="T16" fmla="*/ 7 w 836"/>
                  <a:gd name="T17" fmla="*/ 699 h 931"/>
                  <a:gd name="T18" fmla="*/ 27 w 836"/>
                  <a:gd name="T19" fmla="*/ 702 h 931"/>
                  <a:gd name="T20" fmla="*/ 268 w 836"/>
                  <a:gd name="T21" fmla="*/ 856 h 931"/>
                  <a:gd name="T22" fmla="*/ 743 w 836"/>
                  <a:gd name="T23" fmla="*/ 570 h 931"/>
                  <a:gd name="T24" fmla="*/ 464 w 836"/>
                  <a:gd name="T25" fmla="*/ 67 h 931"/>
                  <a:gd name="T26" fmla="*/ 90 w 836"/>
                  <a:gd name="T27" fmla="*/ 148 h 931"/>
                  <a:gd name="T28" fmla="*/ 35 w 836"/>
                  <a:gd name="T29" fmla="*/ 20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931">
                    <a:moveTo>
                      <a:pt x="35" y="204"/>
                    </a:moveTo>
                    <a:cubicBezTo>
                      <a:pt x="31" y="210"/>
                      <a:pt x="22" y="211"/>
                      <a:pt x="16" y="206"/>
                    </a:cubicBezTo>
                    <a:cubicBezTo>
                      <a:pt x="9" y="201"/>
                      <a:pt x="9" y="192"/>
                      <a:pt x="13" y="186"/>
                    </a:cubicBezTo>
                    <a:cubicBezTo>
                      <a:pt x="31" y="164"/>
                      <a:pt x="51" y="144"/>
                      <a:pt x="72" y="126"/>
                    </a:cubicBezTo>
                    <a:cubicBezTo>
                      <a:pt x="182" y="33"/>
                      <a:pt x="332" y="0"/>
                      <a:pt x="471" y="40"/>
                    </a:cubicBezTo>
                    <a:cubicBezTo>
                      <a:pt x="702" y="106"/>
                      <a:pt x="836" y="347"/>
                      <a:pt x="771" y="577"/>
                    </a:cubicBezTo>
                    <a:cubicBezTo>
                      <a:pt x="708" y="798"/>
                      <a:pt x="485" y="931"/>
                      <a:pt x="262" y="884"/>
                    </a:cubicBezTo>
                    <a:cubicBezTo>
                      <a:pt x="162" y="862"/>
                      <a:pt x="70" y="806"/>
                      <a:pt x="4" y="719"/>
                    </a:cubicBezTo>
                    <a:cubicBezTo>
                      <a:pt x="0" y="713"/>
                      <a:pt x="1" y="704"/>
                      <a:pt x="7" y="699"/>
                    </a:cubicBezTo>
                    <a:cubicBezTo>
                      <a:pt x="13" y="695"/>
                      <a:pt x="22" y="696"/>
                      <a:pt x="27" y="702"/>
                    </a:cubicBezTo>
                    <a:cubicBezTo>
                      <a:pt x="88" y="783"/>
                      <a:pt x="174" y="836"/>
                      <a:pt x="268" y="856"/>
                    </a:cubicBezTo>
                    <a:cubicBezTo>
                      <a:pt x="477" y="900"/>
                      <a:pt x="685" y="776"/>
                      <a:pt x="743" y="570"/>
                    </a:cubicBezTo>
                    <a:cubicBezTo>
                      <a:pt x="805" y="354"/>
                      <a:pt x="680" y="129"/>
                      <a:pt x="464" y="67"/>
                    </a:cubicBezTo>
                    <a:cubicBezTo>
                      <a:pt x="333" y="30"/>
                      <a:pt x="193" y="61"/>
                      <a:pt x="90" y="148"/>
                    </a:cubicBezTo>
                    <a:cubicBezTo>
                      <a:pt x="70" y="164"/>
                      <a:pt x="52" y="183"/>
                      <a:pt x="35" y="204"/>
                    </a:cubicBezTo>
                    <a:close/>
                  </a:path>
                </a:pathLst>
              </a:custGeom>
              <a:solidFill>
                <a:schemeClr val="accent3"/>
              </a:solidFill>
              <a:ln>
                <a:noFill/>
              </a:ln>
            </p:spPr>
            <p:txBody>
              <a:bodyPr vert="horz" wrap="square" lIns="91440" tIns="45720" rIns="91440" bIns="45720" numCol="1" anchor="t" anchorCtr="0" compatLnSpc="1"/>
              <a:lstStyle/>
              <a:p>
                <a:endParaRPr lang="en-US" sz="2000">
                  <a:cs typeface="+mn-ea"/>
                  <a:sym typeface="+mn-lt"/>
                </a:endParaRPr>
              </a:p>
            </p:txBody>
          </p:sp>
          <p:sp>
            <p:nvSpPr>
              <p:cNvPr id="141" name="Freeform 8"/>
              <p:cNvSpPr/>
              <p:nvPr/>
            </p:nvSpPr>
            <p:spPr bwMode="auto">
              <a:xfrm>
                <a:off x="9248780" y="4229847"/>
                <a:ext cx="199972" cy="202769"/>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4" y="5"/>
                      <a:pt x="63" y="21"/>
                    </a:cubicBezTo>
                    <a:cubicBezTo>
                      <a:pt x="71" y="36"/>
                      <a:pt x="66" y="55"/>
                      <a:pt x="51" y="63"/>
                    </a:cubicBezTo>
                    <a:cubicBezTo>
                      <a:pt x="36" y="72"/>
                      <a:pt x="16" y="66"/>
                      <a:pt x="8" y="51"/>
                    </a:cubicBezTo>
                    <a:close/>
                  </a:path>
                </a:pathLst>
              </a:custGeom>
              <a:solidFill>
                <a:schemeClr val="accent3"/>
              </a:solidFill>
              <a:ln>
                <a:noFill/>
              </a:ln>
            </p:spPr>
            <p:txBody>
              <a:bodyPr vert="horz" wrap="square" lIns="91440" tIns="45720" rIns="91440" bIns="45720" numCol="1" anchor="t" anchorCtr="0" compatLnSpc="1"/>
              <a:lstStyle/>
              <a:p>
                <a:endParaRPr lang="en-US" sz="2000">
                  <a:cs typeface="+mn-ea"/>
                  <a:sym typeface="+mn-lt"/>
                </a:endParaRPr>
              </a:p>
            </p:txBody>
          </p:sp>
        </p:grpSp>
        <p:grpSp>
          <p:nvGrpSpPr>
            <p:cNvPr id="70" name="Group 36"/>
            <p:cNvGrpSpPr/>
            <p:nvPr/>
          </p:nvGrpSpPr>
          <p:grpSpPr>
            <a:xfrm>
              <a:off x="10818" y="6060"/>
              <a:ext cx="4109" cy="4043"/>
              <a:chOff x="6869300" y="3848083"/>
              <a:chExt cx="2609417" cy="2567465"/>
            </a:xfrm>
          </p:grpSpPr>
          <p:sp>
            <p:nvSpPr>
              <p:cNvPr id="138" name="Freeform 9"/>
              <p:cNvSpPr/>
              <p:nvPr/>
            </p:nvSpPr>
            <p:spPr bwMode="auto">
              <a:xfrm>
                <a:off x="6869300" y="3848083"/>
                <a:ext cx="2609417" cy="2567465"/>
              </a:xfrm>
              <a:custGeom>
                <a:avLst/>
                <a:gdLst>
                  <a:gd name="T0" fmla="*/ 865 w 929"/>
                  <a:gd name="T1" fmla="*/ 292 h 914"/>
                  <a:gd name="T2" fmla="*/ 873 w 929"/>
                  <a:gd name="T3" fmla="*/ 274 h 914"/>
                  <a:gd name="T4" fmla="*/ 892 w 929"/>
                  <a:gd name="T5" fmla="*/ 282 h 914"/>
                  <a:gd name="T6" fmla="*/ 892 w 929"/>
                  <a:gd name="T7" fmla="*/ 584 h 914"/>
                  <a:gd name="T8" fmla="*/ 365 w 929"/>
                  <a:gd name="T9" fmla="*/ 852 h 914"/>
                  <a:gd name="T10" fmla="*/ 66 w 929"/>
                  <a:gd name="T11" fmla="*/ 314 h 914"/>
                  <a:gd name="T12" fmla="*/ 354 w 929"/>
                  <a:gd name="T13" fmla="*/ 19 h 914"/>
                  <a:gd name="T14" fmla="*/ 440 w 929"/>
                  <a:gd name="T15" fmla="*/ 1 h 914"/>
                  <a:gd name="T16" fmla="*/ 456 w 929"/>
                  <a:gd name="T17" fmla="*/ 14 h 914"/>
                  <a:gd name="T18" fmla="*/ 443 w 929"/>
                  <a:gd name="T19" fmla="*/ 29 h 914"/>
                  <a:gd name="T20" fmla="*/ 362 w 929"/>
                  <a:gd name="T21" fmla="*/ 46 h 914"/>
                  <a:gd name="T22" fmla="*/ 93 w 929"/>
                  <a:gd name="T23" fmla="*/ 322 h 914"/>
                  <a:gd name="T24" fmla="*/ 373 w 929"/>
                  <a:gd name="T25" fmla="*/ 824 h 914"/>
                  <a:gd name="T26" fmla="*/ 865 w 929"/>
                  <a:gd name="T27" fmla="*/ 574 h 914"/>
                  <a:gd name="T28" fmla="*/ 865 w 929"/>
                  <a:gd name="T29" fmla="*/ 29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9" h="914">
                    <a:moveTo>
                      <a:pt x="865" y="292"/>
                    </a:moveTo>
                    <a:cubicBezTo>
                      <a:pt x="862" y="285"/>
                      <a:pt x="866" y="277"/>
                      <a:pt x="873" y="274"/>
                    </a:cubicBezTo>
                    <a:cubicBezTo>
                      <a:pt x="881" y="271"/>
                      <a:pt x="889" y="275"/>
                      <a:pt x="892" y="282"/>
                    </a:cubicBezTo>
                    <a:cubicBezTo>
                      <a:pt x="929" y="383"/>
                      <a:pt x="927" y="490"/>
                      <a:pt x="892" y="584"/>
                    </a:cubicBezTo>
                    <a:cubicBezTo>
                      <a:pt x="813" y="797"/>
                      <a:pt x="583" y="914"/>
                      <a:pt x="365" y="852"/>
                    </a:cubicBezTo>
                    <a:cubicBezTo>
                      <a:pt x="134" y="786"/>
                      <a:pt x="0" y="545"/>
                      <a:pt x="66" y="314"/>
                    </a:cubicBezTo>
                    <a:cubicBezTo>
                      <a:pt x="106" y="173"/>
                      <a:pt x="215" y="62"/>
                      <a:pt x="354" y="19"/>
                    </a:cubicBezTo>
                    <a:cubicBezTo>
                      <a:pt x="382" y="10"/>
                      <a:pt x="411" y="4"/>
                      <a:pt x="440" y="1"/>
                    </a:cubicBezTo>
                    <a:cubicBezTo>
                      <a:pt x="448" y="0"/>
                      <a:pt x="455" y="6"/>
                      <a:pt x="456" y="14"/>
                    </a:cubicBezTo>
                    <a:cubicBezTo>
                      <a:pt x="456" y="21"/>
                      <a:pt x="451" y="28"/>
                      <a:pt x="443" y="29"/>
                    </a:cubicBezTo>
                    <a:cubicBezTo>
                      <a:pt x="415" y="32"/>
                      <a:pt x="388" y="37"/>
                      <a:pt x="362" y="46"/>
                    </a:cubicBezTo>
                    <a:cubicBezTo>
                      <a:pt x="232" y="86"/>
                      <a:pt x="131" y="190"/>
                      <a:pt x="93" y="322"/>
                    </a:cubicBezTo>
                    <a:cubicBezTo>
                      <a:pt x="31" y="538"/>
                      <a:pt x="157" y="763"/>
                      <a:pt x="373" y="824"/>
                    </a:cubicBezTo>
                    <a:cubicBezTo>
                      <a:pt x="577" y="883"/>
                      <a:pt x="792" y="773"/>
                      <a:pt x="865" y="574"/>
                    </a:cubicBezTo>
                    <a:cubicBezTo>
                      <a:pt x="898" y="486"/>
                      <a:pt x="900" y="386"/>
                      <a:pt x="865" y="292"/>
                    </a:cubicBezTo>
                    <a:close/>
                  </a:path>
                </a:pathLst>
              </a:custGeom>
              <a:solidFill>
                <a:schemeClr val="accent1"/>
              </a:solidFill>
              <a:ln>
                <a:noFill/>
              </a:ln>
            </p:spPr>
            <p:txBody>
              <a:bodyPr vert="horz" wrap="square" lIns="91440" tIns="45720" rIns="91440" bIns="45720" numCol="1" anchor="t" anchorCtr="0" compatLnSpc="1"/>
              <a:lstStyle/>
              <a:p>
                <a:endParaRPr lang="en-US" sz="2000">
                  <a:cs typeface="+mn-ea"/>
                  <a:sym typeface="+mn-lt"/>
                </a:endParaRPr>
              </a:p>
            </p:txBody>
          </p:sp>
          <p:sp>
            <p:nvSpPr>
              <p:cNvPr id="139" name="Freeform 10"/>
              <p:cNvSpPr/>
              <p:nvPr/>
            </p:nvSpPr>
            <p:spPr bwMode="auto">
              <a:xfrm>
                <a:off x="9195641" y="4575252"/>
                <a:ext cx="202769" cy="199972"/>
              </a:xfrm>
              <a:custGeom>
                <a:avLst/>
                <a:gdLst>
                  <a:gd name="T0" fmla="*/ 8 w 72"/>
                  <a:gd name="T1" fmla="*/ 51 h 71"/>
                  <a:gd name="T2" fmla="*/ 21 w 72"/>
                  <a:gd name="T3" fmla="*/ 8 h 71"/>
                  <a:gd name="T4" fmla="*/ 63 w 72"/>
                  <a:gd name="T5" fmla="*/ 20 h 71"/>
                  <a:gd name="T6" fmla="*/ 51 w 72"/>
                  <a:gd name="T7" fmla="*/ 63 h 71"/>
                  <a:gd name="T8" fmla="*/ 8 w 72"/>
                  <a:gd name="T9" fmla="*/ 51 h 71"/>
                </a:gdLst>
                <a:ahLst/>
                <a:cxnLst>
                  <a:cxn ang="0">
                    <a:pos x="T0" y="T1"/>
                  </a:cxn>
                  <a:cxn ang="0">
                    <a:pos x="T2" y="T3"/>
                  </a:cxn>
                  <a:cxn ang="0">
                    <a:pos x="T4" y="T5"/>
                  </a:cxn>
                  <a:cxn ang="0">
                    <a:pos x="T6" y="T7"/>
                  </a:cxn>
                  <a:cxn ang="0">
                    <a:pos x="T8" y="T9"/>
                  </a:cxn>
                </a:cxnLst>
                <a:rect l="0" t="0" r="r" b="b"/>
                <a:pathLst>
                  <a:path w="72" h="71">
                    <a:moveTo>
                      <a:pt x="8" y="51"/>
                    </a:moveTo>
                    <a:cubicBezTo>
                      <a:pt x="0" y="36"/>
                      <a:pt x="5" y="16"/>
                      <a:pt x="21" y="8"/>
                    </a:cubicBezTo>
                    <a:cubicBezTo>
                      <a:pt x="36" y="0"/>
                      <a:pt x="55" y="5"/>
                      <a:pt x="63" y="20"/>
                    </a:cubicBezTo>
                    <a:cubicBezTo>
                      <a:pt x="72" y="35"/>
                      <a:pt x="66" y="54"/>
                      <a:pt x="51" y="63"/>
                    </a:cubicBezTo>
                    <a:cubicBezTo>
                      <a:pt x="36" y="71"/>
                      <a:pt x="17" y="66"/>
                      <a:pt x="8" y="51"/>
                    </a:cubicBezTo>
                    <a:close/>
                  </a:path>
                </a:pathLst>
              </a:custGeom>
              <a:solidFill>
                <a:schemeClr val="accent1"/>
              </a:solidFill>
              <a:ln>
                <a:noFill/>
              </a:ln>
            </p:spPr>
            <p:txBody>
              <a:bodyPr vert="horz" wrap="square" lIns="91440" tIns="45720" rIns="91440" bIns="45720" numCol="1" anchor="t" anchorCtr="0" compatLnSpc="1"/>
              <a:lstStyle/>
              <a:p>
                <a:endParaRPr lang="en-US" sz="2000">
                  <a:cs typeface="+mn-ea"/>
                  <a:sym typeface="+mn-lt"/>
                </a:endParaRPr>
              </a:p>
            </p:txBody>
          </p:sp>
        </p:grpSp>
        <p:sp>
          <p:nvSpPr>
            <p:cNvPr id="71" name="Freeform 11"/>
            <p:cNvSpPr/>
            <p:nvPr/>
          </p:nvSpPr>
          <p:spPr bwMode="auto">
            <a:xfrm>
              <a:off x="13126" y="3635"/>
              <a:ext cx="3092" cy="1548"/>
            </a:xfrm>
            <a:custGeom>
              <a:avLst/>
              <a:gdLst>
                <a:gd name="T0" fmla="*/ 350 w 699"/>
                <a:gd name="T1" fmla="*/ 350 h 350"/>
                <a:gd name="T2" fmla="*/ 0 w 699"/>
                <a:gd name="T3" fmla="*/ 350 h 350"/>
                <a:gd name="T4" fmla="*/ 350 w 699"/>
                <a:gd name="T5" fmla="*/ 0 h 350"/>
                <a:gd name="T6" fmla="*/ 699 w 699"/>
                <a:gd name="T7" fmla="*/ 350 h 350"/>
                <a:gd name="T8" fmla="*/ 350 w 699"/>
                <a:gd name="T9" fmla="*/ 350 h 350"/>
              </a:gdLst>
              <a:ahLst/>
              <a:cxnLst>
                <a:cxn ang="0">
                  <a:pos x="T0" y="T1"/>
                </a:cxn>
                <a:cxn ang="0">
                  <a:pos x="T2" y="T3"/>
                </a:cxn>
                <a:cxn ang="0">
                  <a:pos x="T4" y="T5"/>
                </a:cxn>
                <a:cxn ang="0">
                  <a:pos x="T6" y="T7"/>
                </a:cxn>
                <a:cxn ang="0">
                  <a:pos x="T8" y="T9"/>
                </a:cxn>
              </a:cxnLst>
              <a:rect l="0" t="0" r="r" b="b"/>
              <a:pathLst>
                <a:path w="699" h="350">
                  <a:moveTo>
                    <a:pt x="350" y="350"/>
                  </a:moveTo>
                  <a:cubicBezTo>
                    <a:pt x="0" y="350"/>
                    <a:pt x="0" y="350"/>
                    <a:pt x="0" y="350"/>
                  </a:cubicBezTo>
                  <a:cubicBezTo>
                    <a:pt x="0" y="157"/>
                    <a:pt x="157" y="0"/>
                    <a:pt x="350" y="0"/>
                  </a:cubicBezTo>
                  <a:cubicBezTo>
                    <a:pt x="543" y="0"/>
                    <a:pt x="699" y="157"/>
                    <a:pt x="699" y="350"/>
                  </a:cubicBezTo>
                  <a:cubicBezTo>
                    <a:pt x="350" y="350"/>
                    <a:pt x="350" y="350"/>
                    <a:pt x="350" y="350"/>
                  </a:cubicBezTo>
                  <a:close/>
                </a:path>
              </a:pathLst>
            </a:custGeom>
            <a:solidFill>
              <a:schemeClr val="accent2"/>
            </a:solidFill>
            <a:ln>
              <a:noFill/>
            </a:ln>
          </p:spPr>
          <p:txBody>
            <a:bodyPr vert="horz" wrap="square" lIns="91440" tIns="45720" rIns="91440" bIns="45720" numCol="1" anchor="t" anchorCtr="0" compatLnSpc="1"/>
            <a:lstStyle/>
            <a:p>
              <a:endParaRPr lang="en-US" sz="2000">
                <a:cs typeface="+mn-ea"/>
                <a:sym typeface="+mn-lt"/>
              </a:endParaRPr>
            </a:p>
          </p:txBody>
        </p:sp>
        <p:sp>
          <p:nvSpPr>
            <p:cNvPr id="72" name="Freeform 12"/>
            <p:cNvSpPr/>
            <p:nvPr/>
          </p:nvSpPr>
          <p:spPr bwMode="auto">
            <a:xfrm>
              <a:off x="11175" y="6652"/>
              <a:ext cx="2539" cy="3107"/>
            </a:xfrm>
            <a:custGeom>
              <a:avLst/>
              <a:gdLst>
                <a:gd name="T0" fmla="*/ 399 w 574"/>
                <a:gd name="T1" fmla="*/ 303 h 702"/>
                <a:gd name="T2" fmla="*/ 574 w 574"/>
                <a:gd name="T3" fmla="*/ 605 h 702"/>
                <a:gd name="T4" fmla="*/ 97 w 574"/>
                <a:gd name="T5" fmla="*/ 477 h 702"/>
                <a:gd name="T6" fmla="*/ 225 w 574"/>
                <a:gd name="T7" fmla="*/ 0 h 702"/>
                <a:gd name="T8" fmla="*/ 399 w 574"/>
                <a:gd name="T9" fmla="*/ 303 h 702"/>
              </a:gdLst>
              <a:ahLst/>
              <a:cxnLst>
                <a:cxn ang="0">
                  <a:pos x="T0" y="T1"/>
                </a:cxn>
                <a:cxn ang="0">
                  <a:pos x="T2" y="T3"/>
                </a:cxn>
                <a:cxn ang="0">
                  <a:pos x="T4" y="T5"/>
                </a:cxn>
                <a:cxn ang="0">
                  <a:pos x="T6" y="T7"/>
                </a:cxn>
                <a:cxn ang="0">
                  <a:pos x="T8" y="T9"/>
                </a:cxn>
              </a:cxnLst>
              <a:rect l="0" t="0" r="r" b="b"/>
              <a:pathLst>
                <a:path w="574" h="702">
                  <a:moveTo>
                    <a:pt x="399" y="303"/>
                  </a:moveTo>
                  <a:cubicBezTo>
                    <a:pt x="574" y="605"/>
                    <a:pt x="574" y="605"/>
                    <a:pt x="574" y="605"/>
                  </a:cubicBezTo>
                  <a:cubicBezTo>
                    <a:pt x="407" y="702"/>
                    <a:pt x="193" y="645"/>
                    <a:pt x="97" y="477"/>
                  </a:cubicBezTo>
                  <a:cubicBezTo>
                    <a:pt x="0" y="310"/>
                    <a:pt x="57" y="96"/>
                    <a:pt x="225" y="0"/>
                  </a:cubicBezTo>
                  <a:cubicBezTo>
                    <a:pt x="399" y="303"/>
                    <a:pt x="399" y="303"/>
                    <a:pt x="399" y="303"/>
                  </a:cubicBezTo>
                  <a:close/>
                </a:path>
              </a:pathLst>
            </a:custGeom>
            <a:solidFill>
              <a:schemeClr val="accent1"/>
            </a:solidFill>
            <a:ln>
              <a:noFill/>
            </a:ln>
          </p:spPr>
          <p:txBody>
            <a:bodyPr vert="horz" wrap="square" lIns="91440" tIns="45720" rIns="91440" bIns="45720" numCol="1" anchor="t" anchorCtr="0" compatLnSpc="1"/>
            <a:lstStyle/>
            <a:p>
              <a:endParaRPr lang="en-US" sz="2000">
                <a:cs typeface="+mn-ea"/>
                <a:sym typeface="+mn-lt"/>
              </a:endParaRPr>
            </a:p>
          </p:txBody>
        </p:sp>
        <p:sp>
          <p:nvSpPr>
            <p:cNvPr id="73" name="Freeform 13"/>
            <p:cNvSpPr/>
            <p:nvPr/>
          </p:nvSpPr>
          <p:spPr bwMode="auto">
            <a:xfrm>
              <a:off x="15458" y="6652"/>
              <a:ext cx="2539" cy="3107"/>
            </a:xfrm>
            <a:custGeom>
              <a:avLst/>
              <a:gdLst>
                <a:gd name="T0" fmla="*/ 175 w 574"/>
                <a:gd name="T1" fmla="*/ 303 h 702"/>
                <a:gd name="T2" fmla="*/ 0 w 574"/>
                <a:gd name="T3" fmla="*/ 605 h 702"/>
                <a:gd name="T4" fmla="*/ 478 w 574"/>
                <a:gd name="T5" fmla="*/ 477 h 702"/>
                <a:gd name="T6" fmla="*/ 350 w 574"/>
                <a:gd name="T7" fmla="*/ 0 h 702"/>
                <a:gd name="T8" fmla="*/ 175 w 574"/>
                <a:gd name="T9" fmla="*/ 303 h 702"/>
              </a:gdLst>
              <a:ahLst/>
              <a:cxnLst>
                <a:cxn ang="0">
                  <a:pos x="T0" y="T1"/>
                </a:cxn>
                <a:cxn ang="0">
                  <a:pos x="T2" y="T3"/>
                </a:cxn>
                <a:cxn ang="0">
                  <a:pos x="T4" y="T5"/>
                </a:cxn>
                <a:cxn ang="0">
                  <a:pos x="T6" y="T7"/>
                </a:cxn>
                <a:cxn ang="0">
                  <a:pos x="T8" y="T9"/>
                </a:cxn>
              </a:cxnLst>
              <a:rect l="0" t="0" r="r" b="b"/>
              <a:pathLst>
                <a:path w="574" h="702">
                  <a:moveTo>
                    <a:pt x="175" y="303"/>
                  </a:moveTo>
                  <a:cubicBezTo>
                    <a:pt x="0" y="605"/>
                    <a:pt x="0" y="605"/>
                    <a:pt x="0" y="605"/>
                  </a:cubicBezTo>
                  <a:cubicBezTo>
                    <a:pt x="168" y="702"/>
                    <a:pt x="381" y="645"/>
                    <a:pt x="478" y="477"/>
                  </a:cubicBezTo>
                  <a:cubicBezTo>
                    <a:pt x="574" y="310"/>
                    <a:pt x="517" y="96"/>
                    <a:pt x="350" y="0"/>
                  </a:cubicBezTo>
                  <a:cubicBezTo>
                    <a:pt x="175" y="303"/>
                    <a:pt x="175" y="303"/>
                    <a:pt x="175" y="303"/>
                  </a:cubicBezTo>
                  <a:close/>
                </a:path>
              </a:pathLst>
            </a:custGeom>
            <a:solidFill>
              <a:schemeClr val="accent3"/>
            </a:solidFill>
            <a:ln>
              <a:noFill/>
            </a:ln>
          </p:spPr>
          <p:txBody>
            <a:bodyPr vert="horz" wrap="square" lIns="91440" tIns="45720" rIns="91440" bIns="45720" numCol="1" anchor="t" anchorCtr="0" compatLnSpc="1"/>
            <a:lstStyle/>
            <a:p>
              <a:endParaRPr lang="en-US" sz="2000">
                <a:cs typeface="+mn-ea"/>
                <a:sym typeface="+mn-lt"/>
              </a:endParaRPr>
            </a:p>
          </p:txBody>
        </p:sp>
        <p:grpSp>
          <p:nvGrpSpPr>
            <p:cNvPr id="123" name="Group 19"/>
            <p:cNvGrpSpPr/>
            <p:nvPr/>
          </p:nvGrpSpPr>
          <p:grpSpPr>
            <a:xfrm>
              <a:off x="14182" y="3945"/>
              <a:ext cx="918" cy="1050"/>
              <a:chOff x="6326188" y="3460750"/>
              <a:chExt cx="484188" cy="554038"/>
            </a:xfrm>
            <a:solidFill>
              <a:schemeClr val="bg1"/>
            </a:solidFill>
          </p:grpSpPr>
          <p:sp>
            <p:nvSpPr>
              <p:cNvPr id="134" name="Freeform 227"/>
              <p:cNvSpPr/>
              <p:nvPr/>
            </p:nvSpPr>
            <p:spPr bwMode="auto">
              <a:xfrm>
                <a:off x="6326188" y="3460750"/>
                <a:ext cx="276225" cy="288925"/>
              </a:xfrm>
              <a:custGeom>
                <a:avLst/>
                <a:gdLst>
                  <a:gd name="T0" fmla="*/ 1475 w 1743"/>
                  <a:gd name="T1" fmla="*/ 2 h 1815"/>
                  <a:gd name="T2" fmla="*/ 1507 w 1743"/>
                  <a:gd name="T3" fmla="*/ 21 h 1815"/>
                  <a:gd name="T4" fmla="*/ 1733 w 1743"/>
                  <a:gd name="T5" fmla="*/ 252 h 1815"/>
                  <a:gd name="T6" fmla="*/ 1743 w 1743"/>
                  <a:gd name="T7" fmla="*/ 287 h 1815"/>
                  <a:gd name="T8" fmla="*/ 1733 w 1743"/>
                  <a:gd name="T9" fmla="*/ 320 h 1815"/>
                  <a:gd name="T10" fmla="*/ 1507 w 1743"/>
                  <a:gd name="T11" fmla="*/ 552 h 1815"/>
                  <a:gd name="T12" fmla="*/ 1475 w 1743"/>
                  <a:gd name="T13" fmla="*/ 570 h 1815"/>
                  <a:gd name="T14" fmla="*/ 1440 w 1743"/>
                  <a:gd name="T15" fmla="*/ 570 h 1815"/>
                  <a:gd name="T16" fmla="*/ 1408 w 1743"/>
                  <a:gd name="T17" fmla="*/ 552 h 1815"/>
                  <a:gd name="T18" fmla="*/ 1389 w 1743"/>
                  <a:gd name="T19" fmla="*/ 520 h 1815"/>
                  <a:gd name="T20" fmla="*/ 1389 w 1743"/>
                  <a:gd name="T21" fmla="*/ 484 h 1815"/>
                  <a:gd name="T22" fmla="*/ 1408 w 1743"/>
                  <a:gd name="T23" fmla="*/ 452 h 1815"/>
                  <a:gd name="T24" fmla="*/ 1410 w 1743"/>
                  <a:gd name="T25" fmla="*/ 361 h 1815"/>
                  <a:gd name="T26" fmla="*/ 1228 w 1743"/>
                  <a:gd name="T27" fmla="*/ 388 h 1815"/>
                  <a:gd name="T28" fmla="*/ 1056 w 1743"/>
                  <a:gd name="T29" fmla="*/ 438 h 1815"/>
                  <a:gd name="T30" fmla="*/ 893 w 1743"/>
                  <a:gd name="T31" fmla="*/ 510 h 1815"/>
                  <a:gd name="T32" fmla="*/ 741 w 1743"/>
                  <a:gd name="T33" fmla="*/ 602 h 1815"/>
                  <a:gd name="T34" fmla="*/ 602 w 1743"/>
                  <a:gd name="T35" fmla="*/ 710 h 1815"/>
                  <a:gd name="T36" fmla="*/ 480 w 1743"/>
                  <a:gd name="T37" fmla="*/ 835 h 1815"/>
                  <a:gd name="T38" fmla="*/ 373 w 1743"/>
                  <a:gd name="T39" fmla="*/ 975 h 1815"/>
                  <a:gd name="T40" fmla="*/ 284 w 1743"/>
                  <a:gd name="T41" fmla="*/ 1129 h 1815"/>
                  <a:gd name="T42" fmla="*/ 215 w 1743"/>
                  <a:gd name="T43" fmla="*/ 1293 h 1815"/>
                  <a:gd name="T44" fmla="*/ 167 w 1743"/>
                  <a:gd name="T45" fmla="*/ 1468 h 1815"/>
                  <a:gd name="T46" fmla="*/ 143 w 1743"/>
                  <a:gd name="T47" fmla="*/ 1650 h 1815"/>
                  <a:gd name="T48" fmla="*/ 138 w 1743"/>
                  <a:gd name="T49" fmla="*/ 1763 h 1815"/>
                  <a:gd name="T50" fmla="*/ 120 w 1743"/>
                  <a:gd name="T51" fmla="*/ 1794 h 1815"/>
                  <a:gd name="T52" fmla="*/ 89 w 1743"/>
                  <a:gd name="T53" fmla="*/ 1812 h 1815"/>
                  <a:gd name="T54" fmla="*/ 51 w 1743"/>
                  <a:gd name="T55" fmla="*/ 1812 h 1815"/>
                  <a:gd name="T56" fmla="*/ 20 w 1743"/>
                  <a:gd name="T57" fmla="*/ 1794 h 1815"/>
                  <a:gd name="T58" fmla="*/ 2 w 1743"/>
                  <a:gd name="T59" fmla="*/ 1763 h 1815"/>
                  <a:gd name="T60" fmla="*/ 3 w 1743"/>
                  <a:gd name="T61" fmla="*/ 1645 h 1815"/>
                  <a:gd name="T62" fmla="*/ 28 w 1743"/>
                  <a:gd name="T63" fmla="*/ 1451 h 1815"/>
                  <a:gd name="T64" fmla="*/ 76 w 1743"/>
                  <a:gd name="T65" fmla="*/ 1265 h 1815"/>
                  <a:gd name="T66" fmla="*/ 147 w 1743"/>
                  <a:gd name="T67" fmla="*/ 1090 h 1815"/>
                  <a:gd name="T68" fmla="*/ 237 w 1743"/>
                  <a:gd name="T69" fmla="*/ 926 h 1815"/>
                  <a:gd name="T70" fmla="*/ 346 w 1743"/>
                  <a:gd name="T71" fmla="*/ 774 h 1815"/>
                  <a:gd name="T72" fmla="*/ 473 w 1743"/>
                  <a:gd name="T73" fmla="*/ 639 h 1815"/>
                  <a:gd name="T74" fmla="*/ 615 w 1743"/>
                  <a:gd name="T75" fmla="*/ 519 h 1815"/>
                  <a:gd name="T76" fmla="*/ 772 w 1743"/>
                  <a:gd name="T77" fmla="*/ 416 h 1815"/>
                  <a:gd name="T78" fmla="*/ 940 w 1743"/>
                  <a:gd name="T79" fmla="*/ 333 h 1815"/>
                  <a:gd name="T80" fmla="*/ 1119 w 1743"/>
                  <a:gd name="T81" fmla="*/ 272 h 1815"/>
                  <a:gd name="T82" fmla="*/ 1308 w 1743"/>
                  <a:gd name="T83" fmla="*/ 232 h 1815"/>
                  <a:gd name="T84" fmla="*/ 1505 w 1743"/>
                  <a:gd name="T85" fmla="*/ 217 h 1815"/>
                  <a:gd name="T86" fmla="*/ 1397 w 1743"/>
                  <a:gd name="T87" fmla="*/ 105 h 1815"/>
                  <a:gd name="T88" fmla="*/ 1387 w 1743"/>
                  <a:gd name="T89" fmla="*/ 71 h 1815"/>
                  <a:gd name="T90" fmla="*/ 1397 w 1743"/>
                  <a:gd name="T91" fmla="*/ 36 h 1815"/>
                  <a:gd name="T92" fmla="*/ 1423 w 1743"/>
                  <a:gd name="T93" fmla="*/ 10 h 1815"/>
                  <a:gd name="T94" fmla="*/ 1457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457" y="0"/>
                    </a:moveTo>
                    <a:lnTo>
                      <a:pt x="1475" y="2"/>
                    </a:lnTo>
                    <a:lnTo>
                      <a:pt x="1492" y="10"/>
                    </a:lnTo>
                    <a:lnTo>
                      <a:pt x="1507" y="21"/>
                    </a:lnTo>
                    <a:lnTo>
                      <a:pt x="1722" y="237"/>
                    </a:lnTo>
                    <a:lnTo>
                      <a:pt x="1733" y="252"/>
                    </a:lnTo>
                    <a:lnTo>
                      <a:pt x="1741" y="269"/>
                    </a:lnTo>
                    <a:lnTo>
                      <a:pt x="1743" y="287"/>
                    </a:lnTo>
                    <a:lnTo>
                      <a:pt x="1741" y="304"/>
                    </a:lnTo>
                    <a:lnTo>
                      <a:pt x="1733" y="320"/>
                    </a:lnTo>
                    <a:lnTo>
                      <a:pt x="1722" y="335"/>
                    </a:lnTo>
                    <a:lnTo>
                      <a:pt x="1507" y="552"/>
                    </a:lnTo>
                    <a:lnTo>
                      <a:pt x="1492" y="562"/>
                    </a:lnTo>
                    <a:lnTo>
                      <a:pt x="1475" y="570"/>
                    </a:lnTo>
                    <a:lnTo>
                      <a:pt x="1458" y="572"/>
                    </a:lnTo>
                    <a:lnTo>
                      <a:pt x="1440" y="570"/>
                    </a:lnTo>
                    <a:lnTo>
                      <a:pt x="1423" y="562"/>
                    </a:lnTo>
                    <a:lnTo>
                      <a:pt x="1408" y="552"/>
                    </a:lnTo>
                    <a:lnTo>
                      <a:pt x="1397" y="536"/>
                    </a:lnTo>
                    <a:lnTo>
                      <a:pt x="1389" y="520"/>
                    </a:lnTo>
                    <a:lnTo>
                      <a:pt x="1387" y="502"/>
                    </a:lnTo>
                    <a:lnTo>
                      <a:pt x="1389" y="484"/>
                    </a:lnTo>
                    <a:lnTo>
                      <a:pt x="1397" y="467"/>
                    </a:lnTo>
                    <a:lnTo>
                      <a:pt x="1408" y="452"/>
                    </a:lnTo>
                    <a:lnTo>
                      <a:pt x="1504" y="357"/>
                    </a:lnTo>
                    <a:lnTo>
                      <a:pt x="1410" y="361"/>
                    </a:lnTo>
                    <a:lnTo>
                      <a:pt x="1318" y="371"/>
                    </a:lnTo>
                    <a:lnTo>
                      <a:pt x="1228" y="388"/>
                    </a:lnTo>
                    <a:lnTo>
                      <a:pt x="1140" y="411"/>
                    </a:lnTo>
                    <a:lnTo>
                      <a:pt x="1056" y="438"/>
                    </a:lnTo>
                    <a:lnTo>
                      <a:pt x="972" y="472"/>
                    </a:lnTo>
                    <a:lnTo>
                      <a:pt x="893" y="510"/>
                    </a:lnTo>
                    <a:lnTo>
                      <a:pt x="815" y="553"/>
                    </a:lnTo>
                    <a:lnTo>
                      <a:pt x="741" y="602"/>
                    </a:lnTo>
                    <a:lnTo>
                      <a:pt x="670" y="654"/>
                    </a:lnTo>
                    <a:lnTo>
                      <a:pt x="602" y="710"/>
                    </a:lnTo>
                    <a:lnTo>
                      <a:pt x="539" y="771"/>
                    </a:lnTo>
                    <a:lnTo>
                      <a:pt x="480" y="835"/>
                    </a:lnTo>
                    <a:lnTo>
                      <a:pt x="424" y="904"/>
                    </a:lnTo>
                    <a:lnTo>
                      <a:pt x="373" y="975"/>
                    </a:lnTo>
                    <a:lnTo>
                      <a:pt x="326" y="1050"/>
                    </a:lnTo>
                    <a:lnTo>
                      <a:pt x="284" y="1129"/>
                    </a:lnTo>
                    <a:lnTo>
                      <a:pt x="247" y="1209"/>
                    </a:lnTo>
                    <a:lnTo>
                      <a:pt x="215" y="1293"/>
                    </a:lnTo>
                    <a:lnTo>
                      <a:pt x="188" y="1379"/>
                    </a:lnTo>
                    <a:lnTo>
                      <a:pt x="167" y="1468"/>
                    </a:lnTo>
                    <a:lnTo>
                      <a:pt x="152" y="1558"/>
                    </a:lnTo>
                    <a:lnTo>
                      <a:pt x="143" y="1650"/>
                    </a:lnTo>
                    <a:lnTo>
                      <a:pt x="140" y="1744"/>
                    </a:lnTo>
                    <a:lnTo>
                      <a:pt x="138" y="1763"/>
                    </a:lnTo>
                    <a:lnTo>
                      <a:pt x="130" y="1780"/>
                    </a:lnTo>
                    <a:lnTo>
                      <a:pt x="120" y="1794"/>
                    </a:lnTo>
                    <a:lnTo>
                      <a:pt x="105" y="1805"/>
                    </a:lnTo>
                    <a:lnTo>
                      <a:pt x="89" y="1812"/>
                    </a:lnTo>
                    <a:lnTo>
                      <a:pt x="70" y="1815"/>
                    </a:lnTo>
                    <a:lnTo>
                      <a:pt x="51" y="1812"/>
                    </a:lnTo>
                    <a:lnTo>
                      <a:pt x="34" y="1805"/>
                    </a:lnTo>
                    <a:lnTo>
                      <a:pt x="20" y="1794"/>
                    </a:lnTo>
                    <a:lnTo>
                      <a:pt x="10" y="1780"/>
                    </a:lnTo>
                    <a:lnTo>
                      <a:pt x="2" y="1763"/>
                    </a:lnTo>
                    <a:lnTo>
                      <a:pt x="0" y="1744"/>
                    </a:lnTo>
                    <a:lnTo>
                      <a:pt x="3" y="1645"/>
                    </a:lnTo>
                    <a:lnTo>
                      <a:pt x="13" y="1547"/>
                    </a:lnTo>
                    <a:lnTo>
                      <a:pt x="28" y="1451"/>
                    </a:lnTo>
                    <a:lnTo>
                      <a:pt x="50" y="1357"/>
                    </a:lnTo>
                    <a:lnTo>
                      <a:pt x="76" y="1265"/>
                    </a:lnTo>
                    <a:lnTo>
                      <a:pt x="109" y="1176"/>
                    </a:lnTo>
                    <a:lnTo>
                      <a:pt x="147" y="1090"/>
                    </a:lnTo>
                    <a:lnTo>
                      <a:pt x="190" y="1007"/>
                    </a:lnTo>
                    <a:lnTo>
                      <a:pt x="237" y="926"/>
                    </a:lnTo>
                    <a:lnTo>
                      <a:pt x="290" y="849"/>
                    </a:lnTo>
                    <a:lnTo>
                      <a:pt x="346" y="774"/>
                    </a:lnTo>
                    <a:lnTo>
                      <a:pt x="408" y="704"/>
                    </a:lnTo>
                    <a:lnTo>
                      <a:pt x="473" y="639"/>
                    </a:lnTo>
                    <a:lnTo>
                      <a:pt x="542" y="576"/>
                    </a:lnTo>
                    <a:lnTo>
                      <a:pt x="615" y="519"/>
                    </a:lnTo>
                    <a:lnTo>
                      <a:pt x="691" y="465"/>
                    </a:lnTo>
                    <a:lnTo>
                      <a:pt x="772" y="416"/>
                    </a:lnTo>
                    <a:lnTo>
                      <a:pt x="854" y="372"/>
                    </a:lnTo>
                    <a:lnTo>
                      <a:pt x="940" y="333"/>
                    </a:lnTo>
                    <a:lnTo>
                      <a:pt x="1028" y="299"/>
                    </a:lnTo>
                    <a:lnTo>
                      <a:pt x="1119" y="272"/>
                    </a:lnTo>
                    <a:lnTo>
                      <a:pt x="1212" y="248"/>
                    </a:lnTo>
                    <a:lnTo>
                      <a:pt x="1308" y="232"/>
                    </a:lnTo>
                    <a:lnTo>
                      <a:pt x="1405" y="221"/>
                    </a:lnTo>
                    <a:lnTo>
                      <a:pt x="1505" y="217"/>
                    </a:lnTo>
                    <a:lnTo>
                      <a:pt x="1408" y="120"/>
                    </a:lnTo>
                    <a:lnTo>
                      <a:pt x="1397" y="105"/>
                    </a:lnTo>
                    <a:lnTo>
                      <a:pt x="1389" y="88"/>
                    </a:lnTo>
                    <a:lnTo>
                      <a:pt x="1387" y="71"/>
                    </a:lnTo>
                    <a:lnTo>
                      <a:pt x="1389" y="53"/>
                    </a:lnTo>
                    <a:lnTo>
                      <a:pt x="1397" y="36"/>
                    </a:lnTo>
                    <a:lnTo>
                      <a:pt x="1408" y="21"/>
                    </a:lnTo>
                    <a:lnTo>
                      <a:pt x="1423" y="10"/>
                    </a:lnTo>
                    <a:lnTo>
                      <a:pt x="1440" y="2"/>
                    </a:lnTo>
                    <a:lnTo>
                      <a:pt x="1457"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5" name="Freeform 228"/>
              <p:cNvSpPr/>
              <p:nvPr/>
            </p:nvSpPr>
            <p:spPr bwMode="auto">
              <a:xfrm>
                <a:off x="6534151" y="3727450"/>
                <a:ext cx="276225" cy="287338"/>
              </a:xfrm>
              <a:custGeom>
                <a:avLst/>
                <a:gdLst>
                  <a:gd name="T0" fmla="*/ 1691 w 1743"/>
                  <a:gd name="T1" fmla="*/ 3 h 1815"/>
                  <a:gd name="T2" fmla="*/ 1722 w 1743"/>
                  <a:gd name="T3" fmla="*/ 21 h 1815"/>
                  <a:gd name="T4" fmla="*/ 1740 w 1743"/>
                  <a:gd name="T5" fmla="*/ 52 h 1815"/>
                  <a:gd name="T6" fmla="*/ 1739 w 1743"/>
                  <a:gd name="T7" fmla="*/ 170 h 1815"/>
                  <a:gd name="T8" fmla="*/ 1714 w 1743"/>
                  <a:gd name="T9" fmla="*/ 364 h 1815"/>
                  <a:gd name="T10" fmla="*/ 1666 w 1743"/>
                  <a:gd name="T11" fmla="*/ 549 h 1815"/>
                  <a:gd name="T12" fmla="*/ 1595 w 1743"/>
                  <a:gd name="T13" fmla="*/ 724 h 1815"/>
                  <a:gd name="T14" fmla="*/ 1505 w 1743"/>
                  <a:gd name="T15" fmla="*/ 889 h 1815"/>
                  <a:gd name="T16" fmla="*/ 1395 w 1743"/>
                  <a:gd name="T17" fmla="*/ 1040 h 1815"/>
                  <a:gd name="T18" fmla="*/ 1269 w 1743"/>
                  <a:gd name="T19" fmla="*/ 1176 h 1815"/>
                  <a:gd name="T20" fmla="*/ 1126 w 1743"/>
                  <a:gd name="T21" fmla="*/ 1296 h 1815"/>
                  <a:gd name="T22" fmla="*/ 971 w 1743"/>
                  <a:gd name="T23" fmla="*/ 1399 h 1815"/>
                  <a:gd name="T24" fmla="*/ 802 w 1743"/>
                  <a:gd name="T25" fmla="*/ 1481 h 1815"/>
                  <a:gd name="T26" fmla="*/ 622 w 1743"/>
                  <a:gd name="T27" fmla="*/ 1543 h 1815"/>
                  <a:gd name="T28" fmla="*/ 434 w 1743"/>
                  <a:gd name="T29" fmla="*/ 1582 h 1815"/>
                  <a:gd name="T30" fmla="*/ 238 w 1743"/>
                  <a:gd name="T31" fmla="*/ 1598 h 1815"/>
                  <a:gd name="T32" fmla="*/ 346 w 1743"/>
                  <a:gd name="T33" fmla="*/ 1710 h 1815"/>
                  <a:gd name="T34" fmla="*/ 354 w 1743"/>
                  <a:gd name="T35" fmla="*/ 1743 h 1815"/>
                  <a:gd name="T36" fmla="*/ 346 w 1743"/>
                  <a:gd name="T37" fmla="*/ 1778 h 1815"/>
                  <a:gd name="T38" fmla="*/ 320 w 1743"/>
                  <a:gd name="T39" fmla="*/ 1805 h 1815"/>
                  <a:gd name="T40" fmla="*/ 285 w 1743"/>
                  <a:gd name="T41" fmla="*/ 1815 h 1815"/>
                  <a:gd name="T42" fmla="*/ 250 w 1743"/>
                  <a:gd name="T43" fmla="*/ 1805 h 1815"/>
                  <a:gd name="T44" fmla="*/ 20 w 1743"/>
                  <a:gd name="T45" fmla="*/ 1578 h 1815"/>
                  <a:gd name="T46" fmla="*/ 2 w 1743"/>
                  <a:gd name="T47" fmla="*/ 1546 h 1815"/>
                  <a:gd name="T48" fmla="*/ 2 w 1743"/>
                  <a:gd name="T49" fmla="*/ 1510 h 1815"/>
                  <a:gd name="T50" fmla="*/ 20 w 1743"/>
                  <a:gd name="T51" fmla="*/ 1479 h 1815"/>
                  <a:gd name="T52" fmla="*/ 251 w 1743"/>
                  <a:gd name="T53" fmla="*/ 1251 h 1815"/>
                  <a:gd name="T54" fmla="*/ 285 w 1743"/>
                  <a:gd name="T55" fmla="*/ 1243 h 1815"/>
                  <a:gd name="T56" fmla="*/ 320 w 1743"/>
                  <a:gd name="T57" fmla="*/ 1251 h 1815"/>
                  <a:gd name="T58" fmla="*/ 346 w 1743"/>
                  <a:gd name="T59" fmla="*/ 1279 h 1815"/>
                  <a:gd name="T60" fmla="*/ 354 w 1743"/>
                  <a:gd name="T61" fmla="*/ 1313 h 1815"/>
                  <a:gd name="T62" fmla="*/ 346 w 1743"/>
                  <a:gd name="T63" fmla="*/ 1348 h 1815"/>
                  <a:gd name="T64" fmla="*/ 239 w 1743"/>
                  <a:gd name="T65" fmla="*/ 1458 h 1815"/>
                  <a:gd name="T66" fmla="*/ 424 w 1743"/>
                  <a:gd name="T67" fmla="*/ 1443 h 1815"/>
                  <a:gd name="T68" fmla="*/ 601 w 1743"/>
                  <a:gd name="T69" fmla="*/ 1404 h 1815"/>
                  <a:gd name="T70" fmla="*/ 770 w 1743"/>
                  <a:gd name="T71" fmla="*/ 1343 h 1815"/>
                  <a:gd name="T72" fmla="*/ 927 w 1743"/>
                  <a:gd name="T73" fmla="*/ 1262 h 1815"/>
                  <a:gd name="T74" fmla="*/ 1072 w 1743"/>
                  <a:gd name="T75" fmla="*/ 1161 h 1815"/>
                  <a:gd name="T76" fmla="*/ 1204 w 1743"/>
                  <a:gd name="T77" fmla="*/ 1043 h 1815"/>
                  <a:gd name="T78" fmla="*/ 1318 w 1743"/>
                  <a:gd name="T79" fmla="*/ 911 h 1815"/>
                  <a:gd name="T80" fmla="*/ 1416 w 1743"/>
                  <a:gd name="T81" fmla="*/ 765 h 1815"/>
                  <a:gd name="T82" fmla="*/ 1495 w 1743"/>
                  <a:gd name="T83" fmla="*/ 605 h 1815"/>
                  <a:gd name="T84" fmla="*/ 1554 w 1743"/>
                  <a:gd name="T85" fmla="*/ 436 h 1815"/>
                  <a:gd name="T86" fmla="*/ 1590 w 1743"/>
                  <a:gd name="T87" fmla="*/ 256 h 1815"/>
                  <a:gd name="T88" fmla="*/ 1603 w 1743"/>
                  <a:gd name="T89" fmla="*/ 70 h 1815"/>
                  <a:gd name="T90" fmla="*/ 1612 w 1743"/>
                  <a:gd name="T91" fmla="*/ 35 h 1815"/>
                  <a:gd name="T92" fmla="*/ 1637 w 1743"/>
                  <a:gd name="T93" fmla="*/ 9 h 1815"/>
                  <a:gd name="T94" fmla="*/ 1673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673" y="0"/>
                    </a:moveTo>
                    <a:lnTo>
                      <a:pt x="1691" y="3"/>
                    </a:lnTo>
                    <a:lnTo>
                      <a:pt x="1708" y="9"/>
                    </a:lnTo>
                    <a:lnTo>
                      <a:pt x="1722" y="21"/>
                    </a:lnTo>
                    <a:lnTo>
                      <a:pt x="1733" y="35"/>
                    </a:lnTo>
                    <a:lnTo>
                      <a:pt x="1740" y="52"/>
                    </a:lnTo>
                    <a:lnTo>
                      <a:pt x="1743" y="70"/>
                    </a:lnTo>
                    <a:lnTo>
                      <a:pt x="1739" y="170"/>
                    </a:lnTo>
                    <a:lnTo>
                      <a:pt x="1730" y="268"/>
                    </a:lnTo>
                    <a:lnTo>
                      <a:pt x="1714" y="364"/>
                    </a:lnTo>
                    <a:lnTo>
                      <a:pt x="1693" y="458"/>
                    </a:lnTo>
                    <a:lnTo>
                      <a:pt x="1666" y="549"/>
                    </a:lnTo>
                    <a:lnTo>
                      <a:pt x="1634" y="638"/>
                    </a:lnTo>
                    <a:lnTo>
                      <a:pt x="1595" y="724"/>
                    </a:lnTo>
                    <a:lnTo>
                      <a:pt x="1553" y="808"/>
                    </a:lnTo>
                    <a:lnTo>
                      <a:pt x="1505" y="889"/>
                    </a:lnTo>
                    <a:lnTo>
                      <a:pt x="1452" y="966"/>
                    </a:lnTo>
                    <a:lnTo>
                      <a:pt x="1395" y="1040"/>
                    </a:lnTo>
                    <a:lnTo>
                      <a:pt x="1334" y="1110"/>
                    </a:lnTo>
                    <a:lnTo>
                      <a:pt x="1269" y="1176"/>
                    </a:lnTo>
                    <a:lnTo>
                      <a:pt x="1199" y="1239"/>
                    </a:lnTo>
                    <a:lnTo>
                      <a:pt x="1126" y="1296"/>
                    </a:lnTo>
                    <a:lnTo>
                      <a:pt x="1050" y="1350"/>
                    </a:lnTo>
                    <a:lnTo>
                      <a:pt x="971" y="1399"/>
                    </a:lnTo>
                    <a:lnTo>
                      <a:pt x="888" y="1442"/>
                    </a:lnTo>
                    <a:lnTo>
                      <a:pt x="802" y="1481"/>
                    </a:lnTo>
                    <a:lnTo>
                      <a:pt x="713" y="1515"/>
                    </a:lnTo>
                    <a:lnTo>
                      <a:pt x="622" y="1543"/>
                    </a:lnTo>
                    <a:lnTo>
                      <a:pt x="529" y="1566"/>
                    </a:lnTo>
                    <a:lnTo>
                      <a:pt x="434" y="1582"/>
                    </a:lnTo>
                    <a:lnTo>
                      <a:pt x="338" y="1594"/>
                    </a:lnTo>
                    <a:lnTo>
                      <a:pt x="238" y="1598"/>
                    </a:lnTo>
                    <a:lnTo>
                      <a:pt x="334" y="1695"/>
                    </a:lnTo>
                    <a:lnTo>
                      <a:pt x="346" y="1710"/>
                    </a:lnTo>
                    <a:lnTo>
                      <a:pt x="352" y="1726"/>
                    </a:lnTo>
                    <a:lnTo>
                      <a:pt x="354" y="1743"/>
                    </a:lnTo>
                    <a:lnTo>
                      <a:pt x="352" y="1761"/>
                    </a:lnTo>
                    <a:lnTo>
                      <a:pt x="346" y="1778"/>
                    </a:lnTo>
                    <a:lnTo>
                      <a:pt x="334" y="1793"/>
                    </a:lnTo>
                    <a:lnTo>
                      <a:pt x="320" y="1805"/>
                    </a:lnTo>
                    <a:lnTo>
                      <a:pt x="303" y="1811"/>
                    </a:lnTo>
                    <a:lnTo>
                      <a:pt x="285" y="1815"/>
                    </a:lnTo>
                    <a:lnTo>
                      <a:pt x="267" y="1811"/>
                    </a:lnTo>
                    <a:lnTo>
                      <a:pt x="250" y="1805"/>
                    </a:lnTo>
                    <a:lnTo>
                      <a:pt x="235" y="1793"/>
                    </a:lnTo>
                    <a:lnTo>
                      <a:pt x="20" y="1578"/>
                    </a:lnTo>
                    <a:lnTo>
                      <a:pt x="9" y="1563"/>
                    </a:lnTo>
                    <a:lnTo>
                      <a:pt x="2" y="1546"/>
                    </a:lnTo>
                    <a:lnTo>
                      <a:pt x="0" y="1528"/>
                    </a:lnTo>
                    <a:lnTo>
                      <a:pt x="2" y="1510"/>
                    </a:lnTo>
                    <a:lnTo>
                      <a:pt x="9" y="1493"/>
                    </a:lnTo>
                    <a:lnTo>
                      <a:pt x="20" y="1479"/>
                    </a:lnTo>
                    <a:lnTo>
                      <a:pt x="235" y="1263"/>
                    </a:lnTo>
                    <a:lnTo>
                      <a:pt x="251" y="1251"/>
                    </a:lnTo>
                    <a:lnTo>
                      <a:pt x="267" y="1245"/>
                    </a:lnTo>
                    <a:lnTo>
                      <a:pt x="285" y="1243"/>
                    </a:lnTo>
                    <a:lnTo>
                      <a:pt x="303" y="1245"/>
                    </a:lnTo>
                    <a:lnTo>
                      <a:pt x="320" y="1251"/>
                    </a:lnTo>
                    <a:lnTo>
                      <a:pt x="334" y="1263"/>
                    </a:lnTo>
                    <a:lnTo>
                      <a:pt x="346" y="1279"/>
                    </a:lnTo>
                    <a:lnTo>
                      <a:pt x="352" y="1295"/>
                    </a:lnTo>
                    <a:lnTo>
                      <a:pt x="354" y="1313"/>
                    </a:lnTo>
                    <a:lnTo>
                      <a:pt x="352" y="1331"/>
                    </a:lnTo>
                    <a:lnTo>
                      <a:pt x="346" y="1348"/>
                    </a:lnTo>
                    <a:lnTo>
                      <a:pt x="334" y="1363"/>
                    </a:lnTo>
                    <a:lnTo>
                      <a:pt x="239" y="1458"/>
                    </a:lnTo>
                    <a:lnTo>
                      <a:pt x="332" y="1454"/>
                    </a:lnTo>
                    <a:lnTo>
                      <a:pt x="424" y="1443"/>
                    </a:lnTo>
                    <a:lnTo>
                      <a:pt x="513" y="1426"/>
                    </a:lnTo>
                    <a:lnTo>
                      <a:pt x="601" y="1404"/>
                    </a:lnTo>
                    <a:lnTo>
                      <a:pt x="687" y="1376"/>
                    </a:lnTo>
                    <a:lnTo>
                      <a:pt x="770" y="1343"/>
                    </a:lnTo>
                    <a:lnTo>
                      <a:pt x="850" y="1304"/>
                    </a:lnTo>
                    <a:lnTo>
                      <a:pt x="927" y="1262"/>
                    </a:lnTo>
                    <a:lnTo>
                      <a:pt x="1001" y="1213"/>
                    </a:lnTo>
                    <a:lnTo>
                      <a:pt x="1072" y="1161"/>
                    </a:lnTo>
                    <a:lnTo>
                      <a:pt x="1140" y="1105"/>
                    </a:lnTo>
                    <a:lnTo>
                      <a:pt x="1204" y="1043"/>
                    </a:lnTo>
                    <a:lnTo>
                      <a:pt x="1263" y="980"/>
                    </a:lnTo>
                    <a:lnTo>
                      <a:pt x="1318" y="911"/>
                    </a:lnTo>
                    <a:lnTo>
                      <a:pt x="1370" y="840"/>
                    </a:lnTo>
                    <a:lnTo>
                      <a:pt x="1416" y="765"/>
                    </a:lnTo>
                    <a:lnTo>
                      <a:pt x="1459" y="686"/>
                    </a:lnTo>
                    <a:lnTo>
                      <a:pt x="1495" y="605"/>
                    </a:lnTo>
                    <a:lnTo>
                      <a:pt x="1528" y="522"/>
                    </a:lnTo>
                    <a:lnTo>
                      <a:pt x="1554" y="436"/>
                    </a:lnTo>
                    <a:lnTo>
                      <a:pt x="1574" y="347"/>
                    </a:lnTo>
                    <a:lnTo>
                      <a:pt x="1590" y="256"/>
                    </a:lnTo>
                    <a:lnTo>
                      <a:pt x="1600" y="164"/>
                    </a:lnTo>
                    <a:lnTo>
                      <a:pt x="1603" y="70"/>
                    </a:lnTo>
                    <a:lnTo>
                      <a:pt x="1605" y="52"/>
                    </a:lnTo>
                    <a:lnTo>
                      <a:pt x="1612" y="35"/>
                    </a:lnTo>
                    <a:lnTo>
                      <a:pt x="1623" y="21"/>
                    </a:lnTo>
                    <a:lnTo>
                      <a:pt x="1637" y="9"/>
                    </a:lnTo>
                    <a:lnTo>
                      <a:pt x="1654" y="3"/>
                    </a:lnTo>
                    <a:lnTo>
                      <a:pt x="1673"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6" name="Freeform 229"/>
              <p:cNvSpPr>
                <a:spLocks noEditPoints="1"/>
              </p:cNvSpPr>
              <p:nvPr/>
            </p:nvSpPr>
            <p:spPr bwMode="auto">
              <a:xfrm>
                <a:off x="6497638" y="3667125"/>
                <a:ext cx="142875" cy="142875"/>
              </a:xfrm>
              <a:custGeom>
                <a:avLst/>
                <a:gdLst>
                  <a:gd name="T0" fmla="*/ 410 w 901"/>
                  <a:gd name="T1" fmla="*/ 143 h 905"/>
                  <a:gd name="T2" fmla="*/ 331 w 901"/>
                  <a:gd name="T3" fmla="*/ 164 h 905"/>
                  <a:gd name="T4" fmla="*/ 260 w 901"/>
                  <a:gd name="T5" fmla="*/ 206 h 905"/>
                  <a:gd name="T6" fmla="*/ 203 w 901"/>
                  <a:gd name="T7" fmla="*/ 262 h 905"/>
                  <a:gd name="T8" fmla="*/ 163 w 901"/>
                  <a:gd name="T9" fmla="*/ 333 h 905"/>
                  <a:gd name="T10" fmla="*/ 142 w 901"/>
                  <a:gd name="T11" fmla="*/ 413 h 905"/>
                  <a:gd name="T12" fmla="*/ 142 w 901"/>
                  <a:gd name="T13" fmla="*/ 493 h 905"/>
                  <a:gd name="T14" fmla="*/ 163 w 901"/>
                  <a:gd name="T15" fmla="*/ 572 h 905"/>
                  <a:gd name="T16" fmla="*/ 204 w 901"/>
                  <a:gd name="T17" fmla="*/ 644 h 905"/>
                  <a:gd name="T18" fmla="*/ 260 w 901"/>
                  <a:gd name="T19" fmla="*/ 701 h 905"/>
                  <a:gd name="T20" fmla="*/ 330 w 901"/>
                  <a:gd name="T21" fmla="*/ 741 h 905"/>
                  <a:gd name="T22" fmla="*/ 408 w 901"/>
                  <a:gd name="T23" fmla="*/ 763 h 905"/>
                  <a:gd name="T24" fmla="*/ 491 w 901"/>
                  <a:gd name="T25" fmla="*/ 763 h 905"/>
                  <a:gd name="T26" fmla="*/ 569 w 901"/>
                  <a:gd name="T27" fmla="*/ 741 h 905"/>
                  <a:gd name="T28" fmla="*/ 640 w 901"/>
                  <a:gd name="T29" fmla="*/ 700 h 905"/>
                  <a:gd name="T30" fmla="*/ 696 w 901"/>
                  <a:gd name="T31" fmla="*/ 643 h 905"/>
                  <a:gd name="T32" fmla="*/ 738 w 901"/>
                  <a:gd name="T33" fmla="*/ 572 h 905"/>
                  <a:gd name="T34" fmla="*/ 759 w 901"/>
                  <a:gd name="T35" fmla="*/ 493 h 905"/>
                  <a:gd name="T36" fmla="*/ 759 w 901"/>
                  <a:gd name="T37" fmla="*/ 413 h 905"/>
                  <a:gd name="T38" fmla="*/ 738 w 901"/>
                  <a:gd name="T39" fmla="*/ 333 h 905"/>
                  <a:gd name="T40" fmla="*/ 696 w 901"/>
                  <a:gd name="T41" fmla="*/ 262 h 905"/>
                  <a:gd name="T42" fmla="*/ 639 w 901"/>
                  <a:gd name="T43" fmla="*/ 205 h 905"/>
                  <a:gd name="T44" fmla="*/ 569 w 901"/>
                  <a:gd name="T45" fmla="*/ 164 h 905"/>
                  <a:gd name="T46" fmla="*/ 491 w 901"/>
                  <a:gd name="T47" fmla="*/ 143 h 905"/>
                  <a:gd name="T48" fmla="*/ 450 w 901"/>
                  <a:gd name="T49" fmla="*/ 0 h 905"/>
                  <a:gd name="T50" fmla="*/ 547 w 901"/>
                  <a:gd name="T51" fmla="*/ 11 h 905"/>
                  <a:gd name="T52" fmla="*/ 638 w 901"/>
                  <a:gd name="T53" fmla="*/ 41 h 905"/>
                  <a:gd name="T54" fmla="*/ 721 w 901"/>
                  <a:gd name="T55" fmla="*/ 90 h 905"/>
                  <a:gd name="T56" fmla="*/ 791 w 901"/>
                  <a:gd name="T57" fmla="*/ 155 h 905"/>
                  <a:gd name="T58" fmla="*/ 846 w 901"/>
                  <a:gd name="T59" fmla="*/ 234 h 905"/>
                  <a:gd name="T60" fmla="*/ 884 w 901"/>
                  <a:gd name="T61" fmla="*/ 328 h 905"/>
                  <a:gd name="T62" fmla="*/ 901 w 901"/>
                  <a:gd name="T63" fmla="*/ 427 h 905"/>
                  <a:gd name="T64" fmla="*/ 896 w 901"/>
                  <a:gd name="T65" fmla="*/ 527 h 905"/>
                  <a:gd name="T66" fmla="*/ 867 w 901"/>
                  <a:gd name="T67" fmla="*/ 626 h 905"/>
                  <a:gd name="T68" fmla="*/ 818 w 901"/>
                  <a:gd name="T69" fmla="*/ 715 h 905"/>
                  <a:gd name="T70" fmla="*/ 752 w 901"/>
                  <a:gd name="T71" fmla="*/ 789 h 905"/>
                  <a:gd name="T72" fmla="*/ 669 w 901"/>
                  <a:gd name="T73" fmla="*/ 847 h 905"/>
                  <a:gd name="T74" fmla="*/ 581 w 901"/>
                  <a:gd name="T75" fmla="*/ 886 h 905"/>
                  <a:gd name="T76" fmla="*/ 494 w 901"/>
                  <a:gd name="T77" fmla="*/ 903 h 905"/>
                  <a:gd name="T78" fmla="*/ 401 w 901"/>
                  <a:gd name="T79" fmla="*/ 902 h 905"/>
                  <a:gd name="T80" fmla="*/ 306 w 901"/>
                  <a:gd name="T81" fmla="*/ 881 h 905"/>
                  <a:gd name="T82" fmla="*/ 219 w 901"/>
                  <a:gd name="T83" fmla="*/ 841 h 905"/>
                  <a:gd name="T84" fmla="*/ 143 w 901"/>
                  <a:gd name="T85" fmla="*/ 784 h 905"/>
                  <a:gd name="T86" fmla="*/ 80 w 901"/>
                  <a:gd name="T87" fmla="*/ 712 h 905"/>
                  <a:gd name="T88" fmla="*/ 34 w 901"/>
                  <a:gd name="T89" fmla="*/ 626 h 905"/>
                  <a:gd name="T90" fmla="*/ 5 w 901"/>
                  <a:gd name="T91" fmla="*/ 527 h 905"/>
                  <a:gd name="T92" fmla="*/ 0 w 901"/>
                  <a:gd name="T93" fmla="*/ 427 h 905"/>
                  <a:gd name="T94" fmla="*/ 17 w 901"/>
                  <a:gd name="T95" fmla="*/ 328 h 905"/>
                  <a:gd name="T96" fmla="*/ 56 w 901"/>
                  <a:gd name="T97" fmla="*/ 233 h 905"/>
                  <a:gd name="T98" fmla="*/ 114 w 901"/>
                  <a:gd name="T99" fmla="*/ 151 h 905"/>
                  <a:gd name="T100" fmla="*/ 188 w 901"/>
                  <a:gd name="T101" fmla="*/ 84 h 905"/>
                  <a:gd name="T102" fmla="*/ 277 w 901"/>
                  <a:gd name="T103" fmla="*/ 35 h 905"/>
                  <a:gd name="T104" fmla="*/ 362 w 901"/>
                  <a:gd name="T105" fmla="*/ 8 h 905"/>
                  <a:gd name="T106" fmla="*/ 450 w 901"/>
                  <a:gd name="T10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1" h="905">
                    <a:moveTo>
                      <a:pt x="450" y="140"/>
                    </a:moveTo>
                    <a:lnTo>
                      <a:pt x="410" y="143"/>
                    </a:lnTo>
                    <a:lnTo>
                      <a:pt x="370" y="152"/>
                    </a:lnTo>
                    <a:lnTo>
                      <a:pt x="331" y="164"/>
                    </a:lnTo>
                    <a:lnTo>
                      <a:pt x="294" y="182"/>
                    </a:lnTo>
                    <a:lnTo>
                      <a:pt x="260" y="206"/>
                    </a:lnTo>
                    <a:lnTo>
                      <a:pt x="230" y="232"/>
                    </a:lnTo>
                    <a:lnTo>
                      <a:pt x="203" y="262"/>
                    </a:lnTo>
                    <a:lnTo>
                      <a:pt x="181" y="296"/>
                    </a:lnTo>
                    <a:lnTo>
                      <a:pt x="163" y="333"/>
                    </a:lnTo>
                    <a:lnTo>
                      <a:pt x="149" y="372"/>
                    </a:lnTo>
                    <a:lnTo>
                      <a:pt x="142" y="413"/>
                    </a:lnTo>
                    <a:lnTo>
                      <a:pt x="138" y="453"/>
                    </a:lnTo>
                    <a:lnTo>
                      <a:pt x="142" y="493"/>
                    </a:lnTo>
                    <a:lnTo>
                      <a:pt x="149" y="533"/>
                    </a:lnTo>
                    <a:lnTo>
                      <a:pt x="163" y="572"/>
                    </a:lnTo>
                    <a:lnTo>
                      <a:pt x="181" y="610"/>
                    </a:lnTo>
                    <a:lnTo>
                      <a:pt x="204" y="644"/>
                    </a:lnTo>
                    <a:lnTo>
                      <a:pt x="231" y="675"/>
                    </a:lnTo>
                    <a:lnTo>
                      <a:pt x="260" y="701"/>
                    </a:lnTo>
                    <a:lnTo>
                      <a:pt x="294" y="723"/>
                    </a:lnTo>
                    <a:lnTo>
                      <a:pt x="330" y="741"/>
                    </a:lnTo>
                    <a:lnTo>
                      <a:pt x="368" y="754"/>
                    </a:lnTo>
                    <a:lnTo>
                      <a:pt x="408" y="763"/>
                    </a:lnTo>
                    <a:lnTo>
                      <a:pt x="450" y="765"/>
                    </a:lnTo>
                    <a:lnTo>
                      <a:pt x="491" y="763"/>
                    </a:lnTo>
                    <a:lnTo>
                      <a:pt x="530" y="754"/>
                    </a:lnTo>
                    <a:lnTo>
                      <a:pt x="569" y="741"/>
                    </a:lnTo>
                    <a:lnTo>
                      <a:pt x="606" y="722"/>
                    </a:lnTo>
                    <a:lnTo>
                      <a:pt x="640" y="700"/>
                    </a:lnTo>
                    <a:lnTo>
                      <a:pt x="670" y="673"/>
                    </a:lnTo>
                    <a:lnTo>
                      <a:pt x="696" y="643"/>
                    </a:lnTo>
                    <a:lnTo>
                      <a:pt x="720" y="609"/>
                    </a:lnTo>
                    <a:lnTo>
                      <a:pt x="738" y="572"/>
                    </a:lnTo>
                    <a:lnTo>
                      <a:pt x="750" y="533"/>
                    </a:lnTo>
                    <a:lnTo>
                      <a:pt x="759" y="493"/>
                    </a:lnTo>
                    <a:lnTo>
                      <a:pt x="761" y="453"/>
                    </a:lnTo>
                    <a:lnTo>
                      <a:pt x="759" y="413"/>
                    </a:lnTo>
                    <a:lnTo>
                      <a:pt x="750" y="372"/>
                    </a:lnTo>
                    <a:lnTo>
                      <a:pt x="738" y="333"/>
                    </a:lnTo>
                    <a:lnTo>
                      <a:pt x="719" y="296"/>
                    </a:lnTo>
                    <a:lnTo>
                      <a:pt x="696" y="262"/>
                    </a:lnTo>
                    <a:lnTo>
                      <a:pt x="670" y="231"/>
                    </a:lnTo>
                    <a:lnTo>
                      <a:pt x="639" y="205"/>
                    </a:lnTo>
                    <a:lnTo>
                      <a:pt x="605" y="182"/>
                    </a:lnTo>
                    <a:lnTo>
                      <a:pt x="569" y="164"/>
                    </a:lnTo>
                    <a:lnTo>
                      <a:pt x="531" y="152"/>
                    </a:lnTo>
                    <a:lnTo>
                      <a:pt x="491" y="143"/>
                    </a:lnTo>
                    <a:lnTo>
                      <a:pt x="450" y="140"/>
                    </a:lnTo>
                    <a:close/>
                    <a:moveTo>
                      <a:pt x="450" y="0"/>
                    </a:moveTo>
                    <a:lnTo>
                      <a:pt x="500" y="3"/>
                    </a:lnTo>
                    <a:lnTo>
                      <a:pt x="547" y="11"/>
                    </a:lnTo>
                    <a:lnTo>
                      <a:pt x="594" y="23"/>
                    </a:lnTo>
                    <a:lnTo>
                      <a:pt x="638" y="41"/>
                    </a:lnTo>
                    <a:lnTo>
                      <a:pt x="681" y="64"/>
                    </a:lnTo>
                    <a:lnTo>
                      <a:pt x="721" y="90"/>
                    </a:lnTo>
                    <a:lnTo>
                      <a:pt x="757" y="121"/>
                    </a:lnTo>
                    <a:lnTo>
                      <a:pt x="791" y="155"/>
                    </a:lnTo>
                    <a:lnTo>
                      <a:pt x="820" y="193"/>
                    </a:lnTo>
                    <a:lnTo>
                      <a:pt x="846" y="234"/>
                    </a:lnTo>
                    <a:lnTo>
                      <a:pt x="867" y="279"/>
                    </a:lnTo>
                    <a:lnTo>
                      <a:pt x="884" y="328"/>
                    </a:lnTo>
                    <a:lnTo>
                      <a:pt x="896" y="378"/>
                    </a:lnTo>
                    <a:lnTo>
                      <a:pt x="901" y="427"/>
                    </a:lnTo>
                    <a:lnTo>
                      <a:pt x="901" y="477"/>
                    </a:lnTo>
                    <a:lnTo>
                      <a:pt x="896" y="527"/>
                    </a:lnTo>
                    <a:lnTo>
                      <a:pt x="884" y="577"/>
                    </a:lnTo>
                    <a:lnTo>
                      <a:pt x="867" y="626"/>
                    </a:lnTo>
                    <a:lnTo>
                      <a:pt x="845" y="671"/>
                    </a:lnTo>
                    <a:lnTo>
                      <a:pt x="818" y="715"/>
                    </a:lnTo>
                    <a:lnTo>
                      <a:pt x="786" y="754"/>
                    </a:lnTo>
                    <a:lnTo>
                      <a:pt x="752" y="789"/>
                    </a:lnTo>
                    <a:lnTo>
                      <a:pt x="711" y="821"/>
                    </a:lnTo>
                    <a:lnTo>
                      <a:pt x="669" y="847"/>
                    </a:lnTo>
                    <a:lnTo>
                      <a:pt x="622" y="870"/>
                    </a:lnTo>
                    <a:lnTo>
                      <a:pt x="581" y="886"/>
                    </a:lnTo>
                    <a:lnTo>
                      <a:pt x="538" y="896"/>
                    </a:lnTo>
                    <a:lnTo>
                      <a:pt x="494" y="903"/>
                    </a:lnTo>
                    <a:lnTo>
                      <a:pt x="450" y="905"/>
                    </a:lnTo>
                    <a:lnTo>
                      <a:pt x="401" y="902"/>
                    </a:lnTo>
                    <a:lnTo>
                      <a:pt x="352" y="894"/>
                    </a:lnTo>
                    <a:lnTo>
                      <a:pt x="306" y="881"/>
                    </a:lnTo>
                    <a:lnTo>
                      <a:pt x="261" y="863"/>
                    </a:lnTo>
                    <a:lnTo>
                      <a:pt x="219" y="841"/>
                    </a:lnTo>
                    <a:lnTo>
                      <a:pt x="180" y="815"/>
                    </a:lnTo>
                    <a:lnTo>
                      <a:pt x="143" y="784"/>
                    </a:lnTo>
                    <a:lnTo>
                      <a:pt x="110" y="750"/>
                    </a:lnTo>
                    <a:lnTo>
                      <a:pt x="80" y="712"/>
                    </a:lnTo>
                    <a:lnTo>
                      <a:pt x="55" y="670"/>
                    </a:lnTo>
                    <a:lnTo>
                      <a:pt x="34" y="626"/>
                    </a:lnTo>
                    <a:lnTo>
                      <a:pt x="17" y="577"/>
                    </a:lnTo>
                    <a:lnTo>
                      <a:pt x="5" y="527"/>
                    </a:lnTo>
                    <a:lnTo>
                      <a:pt x="0" y="477"/>
                    </a:lnTo>
                    <a:lnTo>
                      <a:pt x="0" y="427"/>
                    </a:lnTo>
                    <a:lnTo>
                      <a:pt x="5" y="378"/>
                    </a:lnTo>
                    <a:lnTo>
                      <a:pt x="17" y="328"/>
                    </a:lnTo>
                    <a:lnTo>
                      <a:pt x="34" y="279"/>
                    </a:lnTo>
                    <a:lnTo>
                      <a:pt x="56" y="233"/>
                    </a:lnTo>
                    <a:lnTo>
                      <a:pt x="82" y="190"/>
                    </a:lnTo>
                    <a:lnTo>
                      <a:pt x="114" y="151"/>
                    </a:lnTo>
                    <a:lnTo>
                      <a:pt x="149" y="116"/>
                    </a:lnTo>
                    <a:lnTo>
                      <a:pt x="188" y="84"/>
                    </a:lnTo>
                    <a:lnTo>
                      <a:pt x="232" y="57"/>
                    </a:lnTo>
                    <a:lnTo>
                      <a:pt x="277" y="35"/>
                    </a:lnTo>
                    <a:lnTo>
                      <a:pt x="320" y="20"/>
                    </a:lnTo>
                    <a:lnTo>
                      <a:pt x="362" y="8"/>
                    </a:lnTo>
                    <a:lnTo>
                      <a:pt x="405" y="2"/>
                    </a:lnTo>
                    <a:lnTo>
                      <a:pt x="450"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7" name="Freeform 230"/>
              <p:cNvSpPr>
                <a:spLocks noEditPoints="1"/>
              </p:cNvSpPr>
              <p:nvPr/>
            </p:nvSpPr>
            <p:spPr bwMode="auto">
              <a:xfrm>
                <a:off x="6405563" y="3575050"/>
                <a:ext cx="327025" cy="327025"/>
              </a:xfrm>
              <a:custGeom>
                <a:avLst/>
                <a:gdLst>
                  <a:gd name="T0" fmla="*/ 599 w 2059"/>
                  <a:gd name="T1" fmla="*/ 201 h 2062"/>
                  <a:gd name="T2" fmla="*/ 653 w 2059"/>
                  <a:gd name="T3" fmla="*/ 375 h 2062"/>
                  <a:gd name="T4" fmla="*/ 421 w 2059"/>
                  <a:gd name="T5" fmla="*/ 624 h 2062"/>
                  <a:gd name="T6" fmla="*/ 211 w 2059"/>
                  <a:gd name="T7" fmla="*/ 598 h 2062"/>
                  <a:gd name="T8" fmla="*/ 139 w 2059"/>
                  <a:gd name="T9" fmla="*/ 743 h 2062"/>
                  <a:gd name="T10" fmla="*/ 287 w 2059"/>
                  <a:gd name="T11" fmla="*/ 819 h 2062"/>
                  <a:gd name="T12" fmla="*/ 312 w 2059"/>
                  <a:gd name="T13" fmla="*/ 1172 h 2062"/>
                  <a:gd name="T14" fmla="*/ 144 w 2059"/>
                  <a:gd name="T15" fmla="*/ 1304 h 2062"/>
                  <a:gd name="T16" fmla="*/ 197 w 2059"/>
                  <a:gd name="T17" fmla="*/ 1457 h 2062"/>
                  <a:gd name="T18" fmla="*/ 336 w 2059"/>
                  <a:gd name="T19" fmla="*/ 1411 h 2062"/>
                  <a:gd name="T20" fmla="*/ 532 w 2059"/>
                  <a:gd name="T21" fmla="*/ 1567 h 2062"/>
                  <a:gd name="T22" fmla="*/ 598 w 2059"/>
                  <a:gd name="T23" fmla="*/ 1845 h 2062"/>
                  <a:gd name="T24" fmla="*/ 749 w 2059"/>
                  <a:gd name="T25" fmla="*/ 1920 h 2062"/>
                  <a:gd name="T26" fmla="*/ 867 w 2059"/>
                  <a:gd name="T27" fmla="*/ 1747 h 2062"/>
                  <a:gd name="T28" fmla="*/ 1184 w 2059"/>
                  <a:gd name="T29" fmla="*/ 1747 h 2062"/>
                  <a:gd name="T30" fmla="*/ 1303 w 2059"/>
                  <a:gd name="T31" fmla="*/ 1919 h 2062"/>
                  <a:gd name="T32" fmla="*/ 1457 w 2059"/>
                  <a:gd name="T33" fmla="*/ 1861 h 2062"/>
                  <a:gd name="T34" fmla="*/ 1405 w 2059"/>
                  <a:gd name="T35" fmla="*/ 1705 h 2062"/>
                  <a:gd name="T36" fmla="*/ 1603 w 2059"/>
                  <a:gd name="T37" fmla="*/ 1484 h 2062"/>
                  <a:gd name="T38" fmla="*/ 1845 w 2059"/>
                  <a:gd name="T39" fmla="*/ 1462 h 2062"/>
                  <a:gd name="T40" fmla="*/ 1917 w 2059"/>
                  <a:gd name="T41" fmla="*/ 1322 h 2062"/>
                  <a:gd name="T42" fmla="*/ 1788 w 2059"/>
                  <a:gd name="T43" fmla="*/ 1252 h 2062"/>
                  <a:gd name="T44" fmla="*/ 1756 w 2059"/>
                  <a:gd name="T45" fmla="*/ 960 h 2062"/>
                  <a:gd name="T46" fmla="*/ 1915 w 2059"/>
                  <a:gd name="T47" fmla="*/ 755 h 2062"/>
                  <a:gd name="T48" fmla="*/ 1848 w 2059"/>
                  <a:gd name="T49" fmla="*/ 598 h 2062"/>
                  <a:gd name="T50" fmla="*/ 1637 w 2059"/>
                  <a:gd name="T51" fmla="*/ 624 h 2062"/>
                  <a:gd name="T52" fmla="*/ 1406 w 2059"/>
                  <a:gd name="T53" fmla="*/ 375 h 2062"/>
                  <a:gd name="T54" fmla="*/ 1458 w 2059"/>
                  <a:gd name="T55" fmla="*/ 200 h 2062"/>
                  <a:gd name="T56" fmla="*/ 1305 w 2059"/>
                  <a:gd name="T57" fmla="*/ 143 h 2062"/>
                  <a:gd name="T58" fmla="*/ 1172 w 2059"/>
                  <a:gd name="T59" fmla="*/ 313 h 2062"/>
                  <a:gd name="T60" fmla="*/ 819 w 2059"/>
                  <a:gd name="T61" fmla="*/ 287 h 2062"/>
                  <a:gd name="T62" fmla="*/ 1315 w 2059"/>
                  <a:gd name="T63" fmla="*/ 0 h 2062"/>
                  <a:gd name="T64" fmla="*/ 1590 w 2059"/>
                  <a:gd name="T65" fmla="*/ 151 h 2062"/>
                  <a:gd name="T66" fmla="*/ 1684 w 2059"/>
                  <a:gd name="T67" fmla="*/ 455 h 2062"/>
                  <a:gd name="T68" fmla="*/ 1946 w 2059"/>
                  <a:gd name="T69" fmla="*/ 492 h 2062"/>
                  <a:gd name="T70" fmla="*/ 2047 w 2059"/>
                  <a:gd name="T71" fmla="*/ 805 h 2062"/>
                  <a:gd name="T72" fmla="*/ 1900 w 2059"/>
                  <a:gd name="T73" fmla="*/ 1068 h 2062"/>
                  <a:gd name="T74" fmla="*/ 2056 w 2059"/>
                  <a:gd name="T75" fmla="*/ 1286 h 2062"/>
                  <a:gd name="T76" fmla="*/ 1925 w 2059"/>
                  <a:gd name="T77" fmla="*/ 1584 h 2062"/>
                  <a:gd name="T78" fmla="*/ 1646 w 2059"/>
                  <a:gd name="T79" fmla="*/ 1647 h 2062"/>
                  <a:gd name="T80" fmla="*/ 1579 w 2059"/>
                  <a:gd name="T81" fmla="*/ 1933 h 2062"/>
                  <a:gd name="T82" fmla="*/ 1288 w 2059"/>
                  <a:gd name="T83" fmla="*/ 2060 h 2062"/>
                  <a:gd name="T84" fmla="*/ 1067 w 2059"/>
                  <a:gd name="T85" fmla="*/ 1903 h 2062"/>
                  <a:gd name="T86" fmla="*/ 797 w 2059"/>
                  <a:gd name="T87" fmla="*/ 2053 h 2062"/>
                  <a:gd name="T88" fmla="*/ 489 w 2059"/>
                  <a:gd name="T89" fmla="*/ 1946 h 2062"/>
                  <a:gd name="T90" fmla="*/ 454 w 2059"/>
                  <a:gd name="T91" fmla="*/ 1687 h 2062"/>
                  <a:gd name="T92" fmla="*/ 157 w 2059"/>
                  <a:gd name="T93" fmla="*/ 1596 h 2062"/>
                  <a:gd name="T94" fmla="*/ 0 w 2059"/>
                  <a:gd name="T95" fmla="*/ 1317 h 2062"/>
                  <a:gd name="T96" fmla="*/ 166 w 2059"/>
                  <a:gd name="T97" fmla="*/ 1144 h 2062"/>
                  <a:gd name="T98" fmla="*/ 23 w 2059"/>
                  <a:gd name="T99" fmla="*/ 828 h 2062"/>
                  <a:gd name="T100" fmla="*/ 94 w 2059"/>
                  <a:gd name="T101" fmla="*/ 510 h 2062"/>
                  <a:gd name="T102" fmla="*/ 339 w 2059"/>
                  <a:gd name="T103" fmla="*/ 499 h 2062"/>
                  <a:gd name="T104" fmla="*/ 460 w 2059"/>
                  <a:gd name="T105" fmla="*/ 181 h 2062"/>
                  <a:gd name="T106" fmla="*/ 714 w 2059"/>
                  <a:gd name="T107" fmla="*/ 4 h 2062"/>
                  <a:gd name="T108" fmla="*/ 888 w 2059"/>
                  <a:gd name="T109" fmla="*/ 96 h 2062"/>
                  <a:gd name="T110" fmla="*/ 1217 w 2059"/>
                  <a:gd name="T111" fmla="*/ 3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9" h="2062">
                    <a:moveTo>
                      <a:pt x="745" y="140"/>
                    </a:moveTo>
                    <a:lnTo>
                      <a:pt x="743" y="140"/>
                    </a:lnTo>
                    <a:lnTo>
                      <a:pt x="741" y="140"/>
                    </a:lnTo>
                    <a:lnTo>
                      <a:pt x="739" y="141"/>
                    </a:lnTo>
                    <a:lnTo>
                      <a:pt x="606" y="196"/>
                    </a:lnTo>
                    <a:lnTo>
                      <a:pt x="603" y="197"/>
                    </a:lnTo>
                    <a:lnTo>
                      <a:pt x="601" y="199"/>
                    </a:lnTo>
                    <a:lnTo>
                      <a:pt x="599" y="201"/>
                    </a:lnTo>
                    <a:lnTo>
                      <a:pt x="598" y="205"/>
                    </a:lnTo>
                    <a:lnTo>
                      <a:pt x="597" y="206"/>
                    </a:lnTo>
                    <a:lnTo>
                      <a:pt x="597" y="209"/>
                    </a:lnTo>
                    <a:lnTo>
                      <a:pt x="597" y="212"/>
                    </a:lnTo>
                    <a:lnTo>
                      <a:pt x="598" y="215"/>
                    </a:lnTo>
                    <a:lnTo>
                      <a:pt x="649" y="337"/>
                    </a:lnTo>
                    <a:lnTo>
                      <a:pt x="653" y="356"/>
                    </a:lnTo>
                    <a:lnTo>
                      <a:pt x="653" y="375"/>
                    </a:lnTo>
                    <a:lnTo>
                      <a:pt x="647" y="393"/>
                    </a:lnTo>
                    <a:lnTo>
                      <a:pt x="637" y="409"/>
                    </a:lnTo>
                    <a:lnTo>
                      <a:pt x="622" y="422"/>
                    </a:lnTo>
                    <a:lnTo>
                      <a:pt x="576" y="456"/>
                    </a:lnTo>
                    <a:lnTo>
                      <a:pt x="532" y="493"/>
                    </a:lnTo>
                    <a:lnTo>
                      <a:pt x="492" y="533"/>
                    </a:lnTo>
                    <a:lnTo>
                      <a:pt x="455" y="577"/>
                    </a:lnTo>
                    <a:lnTo>
                      <a:pt x="421" y="624"/>
                    </a:lnTo>
                    <a:lnTo>
                      <a:pt x="408" y="638"/>
                    </a:lnTo>
                    <a:lnTo>
                      <a:pt x="392" y="648"/>
                    </a:lnTo>
                    <a:lnTo>
                      <a:pt x="374" y="653"/>
                    </a:lnTo>
                    <a:lnTo>
                      <a:pt x="355" y="654"/>
                    </a:lnTo>
                    <a:lnTo>
                      <a:pt x="336" y="649"/>
                    </a:lnTo>
                    <a:lnTo>
                      <a:pt x="215" y="599"/>
                    </a:lnTo>
                    <a:lnTo>
                      <a:pt x="212" y="598"/>
                    </a:lnTo>
                    <a:lnTo>
                      <a:pt x="211" y="598"/>
                    </a:lnTo>
                    <a:lnTo>
                      <a:pt x="209" y="597"/>
                    </a:lnTo>
                    <a:lnTo>
                      <a:pt x="206" y="598"/>
                    </a:lnTo>
                    <a:lnTo>
                      <a:pt x="203" y="599"/>
                    </a:lnTo>
                    <a:lnTo>
                      <a:pt x="200" y="600"/>
                    </a:lnTo>
                    <a:lnTo>
                      <a:pt x="197" y="603"/>
                    </a:lnTo>
                    <a:lnTo>
                      <a:pt x="194" y="607"/>
                    </a:lnTo>
                    <a:lnTo>
                      <a:pt x="140" y="739"/>
                    </a:lnTo>
                    <a:lnTo>
                      <a:pt x="139" y="743"/>
                    </a:lnTo>
                    <a:lnTo>
                      <a:pt x="139" y="748"/>
                    </a:lnTo>
                    <a:lnTo>
                      <a:pt x="140" y="751"/>
                    </a:lnTo>
                    <a:lnTo>
                      <a:pt x="141" y="753"/>
                    </a:lnTo>
                    <a:lnTo>
                      <a:pt x="143" y="755"/>
                    </a:lnTo>
                    <a:lnTo>
                      <a:pt x="145" y="756"/>
                    </a:lnTo>
                    <a:lnTo>
                      <a:pt x="148" y="758"/>
                    </a:lnTo>
                    <a:lnTo>
                      <a:pt x="270" y="809"/>
                    </a:lnTo>
                    <a:lnTo>
                      <a:pt x="287" y="819"/>
                    </a:lnTo>
                    <a:lnTo>
                      <a:pt x="299" y="832"/>
                    </a:lnTo>
                    <a:lnTo>
                      <a:pt x="309" y="849"/>
                    </a:lnTo>
                    <a:lnTo>
                      <a:pt x="313" y="867"/>
                    </a:lnTo>
                    <a:lnTo>
                      <a:pt x="312" y="888"/>
                    </a:lnTo>
                    <a:lnTo>
                      <a:pt x="301" y="959"/>
                    </a:lnTo>
                    <a:lnTo>
                      <a:pt x="297" y="1030"/>
                    </a:lnTo>
                    <a:lnTo>
                      <a:pt x="301" y="1102"/>
                    </a:lnTo>
                    <a:lnTo>
                      <a:pt x="312" y="1172"/>
                    </a:lnTo>
                    <a:lnTo>
                      <a:pt x="313" y="1192"/>
                    </a:lnTo>
                    <a:lnTo>
                      <a:pt x="309" y="1211"/>
                    </a:lnTo>
                    <a:lnTo>
                      <a:pt x="299" y="1227"/>
                    </a:lnTo>
                    <a:lnTo>
                      <a:pt x="287" y="1241"/>
                    </a:lnTo>
                    <a:lnTo>
                      <a:pt x="270" y="1251"/>
                    </a:lnTo>
                    <a:lnTo>
                      <a:pt x="148" y="1301"/>
                    </a:lnTo>
                    <a:lnTo>
                      <a:pt x="146" y="1302"/>
                    </a:lnTo>
                    <a:lnTo>
                      <a:pt x="144" y="1304"/>
                    </a:lnTo>
                    <a:lnTo>
                      <a:pt x="141" y="1307"/>
                    </a:lnTo>
                    <a:lnTo>
                      <a:pt x="140" y="1309"/>
                    </a:lnTo>
                    <a:lnTo>
                      <a:pt x="139" y="1311"/>
                    </a:lnTo>
                    <a:lnTo>
                      <a:pt x="139" y="1314"/>
                    </a:lnTo>
                    <a:lnTo>
                      <a:pt x="139" y="1317"/>
                    </a:lnTo>
                    <a:lnTo>
                      <a:pt x="140" y="1320"/>
                    </a:lnTo>
                    <a:lnTo>
                      <a:pt x="194" y="1453"/>
                    </a:lnTo>
                    <a:lnTo>
                      <a:pt x="197" y="1457"/>
                    </a:lnTo>
                    <a:lnTo>
                      <a:pt x="200" y="1459"/>
                    </a:lnTo>
                    <a:lnTo>
                      <a:pt x="203" y="1461"/>
                    </a:lnTo>
                    <a:lnTo>
                      <a:pt x="206" y="1462"/>
                    </a:lnTo>
                    <a:lnTo>
                      <a:pt x="209" y="1462"/>
                    </a:lnTo>
                    <a:lnTo>
                      <a:pt x="211" y="1462"/>
                    </a:lnTo>
                    <a:lnTo>
                      <a:pt x="212" y="1461"/>
                    </a:lnTo>
                    <a:lnTo>
                      <a:pt x="215" y="1461"/>
                    </a:lnTo>
                    <a:lnTo>
                      <a:pt x="336" y="1411"/>
                    </a:lnTo>
                    <a:lnTo>
                      <a:pt x="355" y="1406"/>
                    </a:lnTo>
                    <a:lnTo>
                      <a:pt x="374" y="1406"/>
                    </a:lnTo>
                    <a:lnTo>
                      <a:pt x="392" y="1412"/>
                    </a:lnTo>
                    <a:lnTo>
                      <a:pt x="408" y="1422"/>
                    </a:lnTo>
                    <a:lnTo>
                      <a:pt x="421" y="1437"/>
                    </a:lnTo>
                    <a:lnTo>
                      <a:pt x="455" y="1484"/>
                    </a:lnTo>
                    <a:lnTo>
                      <a:pt x="492" y="1527"/>
                    </a:lnTo>
                    <a:lnTo>
                      <a:pt x="532" y="1567"/>
                    </a:lnTo>
                    <a:lnTo>
                      <a:pt x="576" y="1605"/>
                    </a:lnTo>
                    <a:lnTo>
                      <a:pt x="622" y="1639"/>
                    </a:lnTo>
                    <a:lnTo>
                      <a:pt x="637" y="1651"/>
                    </a:lnTo>
                    <a:lnTo>
                      <a:pt x="647" y="1667"/>
                    </a:lnTo>
                    <a:lnTo>
                      <a:pt x="652" y="1685"/>
                    </a:lnTo>
                    <a:lnTo>
                      <a:pt x="653" y="1704"/>
                    </a:lnTo>
                    <a:lnTo>
                      <a:pt x="648" y="1723"/>
                    </a:lnTo>
                    <a:lnTo>
                      <a:pt x="598" y="1845"/>
                    </a:lnTo>
                    <a:lnTo>
                      <a:pt x="596" y="1853"/>
                    </a:lnTo>
                    <a:lnTo>
                      <a:pt x="599" y="1860"/>
                    </a:lnTo>
                    <a:lnTo>
                      <a:pt x="605" y="1864"/>
                    </a:lnTo>
                    <a:lnTo>
                      <a:pt x="738" y="1920"/>
                    </a:lnTo>
                    <a:lnTo>
                      <a:pt x="741" y="1921"/>
                    </a:lnTo>
                    <a:lnTo>
                      <a:pt x="743" y="1921"/>
                    </a:lnTo>
                    <a:lnTo>
                      <a:pt x="746" y="1921"/>
                    </a:lnTo>
                    <a:lnTo>
                      <a:pt x="749" y="1920"/>
                    </a:lnTo>
                    <a:lnTo>
                      <a:pt x="752" y="1919"/>
                    </a:lnTo>
                    <a:lnTo>
                      <a:pt x="756" y="1915"/>
                    </a:lnTo>
                    <a:lnTo>
                      <a:pt x="758" y="1912"/>
                    </a:lnTo>
                    <a:lnTo>
                      <a:pt x="807" y="1790"/>
                    </a:lnTo>
                    <a:lnTo>
                      <a:pt x="818" y="1773"/>
                    </a:lnTo>
                    <a:lnTo>
                      <a:pt x="832" y="1761"/>
                    </a:lnTo>
                    <a:lnTo>
                      <a:pt x="848" y="1751"/>
                    </a:lnTo>
                    <a:lnTo>
                      <a:pt x="867" y="1747"/>
                    </a:lnTo>
                    <a:lnTo>
                      <a:pt x="886" y="1748"/>
                    </a:lnTo>
                    <a:lnTo>
                      <a:pt x="957" y="1758"/>
                    </a:lnTo>
                    <a:lnTo>
                      <a:pt x="1029" y="1762"/>
                    </a:lnTo>
                    <a:lnTo>
                      <a:pt x="1100" y="1758"/>
                    </a:lnTo>
                    <a:lnTo>
                      <a:pt x="1171" y="1748"/>
                    </a:lnTo>
                    <a:lnTo>
                      <a:pt x="1175" y="1748"/>
                    </a:lnTo>
                    <a:lnTo>
                      <a:pt x="1180" y="1747"/>
                    </a:lnTo>
                    <a:lnTo>
                      <a:pt x="1184" y="1747"/>
                    </a:lnTo>
                    <a:lnTo>
                      <a:pt x="1200" y="1749"/>
                    </a:lnTo>
                    <a:lnTo>
                      <a:pt x="1215" y="1754"/>
                    </a:lnTo>
                    <a:lnTo>
                      <a:pt x="1229" y="1763"/>
                    </a:lnTo>
                    <a:lnTo>
                      <a:pt x="1241" y="1775"/>
                    </a:lnTo>
                    <a:lnTo>
                      <a:pt x="1249" y="1790"/>
                    </a:lnTo>
                    <a:lnTo>
                      <a:pt x="1299" y="1912"/>
                    </a:lnTo>
                    <a:lnTo>
                      <a:pt x="1301" y="1915"/>
                    </a:lnTo>
                    <a:lnTo>
                      <a:pt x="1303" y="1919"/>
                    </a:lnTo>
                    <a:lnTo>
                      <a:pt x="1306" y="1920"/>
                    </a:lnTo>
                    <a:lnTo>
                      <a:pt x="1309" y="1921"/>
                    </a:lnTo>
                    <a:lnTo>
                      <a:pt x="1313" y="1921"/>
                    </a:lnTo>
                    <a:lnTo>
                      <a:pt x="1316" y="1921"/>
                    </a:lnTo>
                    <a:lnTo>
                      <a:pt x="1319" y="1920"/>
                    </a:lnTo>
                    <a:lnTo>
                      <a:pt x="1451" y="1864"/>
                    </a:lnTo>
                    <a:lnTo>
                      <a:pt x="1454" y="1863"/>
                    </a:lnTo>
                    <a:lnTo>
                      <a:pt x="1457" y="1861"/>
                    </a:lnTo>
                    <a:lnTo>
                      <a:pt x="1459" y="1859"/>
                    </a:lnTo>
                    <a:lnTo>
                      <a:pt x="1460" y="1857"/>
                    </a:lnTo>
                    <a:lnTo>
                      <a:pt x="1461" y="1855"/>
                    </a:lnTo>
                    <a:lnTo>
                      <a:pt x="1461" y="1853"/>
                    </a:lnTo>
                    <a:lnTo>
                      <a:pt x="1461" y="1850"/>
                    </a:lnTo>
                    <a:lnTo>
                      <a:pt x="1460" y="1845"/>
                    </a:lnTo>
                    <a:lnTo>
                      <a:pt x="1409" y="1723"/>
                    </a:lnTo>
                    <a:lnTo>
                      <a:pt x="1405" y="1705"/>
                    </a:lnTo>
                    <a:lnTo>
                      <a:pt x="1405" y="1686"/>
                    </a:lnTo>
                    <a:lnTo>
                      <a:pt x="1411" y="1668"/>
                    </a:lnTo>
                    <a:lnTo>
                      <a:pt x="1421" y="1652"/>
                    </a:lnTo>
                    <a:lnTo>
                      <a:pt x="1435" y="1639"/>
                    </a:lnTo>
                    <a:lnTo>
                      <a:pt x="1482" y="1606"/>
                    </a:lnTo>
                    <a:lnTo>
                      <a:pt x="1525" y="1569"/>
                    </a:lnTo>
                    <a:lnTo>
                      <a:pt x="1566" y="1527"/>
                    </a:lnTo>
                    <a:lnTo>
                      <a:pt x="1603" y="1484"/>
                    </a:lnTo>
                    <a:lnTo>
                      <a:pt x="1637" y="1437"/>
                    </a:lnTo>
                    <a:lnTo>
                      <a:pt x="1649" y="1423"/>
                    </a:lnTo>
                    <a:lnTo>
                      <a:pt x="1665" y="1413"/>
                    </a:lnTo>
                    <a:lnTo>
                      <a:pt x="1683" y="1407"/>
                    </a:lnTo>
                    <a:lnTo>
                      <a:pt x="1702" y="1407"/>
                    </a:lnTo>
                    <a:lnTo>
                      <a:pt x="1721" y="1412"/>
                    </a:lnTo>
                    <a:lnTo>
                      <a:pt x="1843" y="1462"/>
                    </a:lnTo>
                    <a:lnTo>
                      <a:pt x="1845" y="1462"/>
                    </a:lnTo>
                    <a:lnTo>
                      <a:pt x="1846" y="1464"/>
                    </a:lnTo>
                    <a:lnTo>
                      <a:pt x="1848" y="1464"/>
                    </a:lnTo>
                    <a:lnTo>
                      <a:pt x="1851" y="1464"/>
                    </a:lnTo>
                    <a:lnTo>
                      <a:pt x="1855" y="1462"/>
                    </a:lnTo>
                    <a:lnTo>
                      <a:pt x="1858" y="1460"/>
                    </a:lnTo>
                    <a:lnTo>
                      <a:pt x="1861" y="1458"/>
                    </a:lnTo>
                    <a:lnTo>
                      <a:pt x="1863" y="1454"/>
                    </a:lnTo>
                    <a:lnTo>
                      <a:pt x="1917" y="1322"/>
                    </a:lnTo>
                    <a:lnTo>
                      <a:pt x="1918" y="1318"/>
                    </a:lnTo>
                    <a:lnTo>
                      <a:pt x="1918" y="1314"/>
                    </a:lnTo>
                    <a:lnTo>
                      <a:pt x="1917" y="1311"/>
                    </a:lnTo>
                    <a:lnTo>
                      <a:pt x="1916" y="1309"/>
                    </a:lnTo>
                    <a:lnTo>
                      <a:pt x="1915" y="1307"/>
                    </a:lnTo>
                    <a:lnTo>
                      <a:pt x="1913" y="1304"/>
                    </a:lnTo>
                    <a:lnTo>
                      <a:pt x="1910" y="1302"/>
                    </a:lnTo>
                    <a:lnTo>
                      <a:pt x="1788" y="1252"/>
                    </a:lnTo>
                    <a:lnTo>
                      <a:pt x="1771" y="1243"/>
                    </a:lnTo>
                    <a:lnTo>
                      <a:pt x="1758" y="1229"/>
                    </a:lnTo>
                    <a:lnTo>
                      <a:pt x="1749" y="1212"/>
                    </a:lnTo>
                    <a:lnTo>
                      <a:pt x="1745" y="1193"/>
                    </a:lnTo>
                    <a:lnTo>
                      <a:pt x="1746" y="1174"/>
                    </a:lnTo>
                    <a:lnTo>
                      <a:pt x="1756" y="1103"/>
                    </a:lnTo>
                    <a:lnTo>
                      <a:pt x="1760" y="1031"/>
                    </a:lnTo>
                    <a:lnTo>
                      <a:pt x="1756" y="960"/>
                    </a:lnTo>
                    <a:lnTo>
                      <a:pt x="1746" y="889"/>
                    </a:lnTo>
                    <a:lnTo>
                      <a:pt x="1745" y="870"/>
                    </a:lnTo>
                    <a:lnTo>
                      <a:pt x="1749" y="851"/>
                    </a:lnTo>
                    <a:lnTo>
                      <a:pt x="1757" y="834"/>
                    </a:lnTo>
                    <a:lnTo>
                      <a:pt x="1771" y="820"/>
                    </a:lnTo>
                    <a:lnTo>
                      <a:pt x="1788" y="810"/>
                    </a:lnTo>
                    <a:lnTo>
                      <a:pt x="1910" y="760"/>
                    </a:lnTo>
                    <a:lnTo>
                      <a:pt x="1915" y="755"/>
                    </a:lnTo>
                    <a:lnTo>
                      <a:pt x="1918" y="748"/>
                    </a:lnTo>
                    <a:lnTo>
                      <a:pt x="1917" y="740"/>
                    </a:lnTo>
                    <a:lnTo>
                      <a:pt x="1863" y="608"/>
                    </a:lnTo>
                    <a:lnTo>
                      <a:pt x="1861" y="603"/>
                    </a:lnTo>
                    <a:lnTo>
                      <a:pt x="1858" y="601"/>
                    </a:lnTo>
                    <a:lnTo>
                      <a:pt x="1855" y="599"/>
                    </a:lnTo>
                    <a:lnTo>
                      <a:pt x="1851" y="598"/>
                    </a:lnTo>
                    <a:lnTo>
                      <a:pt x="1848" y="598"/>
                    </a:lnTo>
                    <a:lnTo>
                      <a:pt x="1846" y="599"/>
                    </a:lnTo>
                    <a:lnTo>
                      <a:pt x="1843" y="599"/>
                    </a:lnTo>
                    <a:lnTo>
                      <a:pt x="1721" y="650"/>
                    </a:lnTo>
                    <a:lnTo>
                      <a:pt x="1702" y="654"/>
                    </a:lnTo>
                    <a:lnTo>
                      <a:pt x="1683" y="654"/>
                    </a:lnTo>
                    <a:lnTo>
                      <a:pt x="1665" y="649"/>
                    </a:lnTo>
                    <a:lnTo>
                      <a:pt x="1649" y="638"/>
                    </a:lnTo>
                    <a:lnTo>
                      <a:pt x="1637" y="624"/>
                    </a:lnTo>
                    <a:lnTo>
                      <a:pt x="1603" y="577"/>
                    </a:lnTo>
                    <a:lnTo>
                      <a:pt x="1566" y="533"/>
                    </a:lnTo>
                    <a:lnTo>
                      <a:pt x="1525" y="493"/>
                    </a:lnTo>
                    <a:lnTo>
                      <a:pt x="1482" y="456"/>
                    </a:lnTo>
                    <a:lnTo>
                      <a:pt x="1435" y="422"/>
                    </a:lnTo>
                    <a:lnTo>
                      <a:pt x="1421" y="409"/>
                    </a:lnTo>
                    <a:lnTo>
                      <a:pt x="1411" y="393"/>
                    </a:lnTo>
                    <a:lnTo>
                      <a:pt x="1406" y="375"/>
                    </a:lnTo>
                    <a:lnTo>
                      <a:pt x="1405" y="356"/>
                    </a:lnTo>
                    <a:lnTo>
                      <a:pt x="1410" y="337"/>
                    </a:lnTo>
                    <a:lnTo>
                      <a:pt x="1460" y="215"/>
                    </a:lnTo>
                    <a:lnTo>
                      <a:pt x="1462" y="211"/>
                    </a:lnTo>
                    <a:lnTo>
                      <a:pt x="1461" y="208"/>
                    </a:lnTo>
                    <a:lnTo>
                      <a:pt x="1460" y="205"/>
                    </a:lnTo>
                    <a:lnTo>
                      <a:pt x="1460" y="202"/>
                    </a:lnTo>
                    <a:lnTo>
                      <a:pt x="1458" y="200"/>
                    </a:lnTo>
                    <a:lnTo>
                      <a:pt x="1455" y="198"/>
                    </a:lnTo>
                    <a:lnTo>
                      <a:pt x="1452" y="196"/>
                    </a:lnTo>
                    <a:lnTo>
                      <a:pt x="1320" y="142"/>
                    </a:lnTo>
                    <a:lnTo>
                      <a:pt x="1317" y="141"/>
                    </a:lnTo>
                    <a:lnTo>
                      <a:pt x="1315" y="140"/>
                    </a:lnTo>
                    <a:lnTo>
                      <a:pt x="1311" y="141"/>
                    </a:lnTo>
                    <a:lnTo>
                      <a:pt x="1308" y="142"/>
                    </a:lnTo>
                    <a:lnTo>
                      <a:pt x="1305" y="143"/>
                    </a:lnTo>
                    <a:lnTo>
                      <a:pt x="1302" y="146"/>
                    </a:lnTo>
                    <a:lnTo>
                      <a:pt x="1300" y="149"/>
                    </a:lnTo>
                    <a:lnTo>
                      <a:pt x="1250" y="271"/>
                    </a:lnTo>
                    <a:lnTo>
                      <a:pt x="1239" y="288"/>
                    </a:lnTo>
                    <a:lnTo>
                      <a:pt x="1226" y="301"/>
                    </a:lnTo>
                    <a:lnTo>
                      <a:pt x="1210" y="310"/>
                    </a:lnTo>
                    <a:lnTo>
                      <a:pt x="1191" y="314"/>
                    </a:lnTo>
                    <a:lnTo>
                      <a:pt x="1172" y="313"/>
                    </a:lnTo>
                    <a:lnTo>
                      <a:pt x="1101" y="302"/>
                    </a:lnTo>
                    <a:lnTo>
                      <a:pt x="1030" y="299"/>
                    </a:lnTo>
                    <a:lnTo>
                      <a:pt x="958" y="302"/>
                    </a:lnTo>
                    <a:lnTo>
                      <a:pt x="888" y="313"/>
                    </a:lnTo>
                    <a:lnTo>
                      <a:pt x="868" y="314"/>
                    </a:lnTo>
                    <a:lnTo>
                      <a:pt x="850" y="310"/>
                    </a:lnTo>
                    <a:lnTo>
                      <a:pt x="833" y="301"/>
                    </a:lnTo>
                    <a:lnTo>
                      <a:pt x="819" y="287"/>
                    </a:lnTo>
                    <a:lnTo>
                      <a:pt x="809" y="270"/>
                    </a:lnTo>
                    <a:lnTo>
                      <a:pt x="759" y="148"/>
                    </a:lnTo>
                    <a:lnTo>
                      <a:pt x="757" y="145"/>
                    </a:lnTo>
                    <a:lnTo>
                      <a:pt x="755" y="142"/>
                    </a:lnTo>
                    <a:lnTo>
                      <a:pt x="751" y="141"/>
                    </a:lnTo>
                    <a:lnTo>
                      <a:pt x="748" y="140"/>
                    </a:lnTo>
                    <a:lnTo>
                      <a:pt x="745" y="140"/>
                    </a:lnTo>
                    <a:close/>
                    <a:moveTo>
                      <a:pt x="1315" y="0"/>
                    </a:moveTo>
                    <a:lnTo>
                      <a:pt x="1344" y="3"/>
                    </a:lnTo>
                    <a:lnTo>
                      <a:pt x="1374" y="12"/>
                    </a:lnTo>
                    <a:lnTo>
                      <a:pt x="1506" y="67"/>
                    </a:lnTo>
                    <a:lnTo>
                      <a:pt x="1529" y="78"/>
                    </a:lnTo>
                    <a:lnTo>
                      <a:pt x="1548" y="92"/>
                    </a:lnTo>
                    <a:lnTo>
                      <a:pt x="1565" y="109"/>
                    </a:lnTo>
                    <a:lnTo>
                      <a:pt x="1579" y="129"/>
                    </a:lnTo>
                    <a:lnTo>
                      <a:pt x="1590" y="151"/>
                    </a:lnTo>
                    <a:lnTo>
                      <a:pt x="1599" y="180"/>
                    </a:lnTo>
                    <a:lnTo>
                      <a:pt x="1602" y="211"/>
                    </a:lnTo>
                    <a:lnTo>
                      <a:pt x="1599" y="241"/>
                    </a:lnTo>
                    <a:lnTo>
                      <a:pt x="1590" y="270"/>
                    </a:lnTo>
                    <a:lnTo>
                      <a:pt x="1561" y="340"/>
                    </a:lnTo>
                    <a:lnTo>
                      <a:pt x="1605" y="375"/>
                    </a:lnTo>
                    <a:lnTo>
                      <a:pt x="1646" y="415"/>
                    </a:lnTo>
                    <a:lnTo>
                      <a:pt x="1684" y="455"/>
                    </a:lnTo>
                    <a:lnTo>
                      <a:pt x="1720" y="499"/>
                    </a:lnTo>
                    <a:lnTo>
                      <a:pt x="1790" y="470"/>
                    </a:lnTo>
                    <a:lnTo>
                      <a:pt x="1819" y="461"/>
                    </a:lnTo>
                    <a:lnTo>
                      <a:pt x="1849" y="458"/>
                    </a:lnTo>
                    <a:lnTo>
                      <a:pt x="1876" y="460"/>
                    </a:lnTo>
                    <a:lnTo>
                      <a:pt x="1901" y="467"/>
                    </a:lnTo>
                    <a:lnTo>
                      <a:pt x="1925" y="477"/>
                    </a:lnTo>
                    <a:lnTo>
                      <a:pt x="1946" y="492"/>
                    </a:lnTo>
                    <a:lnTo>
                      <a:pt x="1965" y="509"/>
                    </a:lnTo>
                    <a:lnTo>
                      <a:pt x="1981" y="530"/>
                    </a:lnTo>
                    <a:lnTo>
                      <a:pt x="1993" y="554"/>
                    </a:lnTo>
                    <a:lnTo>
                      <a:pt x="2047" y="686"/>
                    </a:lnTo>
                    <a:lnTo>
                      <a:pt x="2056" y="716"/>
                    </a:lnTo>
                    <a:lnTo>
                      <a:pt x="2059" y="746"/>
                    </a:lnTo>
                    <a:lnTo>
                      <a:pt x="2056" y="776"/>
                    </a:lnTo>
                    <a:lnTo>
                      <a:pt x="2047" y="805"/>
                    </a:lnTo>
                    <a:lnTo>
                      <a:pt x="2036" y="827"/>
                    </a:lnTo>
                    <a:lnTo>
                      <a:pt x="2022" y="847"/>
                    </a:lnTo>
                    <a:lnTo>
                      <a:pt x="2005" y="864"/>
                    </a:lnTo>
                    <a:lnTo>
                      <a:pt x="1985" y="878"/>
                    </a:lnTo>
                    <a:lnTo>
                      <a:pt x="1964" y="890"/>
                    </a:lnTo>
                    <a:lnTo>
                      <a:pt x="1893" y="918"/>
                    </a:lnTo>
                    <a:lnTo>
                      <a:pt x="1900" y="994"/>
                    </a:lnTo>
                    <a:lnTo>
                      <a:pt x="1900" y="1068"/>
                    </a:lnTo>
                    <a:lnTo>
                      <a:pt x="1893" y="1143"/>
                    </a:lnTo>
                    <a:lnTo>
                      <a:pt x="1964" y="1172"/>
                    </a:lnTo>
                    <a:lnTo>
                      <a:pt x="1985" y="1184"/>
                    </a:lnTo>
                    <a:lnTo>
                      <a:pt x="2005" y="1198"/>
                    </a:lnTo>
                    <a:lnTo>
                      <a:pt x="2022" y="1215"/>
                    </a:lnTo>
                    <a:lnTo>
                      <a:pt x="2037" y="1234"/>
                    </a:lnTo>
                    <a:lnTo>
                      <a:pt x="2047" y="1257"/>
                    </a:lnTo>
                    <a:lnTo>
                      <a:pt x="2056" y="1286"/>
                    </a:lnTo>
                    <a:lnTo>
                      <a:pt x="2059" y="1316"/>
                    </a:lnTo>
                    <a:lnTo>
                      <a:pt x="2056" y="1347"/>
                    </a:lnTo>
                    <a:lnTo>
                      <a:pt x="2047" y="1376"/>
                    </a:lnTo>
                    <a:lnTo>
                      <a:pt x="1993" y="1508"/>
                    </a:lnTo>
                    <a:lnTo>
                      <a:pt x="1981" y="1532"/>
                    </a:lnTo>
                    <a:lnTo>
                      <a:pt x="1965" y="1553"/>
                    </a:lnTo>
                    <a:lnTo>
                      <a:pt x="1946" y="1571"/>
                    </a:lnTo>
                    <a:lnTo>
                      <a:pt x="1925" y="1584"/>
                    </a:lnTo>
                    <a:lnTo>
                      <a:pt x="1901" y="1595"/>
                    </a:lnTo>
                    <a:lnTo>
                      <a:pt x="1876" y="1601"/>
                    </a:lnTo>
                    <a:lnTo>
                      <a:pt x="1849" y="1605"/>
                    </a:lnTo>
                    <a:lnTo>
                      <a:pt x="1819" y="1601"/>
                    </a:lnTo>
                    <a:lnTo>
                      <a:pt x="1790" y="1592"/>
                    </a:lnTo>
                    <a:lnTo>
                      <a:pt x="1720" y="1563"/>
                    </a:lnTo>
                    <a:lnTo>
                      <a:pt x="1684" y="1607"/>
                    </a:lnTo>
                    <a:lnTo>
                      <a:pt x="1646" y="1647"/>
                    </a:lnTo>
                    <a:lnTo>
                      <a:pt x="1605" y="1686"/>
                    </a:lnTo>
                    <a:lnTo>
                      <a:pt x="1561" y="1721"/>
                    </a:lnTo>
                    <a:lnTo>
                      <a:pt x="1590" y="1792"/>
                    </a:lnTo>
                    <a:lnTo>
                      <a:pt x="1599" y="1821"/>
                    </a:lnTo>
                    <a:lnTo>
                      <a:pt x="1602" y="1852"/>
                    </a:lnTo>
                    <a:lnTo>
                      <a:pt x="1599" y="1881"/>
                    </a:lnTo>
                    <a:lnTo>
                      <a:pt x="1590" y="1911"/>
                    </a:lnTo>
                    <a:lnTo>
                      <a:pt x="1579" y="1933"/>
                    </a:lnTo>
                    <a:lnTo>
                      <a:pt x="1565" y="1952"/>
                    </a:lnTo>
                    <a:lnTo>
                      <a:pt x="1548" y="1971"/>
                    </a:lnTo>
                    <a:lnTo>
                      <a:pt x="1527" y="1984"/>
                    </a:lnTo>
                    <a:lnTo>
                      <a:pt x="1506" y="1995"/>
                    </a:lnTo>
                    <a:lnTo>
                      <a:pt x="1374" y="2050"/>
                    </a:lnTo>
                    <a:lnTo>
                      <a:pt x="1344" y="2059"/>
                    </a:lnTo>
                    <a:lnTo>
                      <a:pt x="1315" y="2062"/>
                    </a:lnTo>
                    <a:lnTo>
                      <a:pt x="1288" y="2060"/>
                    </a:lnTo>
                    <a:lnTo>
                      <a:pt x="1263" y="2053"/>
                    </a:lnTo>
                    <a:lnTo>
                      <a:pt x="1238" y="2043"/>
                    </a:lnTo>
                    <a:lnTo>
                      <a:pt x="1217" y="2029"/>
                    </a:lnTo>
                    <a:lnTo>
                      <a:pt x="1198" y="2011"/>
                    </a:lnTo>
                    <a:lnTo>
                      <a:pt x="1183" y="1990"/>
                    </a:lnTo>
                    <a:lnTo>
                      <a:pt x="1171" y="1966"/>
                    </a:lnTo>
                    <a:lnTo>
                      <a:pt x="1142" y="1896"/>
                    </a:lnTo>
                    <a:lnTo>
                      <a:pt x="1067" y="1903"/>
                    </a:lnTo>
                    <a:lnTo>
                      <a:pt x="992" y="1903"/>
                    </a:lnTo>
                    <a:lnTo>
                      <a:pt x="918" y="1896"/>
                    </a:lnTo>
                    <a:lnTo>
                      <a:pt x="888" y="1966"/>
                    </a:lnTo>
                    <a:lnTo>
                      <a:pt x="876" y="1990"/>
                    </a:lnTo>
                    <a:lnTo>
                      <a:pt x="860" y="2011"/>
                    </a:lnTo>
                    <a:lnTo>
                      <a:pt x="841" y="2029"/>
                    </a:lnTo>
                    <a:lnTo>
                      <a:pt x="820" y="2043"/>
                    </a:lnTo>
                    <a:lnTo>
                      <a:pt x="797" y="2053"/>
                    </a:lnTo>
                    <a:lnTo>
                      <a:pt x="771" y="2060"/>
                    </a:lnTo>
                    <a:lnTo>
                      <a:pt x="745" y="2062"/>
                    </a:lnTo>
                    <a:lnTo>
                      <a:pt x="714" y="2059"/>
                    </a:lnTo>
                    <a:lnTo>
                      <a:pt x="686" y="2050"/>
                    </a:lnTo>
                    <a:lnTo>
                      <a:pt x="553" y="1995"/>
                    </a:lnTo>
                    <a:lnTo>
                      <a:pt x="528" y="1982"/>
                    </a:lnTo>
                    <a:lnTo>
                      <a:pt x="507" y="1966"/>
                    </a:lnTo>
                    <a:lnTo>
                      <a:pt x="489" y="1946"/>
                    </a:lnTo>
                    <a:lnTo>
                      <a:pt x="474" y="1924"/>
                    </a:lnTo>
                    <a:lnTo>
                      <a:pt x="464" y="1899"/>
                    </a:lnTo>
                    <a:lnTo>
                      <a:pt x="458" y="1873"/>
                    </a:lnTo>
                    <a:lnTo>
                      <a:pt x="457" y="1846"/>
                    </a:lnTo>
                    <a:lnTo>
                      <a:pt x="460" y="1820"/>
                    </a:lnTo>
                    <a:lnTo>
                      <a:pt x="469" y="1792"/>
                    </a:lnTo>
                    <a:lnTo>
                      <a:pt x="497" y="1722"/>
                    </a:lnTo>
                    <a:lnTo>
                      <a:pt x="454" y="1687"/>
                    </a:lnTo>
                    <a:lnTo>
                      <a:pt x="414" y="1648"/>
                    </a:lnTo>
                    <a:lnTo>
                      <a:pt x="375" y="1607"/>
                    </a:lnTo>
                    <a:lnTo>
                      <a:pt x="339" y="1563"/>
                    </a:lnTo>
                    <a:lnTo>
                      <a:pt x="270" y="1593"/>
                    </a:lnTo>
                    <a:lnTo>
                      <a:pt x="240" y="1601"/>
                    </a:lnTo>
                    <a:lnTo>
                      <a:pt x="209" y="1605"/>
                    </a:lnTo>
                    <a:lnTo>
                      <a:pt x="183" y="1602"/>
                    </a:lnTo>
                    <a:lnTo>
                      <a:pt x="157" y="1596"/>
                    </a:lnTo>
                    <a:lnTo>
                      <a:pt x="134" y="1586"/>
                    </a:lnTo>
                    <a:lnTo>
                      <a:pt x="113" y="1571"/>
                    </a:lnTo>
                    <a:lnTo>
                      <a:pt x="94" y="1554"/>
                    </a:lnTo>
                    <a:lnTo>
                      <a:pt x="78" y="1532"/>
                    </a:lnTo>
                    <a:lnTo>
                      <a:pt x="66" y="1509"/>
                    </a:lnTo>
                    <a:lnTo>
                      <a:pt x="11" y="1377"/>
                    </a:lnTo>
                    <a:lnTo>
                      <a:pt x="3" y="1347"/>
                    </a:lnTo>
                    <a:lnTo>
                      <a:pt x="0" y="1317"/>
                    </a:lnTo>
                    <a:lnTo>
                      <a:pt x="3" y="1286"/>
                    </a:lnTo>
                    <a:lnTo>
                      <a:pt x="11" y="1258"/>
                    </a:lnTo>
                    <a:lnTo>
                      <a:pt x="23" y="1236"/>
                    </a:lnTo>
                    <a:lnTo>
                      <a:pt x="37" y="1215"/>
                    </a:lnTo>
                    <a:lnTo>
                      <a:pt x="55" y="1198"/>
                    </a:lnTo>
                    <a:lnTo>
                      <a:pt x="74" y="1185"/>
                    </a:lnTo>
                    <a:lnTo>
                      <a:pt x="96" y="1173"/>
                    </a:lnTo>
                    <a:lnTo>
                      <a:pt x="166" y="1144"/>
                    </a:lnTo>
                    <a:lnTo>
                      <a:pt x="159" y="1069"/>
                    </a:lnTo>
                    <a:lnTo>
                      <a:pt x="159" y="995"/>
                    </a:lnTo>
                    <a:lnTo>
                      <a:pt x="166" y="919"/>
                    </a:lnTo>
                    <a:lnTo>
                      <a:pt x="96" y="890"/>
                    </a:lnTo>
                    <a:lnTo>
                      <a:pt x="74" y="879"/>
                    </a:lnTo>
                    <a:lnTo>
                      <a:pt x="54" y="864"/>
                    </a:lnTo>
                    <a:lnTo>
                      <a:pt x="37" y="847"/>
                    </a:lnTo>
                    <a:lnTo>
                      <a:pt x="23" y="828"/>
                    </a:lnTo>
                    <a:lnTo>
                      <a:pt x="11" y="806"/>
                    </a:lnTo>
                    <a:lnTo>
                      <a:pt x="3" y="776"/>
                    </a:lnTo>
                    <a:lnTo>
                      <a:pt x="0" y="747"/>
                    </a:lnTo>
                    <a:lnTo>
                      <a:pt x="3" y="716"/>
                    </a:lnTo>
                    <a:lnTo>
                      <a:pt x="11" y="687"/>
                    </a:lnTo>
                    <a:lnTo>
                      <a:pt x="66" y="555"/>
                    </a:lnTo>
                    <a:lnTo>
                      <a:pt x="78" y="530"/>
                    </a:lnTo>
                    <a:lnTo>
                      <a:pt x="94" y="510"/>
                    </a:lnTo>
                    <a:lnTo>
                      <a:pt x="113" y="492"/>
                    </a:lnTo>
                    <a:lnTo>
                      <a:pt x="134" y="478"/>
                    </a:lnTo>
                    <a:lnTo>
                      <a:pt x="157" y="468"/>
                    </a:lnTo>
                    <a:lnTo>
                      <a:pt x="183" y="461"/>
                    </a:lnTo>
                    <a:lnTo>
                      <a:pt x="209" y="458"/>
                    </a:lnTo>
                    <a:lnTo>
                      <a:pt x="240" y="461"/>
                    </a:lnTo>
                    <a:lnTo>
                      <a:pt x="270" y="471"/>
                    </a:lnTo>
                    <a:lnTo>
                      <a:pt x="339" y="499"/>
                    </a:lnTo>
                    <a:lnTo>
                      <a:pt x="374" y="456"/>
                    </a:lnTo>
                    <a:lnTo>
                      <a:pt x="414" y="416"/>
                    </a:lnTo>
                    <a:lnTo>
                      <a:pt x="454" y="376"/>
                    </a:lnTo>
                    <a:lnTo>
                      <a:pt x="497" y="340"/>
                    </a:lnTo>
                    <a:lnTo>
                      <a:pt x="469" y="270"/>
                    </a:lnTo>
                    <a:lnTo>
                      <a:pt x="460" y="242"/>
                    </a:lnTo>
                    <a:lnTo>
                      <a:pt x="457" y="211"/>
                    </a:lnTo>
                    <a:lnTo>
                      <a:pt x="460" y="181"/>
                    </a:lnTo>
                    <a:lnTo>
                      <a:pt x="469" y="152"/>
                    </a:lnTo>
                    <a:lnTo>
                      <a:pt x="480" y="129"/>
                    </a:lnTo>
                    <a:lnTo>
                      <a:pt x="494" y="110"/>
                    </a:lnTo>
                    <a:lnTo>
                      <a:pt x="511" y="92"/>
                    </a:lnTo>
                    <a:lnTo>
                      <a:pt x="531" y="78"/>
                    </a:lnTo>
                    <a:lnTo>
                      <a:pt x="553" y="68"/>
                    </a:lnTo>
                    <a:lnTo>
                      <a:pt x="686" y="13"/>
                    </a:lnTo>
                    <a:lnTo>
                      <a:pt x="714" y="4"/>
                    </a:lnTo>
                    <a:lnTo>
                      <a:pt x="745" y="1"/>
                    </a:lnTo>
                    <a:lnTo>
                      <a:pt x="771" y="3"/>
                    </a:lnTo>
                    <a:lnTo>
                      <a:pt x="797" y="9"/>
                    </a:lnTo>
                    <a:lnTo>
                      <a:pt x="820" y="20"/>
                    </a:lnTo>
                    <a:lnTo>
                      <a:pt x="841" y="34"/>
                    </a:lnTo>
                    <a:lnTo>
                      <a:pt x="860" y="52"/>
                    </a:lnTo>
                    <a:lnTo>
                      <a:pt x="876" y="73"/>
                    </a:lnTo>
                    <a:lnTo>
                      <a:pt x="888" y="96"/>
                    </a:lnTo>
                    <a:lnTo>
                      <a:pt x="918" y="166"/>
                    </a:lnTo>
                    <a:lnTo>
                      <a:pt x="992" y="160"/>
                    </a:lnTo>
                    <a:lnTo>
                      <a:pt x="1067" y="160"/>
                    </a:lnTo>
                    <a:lnTo>
                      <a:pt x="1142" y="166"/>
                    </a:lnTo>
                    <a:lnTo>
                      <a:pt x="1171" y="96"/>
                    </a:lnTo>
                    <a:lnTo>
                      <a:pt x="1183" y="72"/>
                    </a:lnTo>
                    <a:lnTo>
                      <a:pt x="1198" y="52"/>
                    </a:lnTo>
                    <a:lnTo>
                      <a:pt x="1217" y="34"/>
                    </a:lnTo>
                    <a:lnTo>
                      <a:pt x="1238" y="19"/>
                    </a:lnTo>
                    <a:lnTo>
                      <a:pt x="1263" y="8"/>
                    </a:lnTo>
                    <a:lnTo>
                      <a:pt x="1288" y="2"/>
                    </a:lnTo>
                    <a:lnTo>
                      <a:pt x="1315"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grpSp>
          <p:nvGrpSpPr>
            <p:cNvPr id="124" name="Group 24"/>
            <p:cNvGrpSpPr/>
            <p:nvPr/>
          </p:nvGrpSpPr>
          <p:grpSpPr>
            <a:xfrm>
              <a:off x="16507" y="7683"/>
              <a:ext cx="834" cy="1076"/>
              <a:chOff x="10990263" y="4235450"/>
              <a:chExt cx="427037" cy="550863"/>
            </a:xfrm>
            <a:solidFill>
              <a:schemeClr val="bg1"/>
            </a:solidFill>
          </p:grpSpPr>
          <p:sp>
            <p:nvSpPr>
              <p:cNvPr id="131" name="Freeform 279"/>
              <p:cNvSpPr/>
              <p:nvPr/>
            </p:nvSpPr>
            <p:spPr bwMode="auto">
              <a:xfrm>
                <a:off x="10990263" y="4386263"/>
                <a:ext cx="427037" cy="400050"/>
              </a:xfrm>
              <a:custGeom>
                <a:avLst/>
                <a:gdLst>
                  <a:gd name="T0" fmla="*/ 2176 w 2687"/>
                  <a:gd name="T1" fmla="*/ 67 h 2526"/>
                  <a:gd name="T2" fmla="*/ 2177 w 2687"/>
                  <a:gd name="T3" fmla="*/ 221 h 2526"/>
                  <a:gd name="T4" fmla="*/ 2129 w 2687"/>
                  <a:gd name="T5" fmla="*/ 463 h 2526"/>
                  <a:gd name="T6" fmla="*/ 2420 w 2687"/>
                  <a:gd name="T7" fmla="*/ 834 h 2526"/>
                  <a:gd name="T8" fmla="*/ 2617 w 2687"/>
                  <a:gd name="T9" fmla="*/ 951 h 2526"/>
                  <a:gd name="T10" fmla="*/ 2687 w 2687"/>
                  <a:gd name="T11" fmla="*/ 1406 h 2526"/>
                  <a:gd name="T12" fmla="*/ 2590 w 2687"/>
                  <a:gd name="T13" fmla="*/ 1575 h 2526"/>
                  <a:gd name="T14" fmla="*/ 2424 w 2687"/>
                  <a:gd name="T15" fmla="*/ 1663 h 2526"/>
                  <a:gd name="T16" fmla="*/ 2302 w 2687"/>
                  <a:gd name="T17" fmla="*/ 1854 h 2526"/>
                  <a:gd name="T18" fmla="*/ 2191 w 2687"/>
                  <a:gd name="T19" fmla="*/ 1997 h 2526"/>
                  <a:gd name="T20" fmla="*/ 2151 w 2687"/>
                  <a:gd name="T21" fmla="*/ 2041 h 2526"/>
                  <a:gd name="T22" fmla="*/ 2037 w 2687"/>
                  <a:gd name="T23" fmla="*/ 2200 h 2526"/>
                  <a:gd name="T24" fmla="*/ 2018 w 2687"/>
                  <a:gd name="T25" fmla="*/ 2388 h 2526"/>
                  <a:gd name="T26" fmla="*/ 1934 w 2687"/>
                  <a:gd name="T27" fmla="*/ 2514 h 2526"/>
                  <a:gd name="T28" fmla="*/ 1392 w 2687"/>
                  <a:gd name="T29" fmla="*/ 2501 h 2526"/>
                  <a:gd name="T30" fmla="*/ 1331 w 2687"/>
                  <a:gd name="T31" fmla="*/ 2367 h 2526"/>
                  <a:gd name="T32" fmla="*/ 1122 w 2687"/>
                  <a:gd name="T33" fmla="*/ 2464 h 2526"/>
                  <a:gd name="T34" fmla="*/ 596 w 2687"/>
                  <a:gd name="T35" fmla="*/ 2526 h 2526"/>
                  <a:gd name="T36" fmla="*/ 473 w 2687"/>
                  <a:gd name="T37" fmla="*/ 2447 h 2526"/>
                  <a:gd name="T38" fmla="*/ 459 w 2687"/>
                  <a:gd name="T39" fmla="*/ 2358 h 2526"/>
                  <a:gd name="T40" fmla="*/ 419 w 2687"/>
                  <a:gd name="T41" fmla="*/ 2183 h 2526"/>
                  <a:gd name="T42" fmla="*/ 231 w 2687"/>
                  <a:gd name="T43" fmla="*/ 1926 h 2526"/>
                  <a:gd name="T44" fmla="*/ 29 w 2687"/>
                  <a:gd name="T45" fmla="*/ 1496 h 2526"/>
                  <a:gd name="T46" fmla="*/ 1 w 2687"/>
                  <a:gd name="T47" fmla="*/ 1305 h 2526"/>
                  <a:gd name="T48" fmla="*/ 14 w 2687"/>
                  <a:gd name="T49" fmla="*/ 1098 h 2526"/>
                  <a:gd name="T50" fmla="*/ 94 w 2687"/>
                  <a:gd name="T51" fmla="*/ 1041 h 2526"/>
                  <a:gd name="T52" fmla="*/ 153 w 2687"/>
                  <a:gd name="T53" fmla="*/ 1122 h 2526"/>
                  <a:gd name="T54" fmla="*/ 141 w 2687"/>
                  <a:gd name="T55" fmla="*/ 1295 h 2526"/>
                  <a:gd name="T56" fmla="*/ 163 w 2687"/>
                  <a:gd name="T57" fmla="*/ 1457 h 2526"/>
                  <a:gd name="T58" fmla="*/ 239 w 2687"/>
                  <a:gd name="T59" fmla="*/ 1657 h 2526"/>
                  <a:gd name="T60" fmla="*/ 425 w 2687"/>
                  <a:gd name="T61" fmla="*/ 1940 h 2526"/>
                  <a:gd name="T62" fmla="*/ 573 w 2687"/>
                  <a:gd name="T63" fmla="*/ 2197 h 2526"/>
                  <a:gd name="T64" fmla="*/ 600 w 2687"/>
                  <a:gd name="T65" fmla="*/ 2385 h 2526"/>
                  <a:gd name="T66" fmla="*/ 1029 w 2687"/>
                  <a:gd name="T67" fmla="*/ 2234 h 2526"/>
                  <a:gd name="T68" fmla="*/ 1238 w 2687"/>
                  <a:gd name="T69" fmla="*/ 2227 h 2526"/>
                  <a:gd name="T70" fmla="*/ 1462 w 2687"/>
                  <a:gd name="T71" fmla="*/ 2254 h 2526"/>
                  <a:gd name="T72" fmla="*/ 1879 w 2687"/>
                  <a:gd name="T73" fmla="*/ 2272 h 2526"/>
                  <a:gd name="T74" fmla="*/ 1927 w 2687"/>
                  <a:gd name="T75" fmla="*/ 2099 h 2526"/>
                  <a:gd name="T76" fmla="*/ 2072 w 2687"/>
                  <a:gd name="T77" fmla="*/ 1920 h 2526"/>
                  <a:gd name="T78" fmla="*/ 2207 w 2687"/>
                  <a:gd name="T79" fmla="*/ 1744 h 2526"/>
                  <a:gd name="T80" fmla="*/ 2328 w 2687"/>
                  <a:gd name="T81" fmla="*/ 1540 h 2526"/>
                  <a:gd name="T82" fmla="*/ 2406 w 2687"/>
                  <a:gd name="T83" fmla="*/ 1461 h 2526"/>
                  <a:gd name="T84" fmla="*/ 2546 w 2687"/>
                  <a:gd name="T85" fmla="*/ 1407 h 2526"/>
                  <a:gd name="T86" fmla="*/ 2492 w 2687"/>
                  <a:gd name="T87" fmla="*/ 1047 h 2526"/>
                  <a:gd name="T88" fmla="*/ 2334 w 2687"/>
                  <a:gd name="T89" fmla="*/ 998 h 2526"/>
                  <a:gd name="T90" fmla="*/ 2125 w 2687"/>
                  <a:gd name="T91" fmla="*/ 652 h 2526"/>
                  <a:gd name="T92" fmla="*/ 1993 w 2687"/>
                  <a:gd name="T93" fmla="*/ 503 h 2526"/>
                  <a:gd name="T94" fmla="*/ 2028 w 2687"/>
                  <a:gd name="T95" fmla="*/ 198 h 2526"/>
                  <a:gd name="T96" fmla="*/ 2054 w 2687"/>
                  <a:gd name="T97" fmla="*/ 141 h 2526"/>
                  <a:gd name="T98" fmla="*/ 1850 w 2687"/>
                  <a:gd name="T99" fmla="*/ 207 h 2526"/>
                  <a:gd name="T100" fmla="*/ 1721 w 2687"/>
                  <a:gd name="T101" fmla="*/ 327 h 2526"/>
                  <a:gd name="T102" fmla="*/ 1566 w 2687"/>
                  <a:gd name="T103" fmla="*/ 334 h 2526"/>
                  <a:gd name="T104" fmla="*/ 1356 w 2687"/>
                  <a:gd name="T105" fmla="*/ 264 h 2526"/>
                  <a:gd name="T106" fmla="*/ 1392 w 2687"/>
                  <a:gd name="T107" fmla="*/ 171 h 2526"/>
                  <a:gd name="T108" fmla="*/ 1656 w 2687"/>
                  <a:gd name="T109" fmla="*/ 182 h 2526"/>
                  <a:gd name="T110" fmla="*/ 1843 w 2687"/>
                  <a:gd name="T111" fmla="*/ 52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7" h="2526">
                    <a:moveTo>
                      <a:pt x="2063" y="0"/>
                    </a:moveTo>
                    <a:lnTo>
                      <a:pt x="2090" y="5"/>
                    </a:lnTo>
                    <a:lnTo>
                      <a:pt x="2115" y="13"/>
                    </a:lnTo>
                    <a:lnTo>
                      <a:pt x="2139" y="27"/>
                    </a:lnTo>
                    <a:lnTo>
                      <a:pt x="2159" y="45"/>
                    </a:lnTo>
                    <a:lnTo>
                      <a:pt x="2176" y="67"/>
                    </a:lnTo>
                    <a:lnTo>
                      <a:pt x="2188" y="91"/>
                    </a:lnTo>
                    <a:lnTo>
                      <a:pt x="2196" y="118"/>
                    </a:lnTo>
                    <a:lnTo>
                      <a:pt x="2199" y="144"/>
                    </a:lnTo>
                    <a:lnTo>
                      <a:pt x="2196" y="171"/>
                    </a:lnTo>
                    <a:lnTo>
                      <a:pt x="2188" y="197"/>
                    </a:lnTo>
                    <a:lnTo>
                      <a:pt x="2177" y="221"/>
                    </a:lnTo>
                    <a:lnTo>
                      <a:pt x="2153" y="264"/>
                    </a:lnTo>
                    <a:lnTo>
                      <a:pt x="2135" y="305"/>
                    </a:lnTo>
                    <a:lnTo>
                      <a:pt x="2125" y="345"/>
                    </a:lnTo>
                    <a:lnTo>
                      <a:pt x="2119" y="385"/>
                    </a:lnTo>
                    <a:lnTo>
                      <a:pt x="2122" y="425"/>
                    </a:lnTo>
                    <a:lnTo>
                      <a:pt x="2129" y="463"/>
                    </a:lnTo>
                    <a:lnTo>
                      <a:pt x="2189" y="517"/>
                    </a:lnTo>
                    <a:lnTo>
                      <a:pt x="2246" y="575"/>
                    </a:lnTo>
                    <a:lnTo>
                      <a:pt x="2297" y="636"/>
                    </a:lnTo>
                    <a:lnTo>
                      <a:pt x="2342" y="700"/>
                    </a:lnTo>
                    <a:lnTo>
                      <a:pt x="2384" y="765"/>
                    </a:lnTo>
                    <a:lnTo>
                      <a:pt x="2420" y="834"/>
                    </a:lnTo>
                    <a:lnTo>
                      <a:pt x="2450" y="906"/>
                    </a:lnTo>
                    <a:lnTo>
                      <a:pt x="2492" y="906"/>
                    </a:lnTo>
                    <a:lnTo>
                      <a:pt x="2527" y="909"/>
                    </a:lnTo>
                    <a:lnTo>
                      <a:pt x="2560" y="918"/>
                    </a:lnTo>
                    <a:lnTo>
                      <a:pt x="2590" y="932"/>
                    </a:lnTo>
                    <a:lnTo>
                      <a:pt x="2617" y="951"/>
                    </a:lnTo>
                    <a:lnTo>
                      <a:pt x="2641" y="975"/>
                    </a:lnTo>
                    <a:lnTo>
                      <a:pt x="2660" y="1002"/>
                    </a:lnTo>
                    <a:lnTo>
                      <a:pt x="2674" y="1032"/>
                    </a:lnTo>
                    <a:lnTo>
                      <a:pt x="2684" y="1065"/>
                    </a:lnTo>
                    <a:lnTo>
                      <a:pt x="2687" y="1100"/>
                    </a:lnTo>
                    <a:lnTo>
                      <a:pt x="2687" y="1406"/>
                    </a:lnTo>
                    <a:lnTo>
                      <a:pt x="2684" y="1441"/>
                    </a:lnTo>
                    <a:lnTo>
                      <a:pt x="2674" y="1474"/>
                    </a:lnTo>
                    <a:lnTo>
                      <a:pt x="2660" y="1505"/>
                    </a:lnTo>
                    <a:lnTo>
                      <a:pt x="2641" y="1531"/>
                    </a:lnTo>
                    <a:lnTo>
                      <a:pt x="2617" y="1556"/>
                    </a:lnTo>
                    <a:lnTo>
                      <a:pt x="2590" y="1575"/>
                    </a:lnTo>
                    <a:lnTo>
                      <a:pt x="2560" y="1588"/>
                    </a:lnTo>
                    <a:lnTo>
                      <a:pt x="2527" y="1598"/>
                    </a:lnTo>
                    <a:lnTo>
                      <a:pt x="2492" y="1601"/>
                    </a:lnTo>
                    <a:lnTo>
                      <a:pt x="2455" y="1601"/>
                    </a:lnTo>
                    <a:lnTo>
                      <a:pt x="2440" y="1632"/>
                    </a:lnTo>
                    <a:lnTo>
                      <a:pt x="2424" y="1663"/>
                    </a:lnTo>
                    <a:lnTo>
                      <a:pt x="2406" y="1696"/>
                    </a:lnTo>
                    <a:lnTo>
                      <a:pt x="2387" y="1728"/>
                    </a:lnTo>
                    <a:lnTo>
                      <a:pt x="2365" y="1761"/>
                    </a:lnTo>
                    <a:lnTo>
                      <a:pt x="2344" y="1792"/>
                    </a:lnTo>
                    <a:lnTo>
                      <a:pt x="2323" y="1823"/>
                    </a:lnTo>
                    <a:lnTo>
                      <a:pt x="2302" y="1854"/>
                    </a:lnTo>
                    <a:lnTo>
                      <a:pt x="2281" y="1882"/>
                    </a:lnTo>
                    <a:lnTo>
                      <a:pt x="2259" y="1910"/>
                    </a:lnTo>
                    <a:lnTo>
                      <a:pt x="2240" y="1934"/>
                    </a:lnTo>
                    <a:lnTo>
                      <a:pt x="2222" y="1958"/>
                    </a:lnTo>
                    <a:lnTo>
                      <a:pt x="2205" y="1979"/>
                    </a:lnTo>
                    <a:lnTo>
                      <a:pt x="2191" y="1997"/>
                    </a:lnTo>
                    <a:lnTo>
                      <a:pt x="2178" y="2011"/>
                    </a:lnTo>
                    <a:lnTo>
                      <a:pt x="2168" y="2022"/>
                    </a:lnTo>
                    <a:lnTo>
                      <a:pt x="2162" y="2030"/>
                    </a:lnTo>
                    <a:lnTo>
                      <a:pt x="2159" y="2034"/>
                    </a:lnTo>
                    <a:lnTo>
                      <a:pt x="2156" y="2038"/>
                    </a:lnTo>
                    <a:lnTo>
                      <a:pt x="2151" y="2041"/>
                    </a:lnTo>
                    <a:lnTo>
                      <a:pt x="2134" y="2057"/>
                    </a:lnTo>
                    <a:lnTo>
                      <a:pt x="2105" y="2086"/>
                    </a:lnTo>
                    <a:lnTo>
                      <a:pt x="2081" y="2115"/>
                    </a:lnTo>
                    <a:lnTo>
                      <a:pt x="2062" y="2145"/>
                    </a:lnTo>
                    <a:lnTo>
                      <a:pt x="2047" y="2173"/>
                    </a:lnTo>
                    <a:lnTo>
                      <a:pt x="2037" y="2200"/>
                    </a:lnTo>
                    <a:lnTo>
                      <a:pt x="2028" y="2224"/>
                    </a:lnTo>
                    <a:lnTo>
                      <a:pt x="2023" y="2246"/>
                    </a:lnTo>
                    <a:lnTo>
                      <a:pt x="2021" y="2264"/>
                    </a:lnTo>
                    <a:lnTo>
                      <a:pt x="2019" y="2278"/>
                    </a:lnTo>
                    <a:lnTo>
                      <a:pt x="2018" y="2288"/>
                    </a:lnTo>
                    <a:lnTo>
                      <a:pt x="2018" y="2388"/>
                    </a:lnTo>
                    <a:lnTo>
                      <a:pt x="2016" y="2416"/>
                    </a:lnTo>
                    <a:lnTo>
                      <a:pt x="2007" y="2441"/>
                    </a:lnTo>
                    <a:lnTo>
                      <a:pt x="1994" y="2464"/>
                    </a:lnTo>
                    <a:lnTo>
                      <a:pt x="1977" y="2485"/>
                    </a:lnTo>
                    <a:lnTo>
                      <a:pt x="1957" y="2501"/>
                    </a:lnTo>
                    <a:lnTo>
                      <a:pt x="1934" y="2514"/>
                    </a:lnTo>
                    <a:lnTo>
                      <a:pt x="1907" y="2522"/>
                    </a:lnTo>
                    <a:lnTo>
                      <a:pt x="1880" y="2526"/>
                    </a:lnTo>
                    <a:lnTo>
                      <a:pt x="1468" y="2526"/>
                    </a:lnTo>
                    <a:lnTo>
                      <a:pt x="1441" y="2522"/>
                    </a:lnTo>
                    <a:lnTo>
                      <a:pt x="1415" y="2514"/>
                    </a:lnTo>
                    <a:lnTo>
                      <a:pt x="1392" y="2501"/>
                    </a:lnTo>
                    <a:lnTo>
                      <a:pt x="1371" y="2485"/>
                    </a:lnTo>
                    <a:lnTo>
                      <a:pt x="1355" y="2464"/>
                    </a:lnTo>
                    <a:lnTo>
                      <a:pt x="1342" y="2441"/>
                    </a:lnTo>
                    <a:lnTo>
                      <a:pt x="1334" y="2416"/>
                    </a:lnTo>
                    <a:lnTo>
                      <a:pt x="1331" y="2388"/>
                    </a:lnTo>
                    <a:lnTo>
                      <a:pt x="1331" y="2367"/>
                    </a:lnTo>
                    <a:lnTo>
                      <a:pt x="1238" y="2369"/>
                    </a:lnTo>
                    <a:lnTo>
                      <a:pt x="1145" y="2365"/>
                    </a:lnTo>
                    <a:lnTo>
                      <a:pt x="1145" y="2388"/>
                    </a:lnTo>
                    <a:lnTo>
                      <a:pt x="1143" y="2416"/>
                    </a:lnTo>
                    <a:lnTo>
                      <a:pt x="1134" y="2441"/>
                    </a:lnTo>
                    <a:lnTo>
                      <a:pt x="1122" y="2464"/>
                    </a:lnTo>
                    <a:lnTo>
                      <a:pt x="1105" y="2485"/>
                    </a:lnTo>
                    <a:lnTo>
                      <a:pt x="1085" y="2501"/>
                    </a:lnTo>
                    <a:lnTo>
                      <a:pt x="1061" y="2514"/>
                    </a:lnTo>
                    <a:lnTo>
                      <a:pt x="1036" y="2522"/>
                    </a:lnTo>
                    <a:lnTo>
                      <a:pt x="1007" y="2526"/>
                    </a:lnTo>
                    <a:lnTo>
                      <a:pt x="596" y="2526"/>
                    </a:lnTo>
                    <a:lnTo>
                      <a:pt x="570" y="2522"/>
                    </a:lnTo>
                    <a:lnTo>
                      <a:pt x="545" y="2515"/>
                    </a:lnTo>
                    <a:lnTo>
                      <a:pt x="523" y="2503"/>
                    </a:lnTo>
                    <a:lnTo>
                      <a:pt x="503" y="2488"/>
                    </a:lnTo>
                    <a:lnTo>
                      <a:pt x="486" y="2468"/>
                    </a:lnTo>
                    <a:lnTo>
                      <a:pt x="473" y="2447"/>
                    </a:lnTo>
                    <a:lnTo>
                      <a:pt x="463" y="2423"/>
                    </a:lnTo>
                    <a:lnTo>
                      <a:pt x="459" y="2397"/>
                    </a:lnTo>
                    <a:lnTo>
                      <a:pt x="459" y="2393"/>
                    </a:lnTo>
                    <a:lnTo>
                      <a:pt x="459" y="2390"/>
                    </a:lnTo>
                    <a:lnTo>
                      <a:pt x="459" y="2388"/>
                    </a:lnTo>
                    <a:lnTo>
                      <a:pt x="459" y="2358"/>
                    </a:lnTo>
                    <a:lnTo>
                      <a:pt x="457" y="2338"/>
                    </a:lnTo>
                    <a:lnTo>
                      <a:pt x="454" y="2313"/>
                    </a:lnTo>
                    <a:lnTo>
                      <a:pt x="450" y="2284"/>
                    </a:lnTo>
                    <a:lnTo>
                      <a:pt x="442" y="2253"/>
                    </a:lnTo>
                    <a:lnTo>
                      <a:pt x="433" y="2219"/>
                    </a:lnTo>
                    <a:lnTo>
                      <a:pt x="419" y="2183"/>
                    </a:lnTo>
                    <a:lnTo>
                      <a:pt x="402" y="2146"/>
                    </a:lnTo>
                    <a:lnTo>
                      <a:pt x="381" y="2109"/>
                    </a:lnTo>
                    <a:lnTo>
                      <a:pt x="355" y="2073"/>
                    </a:lnTo>
                    <a:lnTo>
                      <a:pt x="323" y="2037"/>
                    </a:lnTo>
                    <a:lnTo>
                      <a:pt x="277" y="1984"/>
                    </a:lnTo>
                    <a:lnTo>
                      <a:pt x="231" y="1926"/>
                    </a:lnTo>
                    <a:lnTo>
                      <a:pt x="189" y="1862"/>
                    </a:lnTo>
                    <a:lnTo>
                      <a:pt x="149" y="1792"/>
                    </a:lnTo>
                    <a:lnTo>
                      <a:pt x="112" y="1717"/>
                    </a:lnTo>
                    <a:lnTo>
                      <a:pt x="78" y="1645"/>
                    </a:lnTo>
                    <a:lnTo>
                      <a:pt x="51" y="1572"/>
                    </a:lnTo>
                    <a:lnTo>
                      <a:pt x="29" y="1496"/>
                    </a:lnTo>
                    <a:lnTo>
                      <a:pt x="20" y="1462"/>
                    </a:lnTo>
                    <a:lnTo>
                      <a:pt x="13" y="1427"/>
                    </a:lnTo>
                    <a:lnTo>
                      <a:pt x="7" y="1393"/>
                    </a:lnTo>
                    <a:lnTo>
                      <a:pt x="4" y="1361"/>
                    </a:lnTo>
                    <a:lnTo>
                      <a:pt x="2" y="1331"/>
                    </a:lnTo>
                    <a:lnTo>
                      <a:pt x="1" y="1305"/>
                    </a:lnTo>
                    <a:lnTo>
                      <a:pt x="0" y="1285"/>
                    </a:lnTo>
                    <a:lnTo>
                      <a:pt x="0" y="1269"/>
                    </a:lnTo>
                    <a:lnTo>
                      <a:pt x="0" y="1260"/>
                    </a:lnTo>
                    <a:lnTo>
                      <a:pt x="2" y="1206"/>
                    </a:lnTo>
                    <a:lnTo>
                      <a:pt x="6" y="1151"/>
                    </a:lnTo>
                    <a:lnTo>
                      <a:pt x="14" y="1098"/>
                    </a:lnTo>
                    <a:lnTo>
                      <a:pt x="19" y="1081"/>
                    </a:lnTo>
                    <a:lnTo>
                      <a:pt x="30" y="1065"/>
                    </a:lnTo>
                    <a:lnTo>
                      <a:pt x="42" y="1053"/>
                    </a:lnTo>
                    <a:lnTo>
                      <a:pt x="58" y="1045"/>
                    </a:lnTo>
                    <a:lnTo>
                      <a:pt x="76" y="1040"/>
                    </a:lnTo>
                    <a:lnTo>
                      <a:pt x="94" y="1041"/>
                    </a:lnTo>
                    <a:lnTo>
                      <a:pt x="112" y="1047"/>
                    </a:lnTo>
                    <a:lnTo>
                      <a:pt x="128" y="1056"/>
                    </a:lnTo>
                    <a:lnTo>
                      <a:pt x="140" y="1069"/>
                    </a:lnTo>
                    <a:lnTo>
                      <a:pt x="148" y="1085"/>
                    </a:lnTo>
                    <a:lnTo>
                      <a:pt x="153" y="1103"/>
                    </a:lnTo>
                    <a:lnTo>
                      <a:pt x="153" y="1122"/>
                    </a:lnTo>
                    <a:lnTo>
                      <a:pt x="144" y="1192"/>
                    </a:lnTo>
                    <a:lnTo>
                      <a:pt x="141" y="1262"/>
                    </a:lnTo>
                    <a:lnTo>
                      <a:pt x="141" y="1265"/>
                    </a:lnTo>
                    <a:lnTo>
                      <a:pt x="141" y="1268"/>
                    </a:lnTo>
                    <a:lnTo>
                      <a:pt x="141" y="1279"/>
                    </a:lnTo>
                    <a:lnTo>
                      <a:pt x="141" y="1295"/>
                    </a:lnTo>
                    <a:lnTo>
                      <a:pt x="142" y="1316"/>
                    </a:lnTo>
                    <a:lnTo>
                      <a:pt x="144" y="1342"/>
                    </a:lnTo>
                    <a:lnTo>
                      <a:pt x="146" y="1369"/>
                    </a:lnTo>
                    <a:lnTo>
                      <a:pt x="151" y="1399"/>
                    </a:lnTo>
                    <a:lnTo>
                      <a:pt x="156" y="1427"/>
                    </a:lnTo>
                    <a:lnTo>
                      <a:pt x="163" y="1457"/>
                    </a:lnTo>
                    <a:lnTo>
                      <a:pt x="164" y="1459"/>
                    </a:lnTo>
                    <a:lnTo>
                      <a:pt x="165" y="1462"/>
                    </a:lnTo>
                    <a:lnTo>
                      <a:pt x="184" y="1529"/>
                    </a:lnTo>
                    <a:lnTo>
                      <a:pt x="208" y="1594"/>
                    </a:lnTo>
                    <a:lnTo>
                      <a:pt x="237" y="1655"/>
                    </a:lnTo>
                    <a:lnTo>
                      <a:pt x="239" y="1657"/>
                    </a:lnTo>
                    <a:lnTo>
                      <a:pt x="239" y="1658"/>
                    </a:lnTo>
                    <a:lnTo>
                      <a:pt x="272" y="1725"/>
                    </a:lnTo>
                    <a:lnTo>
                      <a:pt x="307" y="1786"/>
                    </a:lnTo>
                    <a:lnTo>
                      <a:pt x="346" y="1843"/>
                    </a:lnTo>
                    <a:lnTo>
                      <a:pt x="384" y="1894"/>
                    </a:lnTo>
                    <a:lnTo>
                      <a:pt x="425" y="1940"/>
                    </a:lnTo>
                    <a:lnTo>
                      <a:pt x="462" y="1982"/>
                    </a:lnTo>
                    <a:lnTo>
                      <a:pt x="494" y="2025"/>
                    </a:lnTo>
                    <a:lnTo>
                      <a:pt x="521" y="2069"/>
                    </a:lnTo>
                    <a:lnTo>
                      <a:pt x="542" y="2113"/>
                    </a:lnTo>
                    <a:lnTo>
                      <a:pt x="560" y="2155"/>
                    </a:lnTo>
                    <a:lnTo>
                      <a:pt x="573" y="2197"/>
                    </a:lnTo>
                    <a:lnTo>
                      <a:pt x="583" y="2235"/>
                    </a:lnTo>
                    <a:lnTo>
                      <a:pt x="591" y="2271"/>
                    </a:lnTo>
                    <a:lnTo>
                      <a:pt x="596" y="2303"/>
                    </a:lnTo>
                    <a:lnTo>
                      <a:pt x="598" y="2331"/>
                    </a:lnTo>
                    <a:lnTo>
                      <a:pt x="600" y="2354"/>
                    </a:lnTo>
                    <a:lnTo>
                      <a:pt x="600" y="2385"/>
                    </a:lnTo>
                    <a:lnTo>
                      <a:pt x="1005" y="2385"/>
                    </a:lnTo>
                    <a:lnTo>
                      <a:pt x="1005" y="2287"/>
                    </a:lnTo>
                    <a:lnTo>
                      <a:pt x="1007" y="2272"/>
                    </a:lnTo>
                    <a:lnTo>
                      <a:pt x="1011" y="2257"/>
                    </a:lnTo>
                    <a:lnTo>
                      <a:pt x="1019" y="2244"/>
                    </a:lnTo>
                    <a:lnTo>
                      <a:pt x="1029" y="2234"/>
                    </a:lnTo>
                    <a:lnTo>
                      <a:pt x="1042" y="2224"/>
                    </a:lnTo>
                    <a:lnTo>
                      <a:pt x="1056" y="2219"/>
                    </a:lnTo>
                    <a:lnTo>
                      <a:pt x="1070" y="2216"/>
                    </a:lnTo>
                    <a:lnTo>
                      <a:pt x="1086" y="2216"/>
                    </a:lnTo>
                    <a:lnTo>
                      <a:pt x="1161" y="2224"/>
                    </a:lnTo>
                    <a:lnTo>
                      <a:pt x="1238" y="2227"/>
                    </a:lnTo>
                    <a:lnTo>
                      <a:pt x="1317" y="2226"/>
                    </a:lnTo>
                    <a:lnTo>
                      <a:pt x="1394" y="2221"/>
                    </a:lnTo>
                    <a:lnTo>
                      <a:pt x="1414" y="2221"/>
                    </a:lnTo>
                    <a:lnTo>
                      <a:pt x="1432" y="2227"/>
                    </a:lnTo>
                    <a:lnTo>
                      <a:pt x="1449" y="2238"/>
                    </a:lnTo>
                    <a:lnTo>
                      <a:pt x="1462" y="2254"/>
                    </a:lnTo>
                    <a:lnTo>
                      <a:pt x="1470" y="2271"/>
                    </a:lnTo>
                    <a:lnTo>
                      <a:pt x="1473" y="2291"/>
                    </a:lnTo>
                    <a:lnTo>
                      <a:pt x="1473" y="2386"/>
                    </a:lnTo>
                    <a:lnTo>
                      <a:pt x="1878" y="2386"/>
                    </a:lnTo>
                    <a:lnTo>
                      <a:pt x="1878" y="2287"/>
                    </a:lnTo>
                    <a:lnTo>
                      <a:pt x="1879" y="2272"/>
                    </a:lnTo>
                    <a:lnTo>
                      <a:pt x="1881" y="2252"/>
                    </a:lnTo>
                    <a:lnTo>
                      <a:pt x="1884" y="2227"/>
                    </a:lnTo>
                    <a:lnTo>
                      <a:pt x="1890" y="2199"/>
                    </a:lnTo>
                    <a:lnTo>
                      <a:pt x="1899" y="2168"/>
                    </a:lnTo>
                    <a:lnTo>
                      <a:pt x="1911" y="2134"/>
                    </a:lnTo>
                    <a:lnTo>
                      <a:pt x="1927" y="2099"/>
                    </a:lnTo>
                    <a:lnTo>
                      <a:pt x="1948" y="2063"/>
                    </a:lnTo>
                    <a:lnTo>
                      <a:pt x="1972" y="2026"/>
                    </a:lnTo>
                    <a:lnTo>
                      <a:pt x="2003" y="1989"/>
                    </a:lnTo>
                    <a:lnTo>
                      <a:pt x="2040" y="1952"/>
                    </a:lnTo>
                    <a:lnTo>
                      <a:pt x="2056" y="1940"/>
                    </a:lnTo>
                    <a:lnTo>
                      <a:pt x="2072" y="1920"/>
                    </a:lnTo>
                    <a:lnTo>
                      <a:pt x="2091" y="1897"/>
                    </a:lnTo>
                    <a:lnTo>
                      <a:pt x="2112" y="1871"/>
                    </a:lnTo>
                    <a:lnTo>
                      <a:pt x="2134" y="1842"/>
                    </a:lnTo>
                    <a:lnTo>
                      <a:pt x="2159" y="1812"/>
                    </a:lnTo>
                    <a:lnTo>
                      <a:pt x="2183" y="1779"/>
                    </a:lnTo>
                    <a:lnTo>
                      <a:pt x="2207" y="1744"/>
                    </a:lnTo>
                    <a:lnTo>
                      <a:pt x="2232" y="1709"/>
                    </a:lnTo>
                    <a:lnTo>
                      <a:pt x="2255" y="1674"/>
                    </a:lnTo>
                    <a:lnTo>
                      <a:pt x="2276" y="1639"/>
                    </a:lnTo>
                    <a:lnTo>
                      <a:pt x="2297" y="1604"/>
                    </a:lnTo>
                    <a:lnTo>
                      <a:pt x="2314" y="1571"/>
                    </a:lnTo>
                    <a:lnTo>
                      <a:pt x="2328" y="1540"/>
                    </a:lnTo>
                    <a:lnTo>
                      <a:pt x="2338" y="1511"/>
                    </a:lnTo>
                    <a:lnTo>
                      <a:pt x="2346" y="1494"/>
                    </a:lnTo>
                    <a:lnTo>
                      <a:pt x="2357" y="1480"/>
                    </a:lnTo>
                    <a:lnTo>
                      <a:pt x="2372" y="1470"/>
                    </a:lnTo>
                    <a:lnTo>
                      <a:pt x="2388" y="1463"/>
                    </a:lnTo>
                    <a:lnTo>
                      <a:pt x="2406" y="1461"/>
                    </a:lnTo>
                    <a:lnTo>
                      <a:pt x="2492" y="1461"/>
                    </a:lnTo>
                    <a:lnTo>
                      <a:pt x="2509" y="1458"/>
                    </a:lnTo>
                    <a:lnTo>
                      <a:pt x="2523" y="1451"/>
                    </a:lnTo>
                    <a:lnTo>
                      <a:pt x="2535" y="1439"/>
                    </a:lnTo>
                    <a:lnTo>
                      <a:pt x="2544" y="1424"/>
                    </a:lnTo>
                    <a:lnTo>
                      <a:pt x="2546" y="1407"/>
                    </a:lnTo>
                    <a:lnTo>
                      <a:pt x="2546" y="1101"/>
                    </a:lnTo>
                    <a:lnTo>
                      <a:pt x="2544" y="1084"/>
                    </a:lnTo>
                    <a:lnTo>
                      <a:pt x="2535" y="1069"/>
                    </a:lnTo>
                    <a:lnTo>
                      <a:pt x="2523" y="1057"/>
                    </a:lnTo>
                    <a:lnTo>
                      <a:pt x="2509" y="1049"/>
                    </a:lnTo>
                    <a:lnTo>
                      <a:pt x="2492" y="1047"/>
                    </a:lnTo>
                    <a:lnTo>
                      <a:pt x="2400" y="1047"/>
                    </a:lnTo>
                    <a:lnTo>
                      <a:pt x="2384" y="1045"/>
                    </a:lnTo>
                    <a:lnTo>
                      <a:pt x="2368" y="1038"/>
                    </a:lnTo>
                    <a:lnTo>
                      <a:pt x="2353" y="1028"/>
                    </a:lnTo>
                    <a:lnTo>
                      <a:pt x="2342" y="1015"/>
                    </a:lnTo>
                    <a:lnTo>
                      <a:pt x="2334" y="998"/>
                    </a:lnTo>
                    <a:lnTo>
                      <a:pt x="2311" y="936"/>
                    </a:lnTo>
                    <a:lnTo>
                      <a:pt x="2283" y="874"/>
                    </a:lnTo>
                    <a:lnTo>
                      <a:pt x="2250" y="815"/>
                    </a:lnTo>
                    <a:lnTo>
                      <a:pt x="2213" y="759"/>
                    </a:lnTo>
                    <a:lnTo>
                      <a:pt x="2170" y="704"/>
                    </a:lnTo>
                    <a:lnTo>
                      <a:pt x="2125" y="652"/>
                    </a:lnTo>
                    <a:lnTo>
                      <a:pt x="2074" y="602"/>
                    </a:lnTo>
                    <a:lnTo>
                      <a:pt x="2020" y="556"/>
                    </a:lnTo>
                    <a:lnTo>
                      <a:pt x="2009" y="544"/>
                    </a:lnTo>
                    <a:lnTo>
                      <a:pt x="2001" y="533"/>
                    </a:lnTo>
                    <a:lnTo>
                      <a:pt x="1995" y="518"/>
                    </a:lnTo>
                    <a:lnTo>
                      <a:pt x="1993" y="503"/>
                    </a:lnTo>
                    <a:lnTo>
                      <a:pt x="1983" y="453"/>
                    </a:lnTo>
                    <a:lnTo>
                      <a:pt x="1980" y="402"/>
                    </a:lnTo>
                    <a:lnTo>
                      <a:pt x="1982" y="352"/>
                    </a:lnTo>
                    <a:lnTo>
                      <a:pt x="1991" y="301"/>
                    </a:lnTo>
                    <a:lnTo>
                      <a:pt x="2006" y="249"/>
                    </a:lnTo>
                    <a:lnTo>
                      <a:pt x="2028" y="198"/>
                    </a:lnTo>
                    <a:lnTo>
                      <a:pt x="2057" y="147"/>
                    </a:lnTo>
                    <a:lnTo>
                      <a:pt x="2058" y="146"/>
                    </a:lnTo>
                    <a:lnTo>
                      <a:pt x="2058" y="145"/>
                    </a:lnTo>
                    <a:lnTo>
                      <a:pt x="2057" y="143"/>
                    </a:lnTo>
                    <a:lnTo>
                      <a:pt x="2056" y="142"/>
                    </a:lnTo>
                    <a:lnTo>
                      <a:pt x="2054" y="141"/>
                    </a:lnTo>
                    <a:lnTo>
                      <a:pt x="2053" y="141"/>
                    </a:lnTo>
                    <a:lnTo>
                      <a:pt x="2004" y="150"/>
                    </a:lnTo>
                    <a:lnTo>
                      <a:pt x="1959" y="160"/>
                    </a:lnTo>
                    <a:lnTo>
                      <a:pt x="1919" y="174"/>
                    </a:lnTo>
                    <a:lnTo>
                      <a:pt x="1883" y="190"/>
                    </a:lnTo>
                    <a:lnTo>
                      <a:pt x="1850" y="207"/>
                    </a:lnTo>
                    <a:lnTo>
                      <a:pt x="1822" y="226"/>
                    </a:lnTo>
                    <a:lnTo>
                      <a:pt x="1795" y="246"/>
                    </a:lnTo>
                    <a:lnTo>
                      <a:pt x="1773" y="266"/>
                    </a:lnTo>
                    <a:lnTo>
                      <a:pt x="1753" y="287"/>
                    </a:lnTo>
                    <a:lnTo>
                      <a:pt x="1736" y="307"/>
                    </a:lnTo>
                    <a:lnTo>
                      <a:pt x="1721" y="327"/>
                    </a:lnTo>
                    <a:lnTo>
                      <a:pt x="1709" y="341"/>
                    </a:lnTo>
                    <a:lnTo>
                      <a:pt x="1694" y="351"/>
                    </a:lnTo>
                    <a:lnTo>
                      <a:pt x="1677" y="356"/>
                    </a:lnTo>
                    <a:lnTo>
                      <a:pt x="1659" y="358"/>
                    </a:lnTo>
                    <a:lnTo>
                      <a:pt x="1641" y="355"/>
                    </a:lnTo>
                    <a:lnTo>
                      <a:pt x="1566" y="334"/>
                    </a:lnTo>
                    <a:lnTo>
                      <a:pt x="1490" y="317"/>
                    </a:lnTo>
                    <a:lnTo>
                      <a:pt x="1412" y="305"/>
                    </a:lnTo>
                    <a:lnTo>
                      <a:pt x="1393" y="301"/>
                    </a:lnTo>
                    <a:lnTo>
                      <a:pt x="1377" y="291"/>
                    </a:lnTo>
                    <a:lnTo>
                      <a:pt x="1365" y="279"/>
                    </a:lnTo>
                    <a:lnTo>
                      <a:pt x="1356" y="264"/>
                    </a:lnTo>
                    <a:lnTo>
                      <a:pt x="1351" y="246"/>
                    </a:lnTo>
                    <a:lnTo>
                      <a:pt x="1350" y="227"/>
                    </a:lnTo>
                    <a:lnTo>
                      <a:pt x="1355" y="209"/>
                    </a:lnTo>
                    <a:lnTo>
                      <a:pt x="1363" y="193"/>
                    </a:lnTo>
                    <a:lnTo>
                      <a:pt x="1376" y="180"/>
                    </a:lnTo>
                    <a:lnTo>
                      <a:pt x="1392" y="171"/>
                    </a:lnTo>
                    <a:lnTo>
                      <a:pt x="1409" y="165"/>
                    </a:lnTo>
                    <a:lnTo>
                      <a:pt x="1428" y="165"/>
                    </a:lnTo>
                    <a:lnTo>
                      <a:pt x="1498" y="175"/>
                    </a:lnTo>
                    <a:lnTo>
                      <a:pt x="1568" y="189"/>
                    </a:lnTo>
                    <a:lnTo>
                      <a:pt x="1636" y="206"/>
                    </a:lnTo>
                    <a:lnTo>
                      <a:pt x="1656" y="182"/>
                    </a:lnTo>
                    <a:lnTo>
                      <a:pt x="1681" y="158"/>
                    </a:lnTo>
                    <a:lnTo>
                      <a:pt x="1707" y="135"/>
                    </a:lnTo>
                    <a:lnTo>
                      <a:pt x="1736" y="113"/>
                    </a:lnTo>
                    <a:lnTo>
                      <a:pt x="1769" y="91"/>
                    </a:lnTo>
                    <a:lnTo>
                      <a:pt x="1804" y="70"/>
                    </a:lnTo>
                    <a:lnTo>
                      <a:pt x="1843" y="52"/>
                    </a:lnTo>
                    <a:lnTo>
                      <a:pt x="1885" y="35"/>
                    </a:lnTo>
                    <a:lnTo>
                      <a:pt x="1932" y="22"/>
                    </a:lnTo>
                    <a:lnTo>
                      <a:pt x="1982" y="10"/>
                    </a:lnTo>
                    <a:lnTo>
                      <a:pt x="2036" y="1"/>
                    </a:lnTo>
                    <a:lnTo>
                      <a:pt x="2063"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2" name="Freeform 280"/>
              <p:cNvSpPr>
                <a:spLocks noEditPoints="1"/>
              </p:cNvSpPr>
              <p:nvPr/>
            </p:nvSpPr>
            <p:spPr bwMode="auto">
              <a:xfrm>
                <a:off x="10991850" y="4359275"/>
                <a:ext cx="182562" cy="182562"/>
              </a:xfrm>
              <a:custGeom>
                <a:avLst/>
                <a:gdLst>
                  <a:gd name="T0" fmla="*/ 528 w 1158"/>
                  <a:gd name="T1" fmla="*/ 144 h 1155"/>
                  <a:gd name="T2" fmla="*/ 432 w 1158"/>
                  <a:gd name="T3" fmla="*/ 166 h 1155"/>
                  <a:gd name="T4" fmla="*/ 344 w 1158"/>
                  <a:gd name="T5" fmla="*/ 208 h 1155"/>
                  <a:gd name="T6" fmla="*/ 270 w 1158"/>
                  <a:gd name="T7" fmla="*/ 269 h 1155"/>
                  <a:gd name="T8" fmla="*/ 209 w 1158"/>
                  <a:gd name="T9" fmla="*/ 344 h 1155"/>
                  <a:gd name="T10" fmla="*/ 167 w 1158"/>
                  <a:gd name="T11" fmla="*/ 431 h 1155"/>
                  <a:gd name="T12" fmla="*/ 143 w 1158"/>
                  <a:gd name="T13" fmla="*/ 527 h 1155"/>
                  <a:gd name="T14" fmla="*/ 143 w 1158"/>
                  <a:gd name="T15" fmla="*/ 628 h 1155"/>
                  <a:gd name="T16" fmla="*/ 167 w 1158"/>
                  <a:gd name="T17" fmla="*/ 725 h 1155"/>
                  <a:gd name="T18" fmla="*/ 209 w 1158"/>
                  <a:gd name="T19" fmla="*/ 813 h 1155"/>
                  <a:gd name="T20" fmla="*/ 270 w 1158"/>
                  <a:gd name="T21" fmla="*/ 887 h 1155"/>
                  <a:gd name="T22" fmla="*/ 344 w 1158"/>
                  <a:gd name="T23" fmla="*/ 947 h 1155"/>
                  <a:gd name="T24" fmla="*/ 432 w 1158"/>
                  <a:gd name="T25" fmla="*/ 989 h 1155"/>
                  <a:gd name="T26" fmla="*/ 528 w 1158"/>
                  <a:gd name="T27" fmla="*/ 1012 h 1155"/>
                  <a:gd name="T28" fmla="*/ 630 w 1158"/>
                  <a:gd name="T29" fmla="*/ 1012 h 1155"/>
                  <a:gd name="T30" fmla="*/ 727 w 1158"/>
                  <a:gd name="T31" fmla="*/ 989 h 1155"/>
                  <a:gd name="T32" fmla="*/ 814 w 1158"/>
                  <a:gd name="T33" fmla="*/ 947 h 1155"/>
                  <a:gd name="T34" fmla="*/ 889 w 1158"/>
                  <a:gd name="T35" fmla="*/ 887 h 1155"/>
                  <a:gd name="T36" fmla="*/ 949 w 1158"/>
                  <a:gd name="T37" fmla="*/ 813 h 1155"/>
                  <a:gd name="T38" fmla="*/ 992 w 1158"/>
                  <a:gd name="T39" fmla="*/ 725 h 1155"/>
                  <a:gd name="T40" fmla="*/ 1014 w 1158"/>
                  <a:gd name="T41" fmla="*/ 628 h 1155"/>
                  <a:gd name="T42" fmla="*/ 1014 w 1158"/>
                  <a:gd name="T43" fmla="*/ 527 h 1155"/>
                  <a:gd name="T44" fmla="*/ 992 w 1158"/>
                  <a:gd name="T45" fmla="*/ 431 h 1155"/>
                  <a:gd name="T46" fmla="*/ 949 w 1158"/>
                  <a:gd name="T47" fmla="*/ 344 h 1155"/>
                  <a:gd name="T48" fmla="*/ 889 w 1158"/>
                  <a:gd name="T49" fmla="*/ 269 h 1155"/>
                  <a:gd name="T50" fmla="*/ 814 w 1158"/>
                  <a:gd name="T51" fmla="*/ 208 h 1155"/>
                  <a:gd name="T52" fmla="*/ 727 w 1158"/>
                  <a:gd name="T53" fmla="*/ 166 h 1155"/>
                  <a:gd name="T54" fmla="*/ 630 w 1158"/>
                  <a:gd name="T55" fmla="*/ 144 h 1155"/>
                  <a:gd name="T56" fmla="*/ 579 w 1158"/>
                  <a:gd name="T57" fmla="*/ 0 h 1155"/>
                  <a:gd name="T58" fmla="*/ 696 w 1158"/>
                  <a:gd name="T59" fmla="*/ 12 h 1155"/>
                  <a:gd name="T60" fmla="*/ 804 w 1158"/>
                  <a:gd name="T61" fmla="*/ 46 h 1155"/>
                  <a:gd name="T62" fmla="*/ 903 w 1158"/>
                  <a:gd name="T63" fmla="*/ 100 h 1155"/>
                  <a:gd name="T64" fmla="*/ 989 w 1158"/>
                  <a:gd name="T65" fmla="*/ 169 h 1155"/>
                  <a:gd name="T66" fmla="*/ 1060 w 1158"/>
                  <a:gd name="T67" fmla="*/ 255 h 1155"/>
                  <a:gd name="T68" fmla="*/ 1113 w 1158"/>
                  <a:gd name="T69" fmla="*/ 353 h 1155"/>
                  <a:gd name="T70" fmla="*/ 1146 w 1158"/>
                  <a:gd name="T71" fmla="*/ 461 h 1155"/>
                  <a:gd name="T72" fmla="*/ 1158 w 1158"/>
                  <a:gd name="T73" fmla="*/ 578 h 1155"/>
                  <a:gd name="T74" fmla="*/ 1146 w 1158"/>
                  <a:gd name="T75" fmla="*/ 694 h 1155"/>
                  <a:gd name="T76" fmla="*/ 1113 w 1158"/>
                  <a:gd name="T77" fmla="*/ 803 h 1155"/>
                  <a:gd name="T78" fmla="*/ 1058 w 1158"/>
                  <a:gd name="T79" fmla="*/ 900 h 1155"/>
                  <a:gd name="T80" fmla="*/ 989 w 1158"/>
                  <a:gd name="T81" fmla="*/ 986 h 1155"/>
                  <a:gd name="T82" fmla="*/ 903 w 1158"/>
                  <a:gd name="T83" fmla="*/ 1057 h 1155"/>
                  <a:gd name="T84" fmla="*/ 804 w 1158"/>
                  <a:gd name="T85" fmla="*/ 1110 h 1155"/>
                  <a:gd name="T86" fmla="*/ 696 w 1158"/>
                  <a:gd name="T87" fmla="*/ 1144 h 1155"/>
                  <a:gd name="T88" fmla="*/ 579 w 1158"/>
                  <a:gd name="T89" fmla="*/ 1155 h 1155"/>
                  <a:gd name="T90" fmla="*/ 463 w 1158"/>
                  <a:gd name="T91" fmla="*/ 1144 h 1155"/>
                  <a:gd name="T92" fmla="*/ 353 w 1158"/>
                  <a:gd name="T93" fmla="*/ 1110 h 1155"/>
                  <a:gd name="T94" fmla="*/ 256 w 1158"/>
                  <a:gd name="T95" fmla="*/ 1057 h 1155"/>
                  <a:gd name="T96" fmla="*/ 170 w 1158"/>
                  <a:gd name="T97" fmla="*/ 986 h 1155"/>
                  <a:gd name="T98" fmla="*/ 99 w 1158"/>
                  <a:gd name="T99" fmla="*/ 900 h 1155"/>
                  <a:gd name="T100" fmla="*/ 46 w 1158"/>
                  <a:gd name="T101" fmla="*/ 802 h 1155"/>
                  <a:gd name="T102" fmla="*/ 12 w 1158"/>
                  <a:gd name="T103" fmla="*/ 694 h 1155"/>
                  <a:gd name="T104" fmla="*/ 0 w 1158"/>
                  <a:gd name="T105" fmla="*/ 578 h 1155"/>
                  <a:gd name="T106" fmla="*/ 12 w 1158"/>
                  <a:gd name="T107" fmla="*/ 461 h 1155"/>
                  <a:gd name="T108" fmla="*/ 46 w 1158"/>
                  <a:gd name="T109" fmla="*/ 353 h 1155"/>
                  <a:gd name="T110" fmla="*/ 99 w 1158"/>
                  <a:gd name="T111" fmla="*/ 255 h 1155"/>
                  <a:gd name="T112" fmla="*/ 170 w 1158"/>
                  <a:gd name="T113" fmla="*/ 169 h 1155"/>
                  <a:gd name="T114" fmla="*/ 256 w 1158"/>
                  <a:gd name="T115" fmla="*/ 98 h 1155"/>
                  <a:gd name="T116" fmla="*/ 354 w 1158"/>
                  <a:gd name="T117" fmla="*/ 46 h 1155"/>
                  <a:gd name="T118" fmla="*/ 463 w 1158"/>
                  <a:gd name="T119" fmla="*/ 12 h 1155"/>
                  <a:gd name="T120" fmla="*/ 579 w 1158"/>
                  <a:gd name="T121"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8" h="1155">
                    <a:moveTo>
                      <a:pt x="579" y="141"/>
                    </a:moveTo>
                    <a:lnTo>
                      <a:pt x="528" y="144"/>
                    </a:lnTo>
                    <a:lnTo>
                      <a:pt x="479" y="152"/>
                    </a:lnTo>
                    <a:lnTo>
                      <a:pt x="432" y="166"/>
                    </a:lnTo>
                    <a:lnTo>
                      <a:pt x="386" y="185"/>
                    </a:lnTo>
                    <a:lnTo>
                      <a:pt x="344" y="208"/>
                    </a:lnTo>
                    <a:lnTo>
                      <a:pt x="305" y="237"/>
                    </a:lnTo>
                    <a:lnTo>
                      <a:pt x="270" y="269"/>
                    </a:lnTo>
                    <a:lnTo>
                      <a:pt x="237" y="305"/>
                    </a:lnTo>
                    <a:lnTo>
                      <a:pt x="209" y="344"/>
                    </a:lnTo>
                    <a:lnTo>
                      <a:pt x="185" y="386"/>
                    </a:lnTo>
                    <a:lnTo>
                      <a:pt x="167" y="431"/>
                    </a:lnTo>
                    <a:lnTo>
                      <a:pt x="152" y="478"/>
                    </a:lnTo>
                    <a:lnTo>
                      <a:pt x="143" y="527"/>
                    </a:lnTo>
                    <a:lnTo>
                      <a:pt x="140" y="578"/>
                    </a:lnTo>
                    <a:lnTo>
                      <a:pt x="143" y="628"/>
                    </a:lnTo>
                    <a:lnTo>
                      <a:pt x="152" y="678"/>
                    </a:lnTo>
                    <a:lnTo>
                      <a:pt x="167" y="725"/>
                    </a:lnTo>
                    <a:lnTo>
                      <a:pt x="185" y="770"/>
                    </a:lnTo>
                    <a:lnTo>
                      <a:pt x="209" y="813"/>
                    </a:lnTo>
                    <a:lnTo>
                      <a:pt x="237" y="852"/>
                    </a:lnTo>
                    <a:lnTo>
                      <a:pt x="270" y="887"/>
                    </a:lnTo>
                    <a:lnTo>
                      <a:pt x="305" y="919"/>
                    </a:lnTo>
                    <a:lnTo>
                      <a:pt x="344" y="947"/>
                    </a:lnTo>
                    <a:lnTo>
                      <a:pt x="386" y="970"/>
                    </a:lnTo>
                    <a:lnTo>
                      <a:pt x="432" y="989"/>
                    </a:lnTo>
                    <a:lnTo>
                      <a:pt x="479" y="1004"/>
                    </a:lnTo>
                    <a:lnTo>
                      <a:pt x="528" y="1012"/>
                    </a:lnTo>
                    <a:lnTo>
                      <a:pt x="579" y="1016"/>
                    </a:lnTo>
                    <a:lnTo>
                      <a:pt x="630" y="1012"/>
                    </a:lnTo>
                    <a:lnTo>
                      <a:pt x="679" y="1004"/>
                    </a:lnTo>
                    <a:lnTo>
                      <a:pt x="727" y="989"/>
                    </a:lnTo>
                    <a:lnTo>
                      <a:pt x="771" y="970"/>
                    </a:lnTo>
                    <a:lnTo>
                      <a:pt x="814" y="947"/>
                    </a:lnTo>
                    <a:lnTo>
                      <a:pt x="853" y="919"/>
                    </a:lnTo>
                    <a:lnTo>
                      <a:pt x="889" y="887"/>
                    </a:lnTo>
                    <a:lnTo>
                      <a:pt x="921" y="852"/>
                    </a:lnTo>
                    <a:lnTo>
                      <a:pt x="949" y="813"/>
                    </a:lnTo>
                    <a:lnTo>
                      <a:pt x="973" y="770"/>
                    </a:lnTo>
                    <a:lnTo>
                      <a:pt x="992" y="725"/>
                    </a:lnTo>
                    <a:lnTo>
                      <a:pt x="1005" y="678"/>
                    </a:lnTo>
                    <a:lnTo>
                      <a:pt x="1014" y="628"/>
                    </a:lnTo>
                    <a:lnTo>
                      <a:pt x="1017" y="578"/>
                    </a:lnTo>
                    <a:lnTo>
                      <a:pt x="1014" y="527"/>
                    </a:lnTo>
                    <a:lnTo>
                      <a:pt x="1005" y="478"/>
                    </a:lnTo>
                    <a:lnTo>
                      <a:pt x="992" y="431"/>
                    </a:lnTo>
                    <a:lnTo>
                      <a:pt x="973" y="386"/>
                    </a:lnTo>
                    <a:lnTo>
                      <a:pt x="949" y="344"/>
                    </a:lnTo>
                    <a:lnTo>
                      <a:pt x="921" y="305"/>
                    </a:lnTo>
                    <a:lnTo>
                      <a:pt x="889" y="269"/>
                    </a:lnTo>
                    <a:lnTo>
                      <a:pt x="853" y="237"/>
                    </a:lnTo>
                    <a:lnTo>
                      <a:pt x="814" y="208"/>
                    </a:lnTo>
                    <a:lnTo>
                      <a:pt x="771" y="185"/>
                    </a:lnTo>
                    <a:lnTo>
                      <a:pt x="727" y="166"/>
                    </a:lnTo>
                    <a:lnTo>
                      <a:pt x="679" y="152"/>
                    </a:lnTo>
                    <a:lnTo>
                      <a:pt x="630" y="144"/>
                    </a:lnTo>
                    <a:lnTo>
                      <a:pt x="579" y="141"/>
                    </a:lnTo>
                    <a:close/>
                    <a:moveTo>
                      <a:pt x="579" y="0"/>
                    </a:moveTo>
                    <a:lnTo>
                      <a:pt x="639" y="3"/>
                    </a:lnTo>
                    <a:lnTo>
                      <a:pt x="696" y="12"/>
                    </a:lnTo>
                    <a:lnTo>
                      <a:pt x="751" y="27"/>
                    </a:lnTo>
                    <a:lnTo>
                      <a:pt x="804" y="46"/>
                    </a:lnTo>
                    <a:lnTo>
                      <a:pt x="855" y="70"/>
                    </a:lnTo>
                    <a:lnTo>
                      <a:pt x="903" y="100"/>
                    </a:lnTo>
                    <a:lnTo>
                      <a:pt x="947" y="132"/>
                    </a:lnTo>
                    <a:lnTo>
                      <a:pt x="989" y="169"/>
                    </a:lnTo>
                    <a:lnTo>
                      <a:pt x="1026" y="211"/>
                    </a:lnTo>
                    <a:lnTo>
                      <a:pt x="1060" y="255"/>
                    </a:lnTo>
                    <a:lnTo>
                      <a:pt x="1088" y="303"/>
                    </a:lnTo>
                    <a:lnTo>
                      <a:pt x="1113" y="353"/>
                    </a:lnTo>
                    <a:lnTo>
                      <a:pt x="1132" y="406"/>
                    </a:lnTo>
                    <a:lnTo>
                      <a:pt x="1146" y="461"/>
                    </a:lnTo>
                    <a:lnTo>
                      <a:pt x="1155" y="518"/>
                    </a:lnTo>
                    <a:lnTo>
                      <a:pt x="1158" y="578"/>
                    </a:lnTo>
                    <a:lnTo>
                      <a:pt x="1155" y="637"/>
                    </a:lnTo>
                    <a:lnTo>
                      <a:pt x="1146" y="694"/>
                    </a:lnTo>
                    <a:lnTo>
                      <a:pt x="1132" y="750"/>
                    </a:lnTo>
                    <a:lnTo>
                      <a:pt x="1113" y="803"/>
                    </a:lnTo>
                    <a:lnTo>
                      <a:pt x="1088" y="853"/>
                    </a:lnTo>
                    <a:lnTo>
                      <a:pt x="1058" y="900"/>
                    </a:lnTo>
                    <a:lnTo>
                      <a:pt x="1026" y="946"/>
                    </a:lnTo>
                    <a:lnTo>
                      <a:pt x="989" y="986"/>
                    </a:lnTo>
                    <a:lnTo>
                      <a:pt x="947" y="1024"/>
                    </a:lnTo>
                    <a:lnTo>
                      <a:pt x="903" y="1057"/>
                    </a:lnTo>
                    <a:lnTo>
                      <a:pt x="855" y="1085"/>
                    </a:lnTo>
                    <a:lnTo>
                      <a:pt x="804" y="1110"/>
                    </a:lnTo>
                    <a:lnTo>
                      <a:pt x="751" y="1130"/>
                    </a:lnTo>
                    <a:lnTo>
                      <a:pt x="696" y="1144"/>
                    </a:lnTo>
                    <a:lnTo>
                      <a:pt x="639" y="1152"/>
                    </a:lnTo>
                    <a:lnTo>
                      <a:pt x="579" y="1155"/>
                    </a:lnTo>
                    <a:lnTo>
                      <a:pt x="520" y="1152"/>
                    </a:lnTo>
                    <a:lnTo>
                      <a:pt x="463" y="1144"/>
                    </a:lnTo>
                    <a:lnTo>
                      <a:pt x="406" y="1130"/>
                    </a:lnTo>
                    <a:lnTo>
                      <a:pt x="353" y="1110"/>
                    </a:lnTo>
                    <a:lnTo>
                      <a:pt x="304" y="1085"/>
                    </a:lnTo>
                    <a:lnTo>
                      <a:pt x="256" y="1057"/>
                    </a:lnTo>
                    <a:lnTo>
                      <a:pt x="210" y="1023"/>
                    </a:lnTo>
                    <a:lnTo>
                      <a:pt x="170" y="986"/>
                    </a:lnTo>
                    <a:lnTo>
                      <a:pt x="132" y="945"/>
                    </a:lnTo>
                    <a:lnTo>
                      <a:pt x="99" y="900"/>
                    </a:lnTo>
                    <a:lnTo>
                      <a:pt x="70" y="853"/>
                    </a:lnTo>
                    <a:lnTo>
                      <a:pt x="46" y="802"/>
                    </a:lnTo>
                    <a:lnTo>
                      <a:pt x="26" y="749"/>
                    </a:lnTo>
                    <a:lnTo>
                      <a:pt x="12" y="694"/>
                    </a:lnTo>
                    <a:lnTo>
                      <a:pt x="3" y="637"/>
                    </a:lnTo>
                    <a:lnTo>
                      <a:pt x="0" y="578"/>
                    </a:lnTo>
                    <a:lnTo>
                      <a:pt x="3" y="518"/>
                    </a:lnTo>
                    <a:lnTo>
                      <a:pt x="12" y="461"/>
                    </a:lnTo>
                    <a:lnTo>
                      <a:pt x="26" y="406"/>
                    </a:lnTo>
                    <a:lnTo>
                      <a:pt x="46" y="353"/>
                    </a:lnTo>
                    <a:lnTo>
                      <a:pt x="70" y="303"/>
                    </a:lnTo>
                    <a:lnTo>
                      <a:pt x="99" y="255"/>
                    </a:lnTo>
                    <a:lnTo>
                      <a:pt x="133" y="211"/>
                    </a:lnTo>
                    <a:lnTo>
                      <a:pt x="170" y="169"/>
                    </a:lnTo>
                    <a:lnTo>
                      <a:pt x="211" y="132"/>
                    </a:lnTo>
                    <a:lnTo>
                      <a:pt x="256" y="98"/>
                    </a:lnTo>
                    <a:lnTo>
                      <a:pt x="304" y="70"/>
                    </a:lnTo>
                    <a:lnTo>
                      <a:pt x="354" y="46"/>
                    </a:lnTo>
                    <a:lnTo>
                      <a:pt x="407" y="27"/>
                    </a:lnTo>
                    <a:lnTo>
                      <a:pt x="463" y="12"/>
                    </a:lnTo>
                    <a:lnTo>
                      <a:pt x="520" y="3"/>
                    </a:lnTo>
                    <a:lnTo>
                      <a:pt x="579"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3" name="Freeform 281"/>
              <p:cNvSpPr>
                <a:spLocks noEditPoints="1"/>
              </p:cNvSpPr>
              <p:nvPr/>
            </p:nvSpPr>
            <p:spPr bwMode="auto">
              <a:xfrm>
                <a:off x="11123613" y="4235450"/>
                <a:ext cx="128587" cy="127000"/>
              </a:xfrm>
              <a:custGeom>
                <a:avLst/>
                <a:gdLst>
                  <a:gd name="T0" fmla="*/ 364 w 807"/>
                  <a:gd name="T1" fmla="*/ 143 h 806"/>
                  <a:gd name="T2" fmla="*/ 293 w 807"/>
                  <a:gd name="T3" fmla="*/ 164 h 806"/>
                  <a:gd name="T4" fmla="*/ 230 w 807"/>
                  <a:gd name="T5" fmla="*/ 205 h 806"/>
                  <a:gd name="T6" fmla="*/ 182 w 807"/>
                  <a:gd name="T7" fmla="*/ 260 h 806"/>
                  <a:gd name="T8" fmla="*/ 152 w 807"/>
                  <a:gd name="T9" fmla="*/ 327 h 806"/>
                  <a:gd name="T10" fmla="*/ 140 w 807"/>
                  <a:gd name="T11" fmla="*/ 402 h 806"/>
                  <a:gd name="T12" fmla="*/ 152 w 807"/>
                  <a:gd name="T13" fmla="*/ 479 h 806"/>
                  <a:gd name="T14" fmla="*/ 182 w 807"/>
                  <a:gd name="T15" fmla="*/ 545 h 806"/>
                  <a:gd name="T16" fmla="*/ 230 w 807"/>
                  <a:gd name="T17" fmla="*/ 600 h 806"/>
                  <a:gd name="T18" fmla="*/ 293 w 807"/>
                  <a:gd name="T19" fmla="*/ 640 h 806"/>
                  <a:gd name="T20" fmla="*/ 364 w 807"/>
                  <a:gd name="T21" fmla="*/ 663 h 806"/>
                  <a:gd name="T22" fmla="*/ 442 w 807"/>
                  <a:gd name="T23" fmla="*/ 663 h 806"/>
                  <a:gd name="T24" fmla="*/ 513 w 807"/>
                  <a:gd name="T25" fmla="*/ 640 h 806"/>
                  <a:gd name="T26" fmla="*/ 576 w 807"/>
                  <a:gd name="T27" fmla="*/ 600 h 806"/>
                  <a:gd name="T28" fmla="*/ 623 w 807"/>
                  <a:gd name="T29" fmla="*/ 545 h 806"/>
                  <a:gd name="T30" fmla="*/ 654 w 807"/>
                  <a:gd name="T31" fmla="*/ 479 h 806"/>
                  <a:gd name="T32" fmla="*/ 666 w 807"/>
                  <a:gd name="T33" fmla="*/ 402 h 806"/>
                  <a:gd name="T34" fmla="*/ 654 w 807"/>
                  <a:gd name="T35" fmla="*/ 327 h 806"/>
                  <a:gd name="T36" fmla="*/ 623 w 807"/>
                  <a:gd name="T37" fmla="*/ 260 h 806"/>
                  <a:gd name="T38" fmla="*/ 576 w 807"/>
                  <a:gd name="T39" fmla="*/ 205 h 806"/>
                  <a:gd name="T40" fmla="*/ 513 w 807"/>
                  <a:gd name="T41" fmla="*/ 164 h 806"/>
                  <a:gd name="T42" fmla="*/ 442 w 807"/>
                  <a:gd name="T43" fmla="*/ 143 h 806"/>
                  <a:gd name="T44" fmla="*/ 404 w 807"/>
                  <a:gd name="T45" fmla="*/ 0 h 806"/>
                  <a:gd name="T46" fmla="*/ 502 w 807"/>
                  <a:gd name="T47" fmla="*/ 12 h 806"/>
                  <a:gd name="T48" fmla="*/ 593 w 807"/>
                  <a:gd name="T49" fmla="*/ 47 h 806"/>
                  <a:gd name="T50" fmla="*/ 671 w 807"/>
                  <a:gd name="T51" fmla="*/ 102 h 806"/>
                  <a:gd name="T52" fmla="*/ 735 w 807"/>
                  <a:gd name="T53" fmla="*/ 173 h 806"/>
                  <a:gd name="T54" fmla="*/ 780 w 807"/>
                  <a:gd name="T55" fmla="*/ 258 h 806"/>
                  <a:gd name="T56" fmla="*/ 804 w 807"/>
                  <a:gd name="T57" fmla="*/ 353 h 806"/>
                  <a:gd name="T58" fmla="*/ 804 w 807"/>
                  <a:gd name="T59" fmla="*/ 453 h 806"/>
                  <a:gd name="T60" fmla="*/ 780 w 807"/>
                  <a:gd name="T61" fmla="*/ 548 h 806"/>
                  <a:gd name="T62" fmla="*/ 735 w 807"/>
                  <a:gd name="T63" fmla="*/ 633 h 806"/>
                  <a:gd name="T64" fmla="*/ 671 w 807"/>
                  <a:gd name="T65" fmla="*/ 704 h 806"/>
                  <a:gd name="T66" fmla="*/ 593 w 807"/>
                  <a:gd name="T67" fmla="*/ 758 h 806"/>
                  <a:gd name="T68" fmla="*/ 502 w 807"/>
                  <a:gd name="T69" fmla="*/ 793 h 806"/>
                  <a:gd name="T70" fmla="*/ 404 w 807"/>
                  <a:gd name="T71" fmla="*/ 806 h 806"/>
                  <a:gd name="T72" fmla="*/ 304 w 807"/>
                  <a:gd name="T73" fmla="*/ 793 h 806"/>
                  <a:gd name="T74" fmla="*/ 214 w 807"/>
                  <a:gd name="T75" fmla="*/ 758 h 806"/>
                  <a:gd name="T76" fmla="*/ 136 w 807"/>
                  <a:gd name="T77" fmla="*/ 704 h 806"/>
                  <a:gd name="T78" fmla="*/ 72 w 807"/>
                  <a:gd name="T79" fmla="*/ 633 h 806"/>
                  <a:gd name="T80" fmla="*/ 27 w 807"/>
                  <a:gd name="T81" fmla="*/ 548 h 806"/>
                  <a:gd name="T82" fmla="*/ 3 w 807"/>
                  <a:gd name="T83" fmla="*/ 453 h 806"/>
                  <a:gd name="T84" fmla="*/ 3 w 807"/>
                  <a:gd name="T85" fmla="*/ 353 h 806"/>
                  <a:gd name="T86" fmla="*/ 27 w 807"/>
                  <a:gd name="T87" fmla="*/ 258 h 806"/>
                  <a:gd name="T88" fmla="*/ 72 w 807"/>
                  <a:gd name="T89" fmla="*/ 173 h 806"/>
                  <a:gd name="T90" fmla="*/ 136 w 807"/>
                  <a:gd name="T91" fmla="*/ 102 h 806"/>
                  <a:gd name="T92" fmla="*/ 214 w 807"/>
                  <a:gd name="T93" fmla="*/ 47 h 806"/>
                  <a:gd name="T94" fmla="*/ 304 w 807"/>
                  <a:gd name="T95" fmla="*/ 12 h 806"/>
                  <a:gd name="T96" fmla="*/ 404 w 807"/>
                  <a:gd name="T9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7" h="806">
                    <a:moveTo>
                      <a:pt x="403" y="140"/>
                    </a:moveTo>
                    <a:lnTo>
                      <a:pt x="364" y="143"/>
                    </a:lnTo>
                    <a:lnTo>
                      <a:pt x="326" y="152"/>
                    </a:lnTo>
                    <a:lnTo>
                      <a:pt x="293" y="164"/>
                    </a:lnTo>
                    <a:lnTo>
                      <a:pt x="260" y="182"/>
                    </a:lnTo>
                    <a:lnTo>
                      <a:pt x="230" y="205"/>
                    </a:lnTo>
                    <a:lnTo>
                      <a:pt x="205" y="231"/>
                    </a:lnTo>
                    <a:lnTo>
                      <a:pt x="182" y="260"/>
                    </a:lnTo>
                    <a:lnTo>
                      <a:pt x="164" y="292"/>
                    </a:lnTo>
                    <a:lnTo>
                      <a:pt x="152" y="327"/>
                    </a:lnTo>
                    <a:lnTo>
                      <a:pt x="143" y="364"/>
                    </a:lnTo>
                    <a:lnTo>
                      <a:pt x="140" y="402"/>
                    </a:lnTo>
                    <a:lnTo>
                      <a:pt x="143" y="442"/>
                    </a:lnTo>
                    <a:lnTo>
                      <a:pt x="152" y="479"/>
                    </a:lnTo>
                    <a:lnTo>
                      <a:pt x="164" y="514"/>
                    </a:lnTo>
                    <a:lnTo>
                      <a:pt x="182" y="545"/>
                    </a:lnTo>
                    <a:lnTo>
                      <a:pt x="205" y="575"/>
                    </a:lnTo>
                    <a:lnTo>
                      <a:pt x="230" y="600"/>
                    </a:lnTo>
                    <a:lnTo>
                      <a:pt x="260" y="623"/>
                    </a:lnTo>
                    <a:lnTo>
                      <a:pt x="293" y="640"/>
                    </a:lnTo>
                    <a:lnTo>
                      <a:pt x="326" y="654"/>
                    </a:lnTo>
                    <a:lnTo>
                      <a:pt x="364" y="663"/>
                    </a:lnTo>
                    <a:lnTo>
                      <a:pt x="403" y="665"/>
                    </a:lnTo>
                    <a:lnTo>
                      <a:pt x="442" y="663"/>
                    </a:lnTo>
                    <a:lnTo>
                      <a:pt x="478" y="654"/>
                    </a:lnTo>
                    <a:lnTo>
                      <a:pt x="513" y="640"/>
                    </a:lnTo>
                    <a:lnTo>
                      <a:pt x="546" y="623"/>
                    </a:lnTo>
                    <a:lnTo>
                      <a:pt x="576" y="600"/>
                    </a:lnTo>
                    <a:lnTo>
                      <a:pt x="601" y="575"/>
                    </a:lnTo>
                    <a:lnTo>
                      <a:pt x="623" y="545"/>
                    </a:lnTo>
                    <a:lnTo>
                      <a:pt x="641" y="514"/>
                    </a:lnTo>
                    <a:lnTo>
                      <a:pt x="654" y="479"/>
                    </a:lnTo>
                    <a:lnTo>
                      <a:pt x="663" y="442"/>
                    </a:lnTo>
                    <a:lnTo>
                      <a:pt x="666" y="402"/>
                    </a:lnTo>
                    <a:lnTo>
                      <a:pt x="663" y="364"/>
                    </a:lnTo>
                    <a:lnTo>
                      <a:pt x="654" y="327"/>
                    </a:lnTo>
                    <a:lnTo>
                      <a:pt x="641" y="292"/>
                    </a:lnTo>
                    <a:lnTo>
                      <a:pt x="623" y="260"/>
                    </a:lnTo>
                    <a:lnTo>
                      <a:pt x="601" y="231"/>
                    </a:lnTo>
                    <a:lnTo>
                      <a:pt x="576" y="205"/>
                    </a:lnTo>
                    <a:lnTo>
                      <a:pt x="546" y="182"/>
                    </a:lnTo>
                    <a:lnTo>
                      <a:pt x="513" y="164"/>
                    </a:lnTo>
                    <a:lnTo>
                      <a:pt x="478" y="152"/>
                    </a:lnTo>
                    <a:lnTo>
                      <a:pt x="442" y="143"/>
                    </a:lnTo>
                    <a:lnTo>
                      <a:pt x="403" y="140"/>
                    </a:lnTo>
                    <a:close/>
                    <a:moveTo>
                      <a:pt x="404" y="0"/>
                    </a:moveTo>
                    <a:lnTo>
                      <a:pt x="454" y="4"/>
                    </a:lnTo>
                    <a:lnTo>
                      <a:pt x="502" y="12"/>
                    </a:lnTo>
                    <a:lnTo>
                      <a:pt x="549" y="27"/>
                    </a:lnTo>
                    <a:lnTo>
                      <a:pt x="593" y="47"/>
                    </a:lnTo>
                    <a:lnTo>
                      <a:pt x="634" y="72"/>
                    </a:lnTo>
                    <a:lnTo>
                      <a:pt x="671" y="102"/>
                    </a:lnTo>
                    <a:lnTo>
                      <a:pt x="705" y="136"/>
                    </a:lnTo>
                    <a:lnTo>
                      <a:pt x="735" y="173"/>
                    </a:lnTo>
                    <a:lnTo>
                      <a:pt x="760" y="214"/>
                    </a:lnTo>
                    <a:lnTo>
                      <a:pt x="780" y="258"/>
                    </a:lnTo>
                    <a:lnTo>
                      <a:pt x="795" y="304"/>
                    </a:lnTo>
                    <a:lnTo>
                      <a:pt x="804" y="353"/>
                    </a:lnTo>
                    <a:lnTo>
                      <a:pt x="807" y="402"/>
                    </a:lnTo>
                    <a:lnTo>
                      <a:pt x="804" y="453"/>
                    </a:lnTo>
                    <a:lnTo>
                      <a:pt x="795" y="502"/>
                    </a:lnTo>
                    <a:lnTo>
                      <a:pt x="780" y="548"/>
                    </a:lnTo>
                    <a:lnTo>
                      <a:pt x="760" y="592"/>
                    </a:lnTo>
                    <a:lnTo>
                      <a:pt x="735" y="633"/>
                    </a:lnTo>
                    <a:lnTo>
                      <a:pt x="705" y="670"/>
                    </a:lnTo>
                    <a:lnTo>
                      <a:pt x="671" y="704"/>
                    </a:lnTo>
                    <a:lnTo>
                      <a:pt x="634" y="734"/>
                    </a:lnTo>
                    <a:lnTo>
                      <a:pt x="593" y="758"/>
                    </a:lnTo>
                    <a:lnTo>
                      <a:pt x="549" y="778"/>
                    </a:lnTo>
                    <a:lnTo>
                      <a:pt x="502" y="793"/>
                    </a:lnTo>
                    <a:lnTo>
                      <a:pt x="454" y="802"/>
                    </a:lnTo>
                    <a:lnTo>
                      <a:pt x="404" y="806"/>
                    </a:lnTo>
                    <a:lnTo>
                      <a:pt x="353" y="802"/>
                    </a:lnTo>
                    <a:lnTo>
                      <a:pt x="304" y="793"/>
                    </a:lnTo>
                    <a:lnTo>
                      <a:pt x="258" y="778"/>
                    </a:lnTo>
                    <a:lnTo>
                      <a:pt x="214" y="758"/>
                    </a:lnTo>
                    <a:lnTo>
                      <a:pt x="173" y="734"/>
                    </a:lnTo>
                    <a:lnTo>
                      <a:pt x="136" y="704"/>
                    </a:lnTo>
                    <a:lnTo>
                      <a:pt x="102" y="670"/>
                    </a:lnTo>
                    <a:lnTo>
                      <a:pt x="72" y="633"/>
                    </a:lnTo>
                    <a:lnTo>
                      <a:pt x="48" y="592"/>
                    </a:lnTo>
                    <a:lnTo>
                      <a:pt x="27" y="548"/>
                    </a:lnTo>
                    <a:lnTo>
                      <a:pt x="13" y="502"/>
                    </a:lnTo>
                    <a:lnTo>
                      <a:pt x="3" y="453"/>
                    </a:lnTo>
                    <a:lnTo>
                      <a:pt x="0" y="402"/>
                    </a:lnTo>
                    <a:lnTo>
                      <a:pt x="3" y="353"/>
                    </a:lnTo>
                    <a:lnTo>
                      <a:pt x="13" y="304"/>
                    </a:lnTo>
                    <a:lnTo>
                      <a:pt x="27" y="258"/>
                    </a:lnTo>
                    <a:lnTo>
                      <a:pt x="48" y="214"/>
                    </a:lnTo>
                    <a:lnTo>
                      <a:pt x="72" y="173"/>
                    </a:lnTo>
                    <a:lnTo>
                      <a:pt x="102" y="136"/>
                    </a:lnTo>
                    <a:lnTo>
                      <a:pt x="136" y="102"/>
                    </a:lnTo>
                    <a:lnTo>
                      <a:pt x="173" y="72"/>
                    </a:lnTo>
                    <a:lnTo>
                      <a:pt x="214" y="47"/>
                    </a:lnTo>
                    <a:lnTo>
                      <a:pt x="258" y="27"/>
                    </a:lnTo>
                    <a:lnTo>
                      <a:pt x="304" y="12"/>
                    </a:lnTo>
                    <a:lnTo>
                      <a:pt x="353" y="4"/>
                    </a:lnTo>
                    <a:lnTo>
                      <a:pt x="404"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grpSp>
          <p:nvGrpSpPr>
            <p:cNvPr id="125" name="Group 28"/>
            <p:cNvGrpSpPr/>
            <p:nvPr/>
          </p:nvGrpSpPr>
          <p:grpSpPr>
            <a:xfrm>
              <a:off x="11866" y="7824"/>
              <a:ext cx="919" cy="859"/>
              <a:chOff x="3521075" y="5022850"/>
              <a:chExt cx="555625" cy="519113"/>
            </a:xfrm>
            <a:solidFill>
              <a:schemeClr val="bg1"/>
            </a:solidFill>
          </p:grpSpPr>
          <p:sp>
            <p:nvSpPr>
              <p:cNvPr id="129"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130"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sp>
          <p:nvSpPr>
            <p:cNvPr id="126" name="Inhaltsplatzhalter 4"/>
            <p:cNvSpPr txBox="1"/>
            <p:nvPr/>
          </p:nvSpPr>
          <p:spPr>
            <a:xfrm>
              <a:off x="13624" y="5294"/>
              <a:ext cx="2095" cy="57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solidFill>
                    <a:schemeClr val="accent2"/>
                  </a:solidFill>
                  <a:latin typeface="+mn-lt"/>
                  <a:cs typeface="+mn-ea"/>
                  <a:sym typeface="+mn-lt"/>
                </a:rPr>
                <a:t>输入标题</a:t>
              </a:r>
              <a:endParaRPr lang="en-US" sz="1200" dirty="0">
                <a:solidFill>
                  <a:schemeClr val="accent2"/>
                </a:solidFill>
                <a:latin typeface="+mn-lt"/>
                <a:cs typeface="+mn-ea"/>
                <a:sym typeface="+mn-lt"/>
              </a:endParaRPr>
            </a:p>
          </p:txBody>
        </p:sp>
        <p:sp>
          <p:nvSpPr>
            <p:cNvPr id="127" name="Inhaltsplatzhalter 4"/>
            <p:cNvSpPr txBox="1"/>
            <p:nvPr/>
          </p:nvSpPr>
          <p:spPr>
            <a:xfrm rot="14400000">
              <a:off x="12204" y="7519"/>
              <a:ext cx="2095" cy="57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solidFill>
                    <a:schemeClr val="accent1"/>
                  </a:solidFill>
                  <a:latin typeface="+mn-lt"/>
                  <a:cs typeface="+mn-ea"/>
                  <a:sym typeface="+mn-lt"/>
                </a:rPr>
                <a:t>输入标题</a:t>
              </a:r>
              <a:endParaRPr lang="en-US" sz="1200" dirty="0">
                <a:solidFill>
                  <a:schemeClr val="accent1"/>
                </a:solidFill>
                <a:latin typeface="+mn-lt"/>
                <a:cs typeface="+mn-ea"/>
                <a:sym typeface="+mn-lt"/>
              </a:endParaRPr>
            </a:p>
          </p:txBody>
        </p:sp>
        <p:sp>
          <p:nvSpPr>
            <p:cNvPr id="128" name="Inhaltsplatzhalter 4"/>
            <p:cNvSpPr txBox="1"/>
            <p:nvPr/>
          </p:nvSpPr>
          <p:spPr>
            <a:xfrm rot="18000000">
              <a:off x="14881" y="7463"/>
              <a:ext cx="2095" cy="57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solidFill>
                    <a:schemeClr val="accent3"/>
                  </a:solidFill>
                  <a:latin typeface="+mn-lt"/>
                  <a:cs typeface="+mn-ea"/>
                  <a:sym typeface="+mn-lt"/>
                </a:rPr>
                <a:t>输入标题</a:t>
              </a:r>
              <a:endParaRPr lang="en-US" sz="1200" dirty="0">
                <a:solidFill>
                  <a:schemeClr val="accent3"/>
                </a:solidFill>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1000"/>
                                        <p:tgtEl>
                                          <p:spTgt spid="78"/>
                                        </p:tgtEl>
                                      </p:cBhvr>
                                    </p:animEffect>
                                    <p:anim calcmode="lin" valueType="num">
                                      <p:cBhvr>
                                        <p:cTn id="33" dur="1000" fill="hold"/>
                                        <p:tgtEl>
                                          <p:spTgt spid="78"/>
                                        </p:tgtEl>
                                        <p:attrNameLst>
                                          <p:attrName>ppt_x</p:attrName>
                                        </p:attrNameLst>
                                      </p:cBhvr>
                                      <p:tavLst>
                                        <p:tav tm="0">
                                          <p:val>
                                            <p:strVal val="#ppt_x"/>
                                          </p:val>
                                        </p:tav>
                                        <p:tav tm="100000">
                                          <p:val>
                                            <p:strVal val="#ppt_x"/>
                                          </p:val>
                                        </p:tav>
                                      </p:tavLst>
                                    </p:anim>
                                    <p:anim calcmode="lin" valueType="num">
                                      <p:cBhvr>
                                        <p:cTn id="3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1000"/>
                                        <p:tgtEl>
                                          <p:spTgt spid="86"/>
                                        </p:tgtEl>
                                      </p:cBhvr>
                                    </p:animEffect>
                                    <p:anim calcmode="lin" valueType="num">
                                      <p:cBhvr>
                                        <p:cTn id="47" dur="1000" fill="hold"/>
                                        <p:tgtEl>
                                          <p:spTgt spid="86"/>
                                        </p:tgtEl>
                                        <p:attrNameLst>
                                          <p:attrName>ppt_x</p:attrName>
                                        </p:attrNameLst>
                                      </p:cBhvr>
                                      <p:tavLst>
                                        <p:tav tm="0">
                                          <p:val>
                                            <p:strVal val="#ppt_x"/>
                                          </p:val>
                                        </p:tav>
                                        <p:tav tm="100000">
                                          <p:val>
                                            <p:strVal val="#ppt_x"/>
                                          </p:val>
                                        </p:tav>
                                      </p:tavLst>
                                    </p:anim>
                                    <p:anim calcmode="lin" valueType="num">
                                      <p:cBhvr>
                                        <p:cTn id="4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519545" y="2774522"/>
            <a:ext cx="2632835" cy="1585627"/>
          </a:xfrm>
          <a:prstGeom prst="rect">
            <a:avLst/>
          </a:prstGeom>
          <a:noFill/>
        </p:spPr>
        <p:txBody>
          <a:bodyPr wrap="square" rtlCol="0">
            <a:spAutoFit/>
          </a:bodyPr>
          <a:lstStyle/>
          <a:p>
            <a:pPr>
              <a:lnSpc>
                <a:spcPct val="150000"/>
              </a:lnSpc>
            </a:pPr>
            <a:r>
              <a:rPr lang="zh-CN" altLang="en-US" sz="1100" dirty="0">
                <a:cs typeface="+mn-ea"/>
                <a:sym typeface="+mn-lt"/>
              </a:rPr>
              <a:t>企业利用相应的技术来协调企业与顾客间在销售、营销和服务上的交互，从而提升其管理方式，向客户提供创新式的个性化的客户交互和服务的过程。其最终目标是吸引新客户、保留老客户以及将已有客户转为忠实客户。</a:t>
            </a:r>
            <a:endParaRPr lang="zh-CN" altLang="en-US" sz="1100" dirty="0">
              <a:cs typeface="+mn-ea"/>
              <a:sym typeface="+mn-lt"/>
            </a:endParaRPr>
          </a:p>
        </p:txBody>
      </p:sp>
      <p:sp>
        <p:nvSpPr>
          <p:cNvPr id="70" name="文本框 69"/>
          <p:cNvSpPr txBox="1"/>
          <p:nvPr/>
        </p:nvSpPr>
        <p:spPr>
          <a:xfrm>
            <a:off x="3913526" y="2790637"/>
            <a:ext cx="1576202" cy="1077796"/>
          </a:xfrm>
          <a:prstGeom prst="rect">
            <a:avLst/>
          </a:prstGeom>
          <a:noFill/>
        </p:spPr>
        <p:txBody>
          <a:bodyPr wrap="square" rtlCol="0">
            <a:spAutoFit/>
          </a:bodyPr>
          <a:lstStyle/>
          <a:p>
            <a:pPr>
              <a:lnSpc>
                <a:spcPct val="150000"/>
              </a:lnSpc>
            </a:pPr>
            <a:r>
              <a:rPr lang="zh-CN" altLang="en-US" sz="1100" dirty="0">
                <a:cs typeface="+mn-ea"/>
                <a:sym typeface="+mn-lt"/>
              </a:rPr>
              <a:t>成功的将客户的自主权转移至企业并提高客户忠诚度最终提高公司的利润率。</a:t>
            </a:r>
            <a:endParaRPr lang="zh-CN" altLang="en-US" sz="1100" dirty="0">
              <a:cs typeface="+mn-ea"/>
              <a:sym typeface="+mn-lt"/>
            </a:endParaRPr>
          </a:p>
        </p:txBody>
      </p:sp>
      <p:sp>
        <p:nvSpPr>
          <p:cNvPr id="71" name="文本框 70"/>
          <p:cNvSpPr txBox="1"/>
          <p:nvPr/>
        </p:nvSpPr>
        <p:spPr>
          <a:xfrm>
            <a:off x="6313533" y="2783050"/>
            <a:ext cx="2108603" cy="1331711"/>
          </a:xfrm>
          <a:prstGeom prst="rect">
            <a:avLst/>
          </a:prstGeom>
          <a:noFill/>
        </p:spPr>
        <p:txBody>
          <a:bodyPr wrap="square" rtlCol="0">
            <a:spAutoFit/>
          </a:bodyPr>
          <a:lstStyle/>
          <a:p>
            <a:pPr>
              <a:lnSpc>
                <a:spcPct val="150000"/>
              </a:lnSpc>
            </a:pPr>
            <a:r>
              <a:rPr lang="zh-CN" altLang="en-US" sz="1100" dirty="0">
                <a:cs typeface="+mn-ea"/>
                <a:sym typeface="+mn-lt"/>
              </a:rPr>
              <a:t>快速及时的获得问题客户的信息及客户历史问题记录等，这样可以有针对性并且高效的为客户解决问题，提高客户满意度，提升企业形象。</a:t>
            </a:r>
            <a:endParaRPr lang="zh-CN" altLang="en-US" sz="1100" dirty="0">
              <a:cs typeface="+mn-ea"/>
              <a:sym typeface="+mn-lt"/>
            </a:endParaRPr>
          </a:p>
        </p:txBody>
      </p:sp>
      <p:sp>
        <p:nvSpPr>
          <p:cNvPr id="41" name="Freeform 5"/>
          <p:cNvSpPr>
            <a:spLocks noEditPoints="1"/>
          </p:cNvSpPr>
          <p:nvPr/>
        </p:nvSpPr>
        <p:spPr bwMode="auto">
          <a:xfrm>
            <a:off x="838200" y="1239600"/>
            <a:ext cx="1330126" cy="1534922"/>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1"/>
          </a:solidFill>
          <a:ln>
            <a:noFill/>
          </a:ln>
        </p:spPr>
        <p:txBody>
          <a:bodyPr vert="horz" wrap="square" lIns="91440" tIns="45720" rIns="91440" bIns="45720" numCol="1" anchor="t" anchorCtr="0" compatLnSpc="1"/>
          <a:lstStyle/>
          <a:p>
            <a:endParaRPr lang="en-US" sz="2000">
              <a:cs typeface="+mn-ea"/>
              <a:sym typeface="+mn-lt"/>
            </a:endParaRPr>
          </a:p>
        </p:txBody>
      </p:sp>
      <p:sp>
        <p:nvSpPr>
          <p:cNvPr id="42" name="Freeform 6"/>
          <p:cNvSpPr/>
          <p:nvPr/>
        </p:nvSpPr>
        <p:spPr bwMode="auto">
          <a:xfrm>
            <a:off x="1145393" y="912554"/>
            <a:ext cx="716784" cy="363616"/>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1"/>
          </a:solidFill>
          <a:ln>
            <a:noFill/>
          </a:ln>
        </p:spPr>
        <p:txBody>
          <a:bodyPr vert="horz" wrap="square" lIns="91440" tIns="45720" rIns="91440" bIns="45720" numCol="1" anchor="t" anchorCtr="0" compatLnSpc="1"/>
          <a:lstStyle/>
          <a:p>
            <a:endParaRPr lang="en-US" sz="2000">
              <a:cs typeface="+mn-ea"/>
              <a:sym typeface="+mn-lt"/>
            </a:endParaRPr>
          </a:p>
        </p:txBody>
      </p:sp>
      <p:sp>
        <p:nvSpPr>
          <p:cNvPr id="45" name="Freeform 12"/>
          <p:cNvSpPr>
            <a:spLocks noEditPoints="1"/>
          </p:cNvSpPr>
          <p:nvPr/>
        </p:nvSpPr>
        <p:spPr bwMode="auto">
          <a:xfrm>
            <a:off x="3890477" y="1265921"/>
            <a:ext cx="1330126" cy="1534922"/>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3"/>
          </a:solidFill>
          <a:ln>
            <a:noFill/>
          </a:ln>
        </p:spPr>
        <p:txBody>
          <a:bodyPr vert="horz" wrap="square" lIns="91440" tIns="45720" rIns="91440" bIns="45720" numCol="1" anchor="t" anchorCtr="0" compatLnSpc="1"/>
          <a:lstStyle/>
          <a:p>
            <a:endParaRPr lang="en-US" sz="2000">
              <a:cs typeface="+mn-ea"/>
              <a:sym typeface="+mn-lt"/>
            </a:endParaRPr>
          </a:p>
        </p:txBody>
      </p:sp>
      <p:sp>
        <p:nvSpPr>
          <p:cNvPr id="46" name="Freeform 13"/>
          <p:cNvSpPr/>
          <p:nvPr/>
        </p:nvSpPr>
        <p:spPr bwMode="auto">
          <a:xfrm>
            <a:off x="4197670" y="938875"/>
            <a:ext cx="716784" cy="363616"/>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sz="2000">
              <a:cs typeface="+mn-ea"/>
              <a:sym typeface="+mn-lt"/>
            </a:endParaRPr>
          </a:p>
        </p:txBody>
      </p:sp>
      <p:sp>
        <p:nvSpPr>
          <p:cNvPr id="47" name="Freeform 15"/>
          <p:cNvSpPr>
            <a:spLocks noEditPoints="1"/>
          </p:cNvSpPr>
          <p:nvPr/>
        </p:nvSpPr>
        <p:spPr bwMode="auto">
          <a:xfrm>
            <a:off x="6555073" y="1239600"/>
            <a:ext cx="1330126" cy="1534922"/>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4"/>
          </a:solidFill>
          <a:ln>
            <a:noFill/>
          </a:ln>
        </p:spPr>
        <p:txBody>
          <a:bodyPr vert="horz" wrap="square" lIns="91440" tIns="45720" rIns="91440" bIns="45720" numCol="1" anchor="t" anchorCtr="0" compatLnSpc="1"/>
          <a:lstStyle/>
          <a:p>
            <a:endParaRPr lang="en-US" sz="2000">
              <a:cs typeface="+mn-ea"/>
              <a:sym typeface="+mn-lt"/>
            </a:endParaRPr>
          </a:p>
        </p:txBody>
      </p:sp>
      <p:sp>
        <p:nvSpPr>
          <p:cNvPr id="48" name="Freeform 16"/>
          <p:cNvSpPr/>
          <p:nvPr/>
        </p:nvSpPr>
        <p:spPr bwMode="auto">
          <a:xfrm>
            <a:off x="6862266" y="912554"/>
            <a:ext cx="716784" cy="363616"/>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4"/>
          </a:solidFill>
          <a:ln>
            <a:noFill/>
          </a:ln>
        </p:spPr>
        <p:txBody>
          <a:bodyPr vert="horz" wrap="square" lIns="91440" tIns="45720" rIns="91440" bIns="45720" numCol="1" anchor="t" anchorCtr="0" compatLnSpc="1"/>
          <a:lstStyle/>
          <a:p>
            <a:endParaRPr lang="en-US" sz="2000">
              <a:cs typeface="+mn-ea"/>
              <a:sym typeface="+mn-lt"/>
            </a:endParaRPr>
          </a:p>
        </p:txBody>
      </p:sp>
      <p:grpSp>
        <p:nvGrpSpPr>
          <p:cNvPr id="49" name="Group 20"/>
          <p:cNvGrpSpPr/>
          <p:nvPr/>
        </p:nvGrpSpPr>
        <p:grpSpPr>
          <a:xfrm>
            <a:off x="4324279" y="1798243"/>
            <a:ext cx="462523" cy="385692"/>
            <a:chOff x="10987088" y="1993900"/>
            <a:chExt cx="477837" cy="398463"/>
          </a:xfrm>
          <a:solidFill>
            <a:schemeClr val="accent3"/>
          </a:solidFill>
        </p:grpSpPr>
        <p:sp>
          <p:nvSpPr>
            <p:cNvPr id="50"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51"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grpSp>
        <p:nvGrpSpPr>
          <p:cNvPr id="57" name="Group 28"/>
          <p:cNvGrpSpPr/>
          <p:nvPr/>
        </p:nvGrpSpPr>
        <p:grpSpPr>
          <a:xfrm>
            <a:off x="7005010" y="1751947"/>
            <a:ext cx="430253" cy="425643"/>
            <a:chOff x="2587625" y="4291013"/>
            <a:chExt cx="444500" cy="439738"/>
          </a:xfrm>
          <a:solidFill>
            <a:schemeClr val="accent4"/>
          </a:solidFill>
        </p:grpSpPr>
        <p:sp>
          <p:nvSpPr>
            <p:cNvPr id="58"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59"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0"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1"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2"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3"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grpSp>
        <p:nvGrpSpPr>
          <p:cNvPr id="64" name="Group 35"/>
          <p:cNvGrpSpPr/>
          <p:nvPr/>
        </p:nvGrpSpPr>
        <p:grpSpPr>
          <a:xfrm>
            <a:off x="1329249" y="1708811"/>
            <a:ext cx="348028" cy="511914"/>
            <a:chOff x="9209088" y="5059363"/>
            <a:chExt cx="300038" cy="441324"/>
          </a:xfrm>
          <a:solidFill>
            <a:schemeClr val="accent1"/>
          </a:solidFill>
        </p:grpSpPr>
        <p:sp>
          <p:nvSpPr>
            <p:cNvPr id="65"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6"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7"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68"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72"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sp>
          <p:nvSpPr>
            <p:cNvPr id="73"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sz="20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9"/>
                                        </p:tgtEl>
                                        <p:attrNameLst>
                                          <p:attrName>style.visibility</p:attrName>
                                        </p:attrNameLst>
                                      </p:cBhvr>
                                      <p:to>
                                        <p:strVal val="visible"/>
                                      </p:to>
                                    </p:set>
                                    <p:anim calcmode="lin" valueType="num">
                                      <p:cBhvr>
                                        <p:cTn id="7" dur="300" fill="hold"/>
                                        <p:tgtEl>
                                          <p:spTgt spid="69"/>
                                        </p:tgtEl>
                                        <p:attrNameLst>
                                          <p:attrName>ppt_w</p:attrName>
                                        </p:attrNameLst>
                                      </p:cBhvr>
                                      <p:tavLst>
                                        <p:tav tm="0">
                                          <p:val>
                                            <p:fltVal val="0"/>
                                          </p:val>
                                        </p:tav>
                                        <p:tav tm="100000">
                                          <p:val>
                                            <p:strVal val="#ppt_w"/>
                                          </p:val>
                                        </p:tav>
                                      </p:tavLst>
                                    </p:anim>
                                    <p:anim calcmode="lin" valueType="num">
                                      <p:cBhvr>
                                        <p:cTn id="8" dur="300" fill="hold"/>
                                        <p:tgtEl>
                                          <p:spTgt spid="69"/>
                                        </p:tgtEl>
                                        <p:attrNameLst>
                                          <p:attrName>ppt_h</p:attrName>
                                        </p:attrNameLst>
                                      </p:cBhvr>
                                      <p:tavLst>
                                        <p:tav tm="0">
                                          <p:val>
                                            <p:fltVal val="0"/>
                                          </p:val>
                                        </p:tav>
                                        <p:tav tm="100000">
                                          <p:val>
                                            <p:strVal val="#ppt_h"/>
                                          </p:val>
                                        </p:tav>
                                      </p:tavLst>
                                    </p:anim>
                                    <p:animEffect transition="in" filter="fade">
                                      <p:cBhvr>
                                        <p:cTn id="9" dur="300"/>
                                        <p:tgtEl>
                                          <p:spTgt spid="69"/>
                                        </p:tgtEl>
                                      </p:cBhvr>
                                    </p:animEffect>
                                  </p:childTnLst>
                                </p:cTn>
                              </p:par>
                            </p:childTnLst>
                          </p:cTn>
                        </p:par>
                        <p:par>
                          <p:cTn id="10" fill="hold">
                            <p:stCondLst>
                              <p:cond delay="318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70"/>
                                        </p:tgtEl>
                                        <p:attrNameLst>
                                          <p:attrName>style.visibility</p:attrName>
                                        </p:attrNameLst>
                                      </p:cBhvr>
                                      <p:to>
                                        <p:strVal val="visible"/>
                                      </p:to>
                                    </p:set>
                                    <p:anim calcmode="lin" valueType="num">
                                      <p:cBhvr>
                                        <p:cTn id="13" dur="300" fill="hold"/>
                                        <p:tgtEl>
                                          <p:spTgt spid="70"/>
                                        </p:tgtEl>
                                        <p:attrNameLst>
                                          <p:attrName>ppt_w</p:attrName>
                                        </p:attrNameLst>
                                      </p:cBhvr>
                                      <p:tavLst>
                                        <p:tav tm="0">
                                          <p:val>
                                            <p:fltVal val="0"/>
                                          </p:val>
                                        </p:tav>
                                        <p:tav tm="100000">
                                          <p:val>
                                            <p:strVal val="#ppt_w"/>
                                          </p:val>
                                        </p:tav>
                                      </p:tavLst>
                                    </p:anim>
                                    <p:anim calcmode="lin" valueType="num">
                                      <p:cBhvr>
                                        <p:cTn id="14" dur="300" fill="hold"/>
                                        <p:tgtEl>
                                          <p:spTgt spid="70"/>
                                        </p:tgtEl>
                                        <p:attrNameLst>
                                          <p:attrName>ppt_h</p:attrName>
                                        </p:attrNameLst>
                                      </p:cBhvr>
                                      <p:tavLst>
                                        <p:tav tm="0">
                                          <p:val>
                                            <p:fltVal val="0"/>
                                          </p:val>
                                        </p:tav>
                                        <p:tav tm="100000">
                                          <p:val>
                                            <p:strVal val="#ppt_h"/>
                                          </p:val>
                                        </p:tav>
                                      </p:tavLst>
                                    </p:anim>
                                    <p:animEffect transition="in" filter="fade">
                                      <p:cBhvr>
                                        <p:cTn id="15" dur="300"/>
                                        <p:tgtEl>
                                          <p:spTgt spid="70"/>
                                        </p:tgtEl>
                                      </p:cBhvr>
                                    </p:animEffect>
                                  </p:childTnLst>
                                </p:cTn>
                              </p:par>
                            </p:childTnLst>
                          </p:cTn>
                        </p:par>
                        <p:par>
                          <p:cTn id="16" fill="hold">
                            <p:stCondLst>
                              <p:cond delay="447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71"/>
                                        </p:tgtEl>
                                        <p:attrNameLst>
                                          <p:attrName>style.visibility</p:attrName>
                                        </p:attrNameLst>
                                      </p:cBhvr>
                                      <p:to>
                                        <p:strVal val="visible"/>
                                      </p:to>
                                    </p:set>
                                    <p:anim calcmode="lin" valueType="num">
                                      <p:cBhvr>
                                        <p:cTn id="19" dur="300" fill="hold"/>
                                        <p:tgtEl>
                                          <p:spTgt spid="71"/>
                                        </p:tgtEl>
                                        <p:attrNameLst>
                                          <p:attrName>ppt_w</p:attrName>
                                        </p:attrNameLst>
                                      </p:cBhvr>
                                      <p:tavLst>
                                        <p:tav tm="0">
                                          <p:val>
                                            <p:fltVal val="0"/>
                                          </p:val>
                                        </p:tav>
                                        <p:tav tm="100000">
                                          <p:val>
                                            <p:strVal val="#ppt_w"/>
                                          </p:val>
                                        </p:tav>
                                      </p:tavLst>
                                    </p:anim>
                                    <p:anim calcmode="lin" valueType="num">
                                      <p:cBhvr>
                                        <p:cTn id="20" dur="300" fill="hold"/>
                                        <p:tgtEl>
                                          <p:spTgt spid="71"/>
                                        </p:tgtEl>
                                        <p:attrNameLst>
                                          <p:attrName>ppt_h</p:attrName>
                                        </p:attrNameLst>
                                      </p:cBhvr>
                                      <p:tavLst>
                                        <p:tav tm="0">
                                          <p:val>
                                            <p:fltVal val="0"/>
                                          </p:val>
                                        </p:tav>
                                        <p:tav tm="100000">
                                          <p:val>
                                            <p:strVal val="#ppt_h"/>
                                          </p:val>
                                        </p:tav>
                                      </p:tavLst>
                                    </p:anim>
                                    <p:animEffect transition="in" filter="fade">
                                      <p:cBhvr>
                                        <p:cTn id="21" dur="300"/>
                                        <p:tgtEl>
                                          <p:spTgt spid="71"/>
                                        </p:tgtEl>
                                      </p:cBhvr>
                                    </p:animEffect>
                                  </p:childTnLst>
                                </p:cTn>
                              </p:par>
                            </p:childTnLst>
                          </p:cTn>
                        </p:par>
                        <p:par>
                          <p:cTn id="22" fill="hold">
                            <p:stCondLst>
                              <p:cond delay="6570"/>
                            </p:stCondLst>
                            <p:childTnLst>
                              <p:par>
                                <p:cTn id="23" presetID="16" presetClass="entr" presetSubtype="2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par>
                          <p:cTn id="26" fill="hold">
                            <p:stCondLst>
                              <p:cond delay="7070"/>
                            </p:stCondLst>
                            <p:childTnLst>
                              <p:par>
                                <p:cTn id="27" presetID="16" presetClass="entr" presetSubtype="2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childTnLst>
                          </p:cTn>
                        </p:par>
                        <p:par>
                          <p:cTn id="30" fill="hold">
                            <p:stCondLst>
                              <p:cond delay="7570"/>
                            </p:stCondLst>
                            <p:childTnLst>
                              <p:par>
                                <p:cTn id="31" presetID="16" presetClass="entr" presetSubtype="21"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par>
                          <p:cTn id="34" fill="hold">
                            <p:stCondLst>
                              <p:cond delay="8070"/>
                            </p:stCondLst>
                            <p:childTnLst>
                              <p:par>
                                <p:cTn id="35" presetID="16" presetClass="entr" presetSubtype="2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par>
                          <p:cTn id="38" fill="hold">
                            <p:stCondLst>
                              <p:cond delay="8570"/>
                            </p:stCondLst>
                            <p:childTnLst>
                              <p:par>
                                <p:cTn id="39" presetID="16" presetClass="entr" presetSubtype="2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inVertical)">
                                      <p:cBhvr>
                                        <p:cTn id="41" dur="500"/>
                                        <p:tgtEl>
                                          <p:spTgt spid="47"/>
                                        </p:tgtEl>
                                      </p:cBhvr>
                                    </p:animEffect>
                                  </p:childTnLst>
                                </p:cTn>
                              </p:par>
                            </p:childTnLst>
                          </p:cTn>
                        </p:par>
                        <p:par>
                          <p:cTn id="42" fill="hold">
                            <p:stCondLst>
                              <p:cond delay="9070"/>
                            </p:stCondLst>
                            <p:childTnLst>
                              <p:par>
                                <p:cTn id="43" presetID="16" presetClass="entr" presetSubtype="2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inVertical)">
                                      <p:cBhvr>
                                        <p:cTn id="45" dur="500"/>
                                        <p:tgtEl>
                                          <p:spTgt spid="48"/>
                                        </p:tgtEl>
                                      </p:cBhvr>
                                    </p:animEffect>
                                  </p:childTnLst>
                                </p:cTn>
                              </p:par>
                            </p:childTnLst>
                          </p:cTn>
                        </p:par>
                        <p:par>
                          <p:cTn id="46" fill="hold">
                            <p:stCondLst>
                              <p:cond delay="9570"/>
                            </p:stCondLst>
                            <p:childTnLst>
                              <p:par>
                                <p:cTn id="47" presetID="16" presetClass="entr" presetSubtype="21" fill="hold"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arn(inVertical)">
                                      <p:cBhvr>
                                        <p:cTn id="49" dur="500"/>
                                        <p:tgtEl>
                                          <p:spTgt spid="49"/>
                                        </p:tgtEl>
                                      </p:cBhvr>
                                    </p:animEffect>
                                  </p:childTnLst>
                                </p:cTn>
                              </p:par>
                            </p:childTnLst>
                          </p:cTn>
                        </p:par>
                        <p:par>
                          <p:cTn id="50" fill="hold">
                            <p:stCondLst>
                              <p:cond delay="10070"/>
                            </p:stCondLst>
                            <p:childTnLst>
                              <p:par>
                                <p:cTn id="51" presetID="16" presetClass="entr" presetSubtype="21"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arn(inVertical)">
                                      <p:cBhvr>
                                        <p:cTn id="53" dur="500"/>
                                        <p:tgtEl>
                                          <p:spTgt spid="57"/>
                                        </p:tgtEl>
                                      </p:cBhvr>
                                    </p:animEffect>
                                  </p:childTnLst>
                                </p:cTn>
                              </p:par>
                            </p:childTnLst>
                          </p:cTn>
                        </p:par>
                        <p:par>
                          <p:cTn id="54" fill="hold">
                            <p:stCondLst>
                              <p:cond delay="10570"/>
                            </p:stCondLst>
                            <p:childTnLst>
                              <p:par>
                                <p:cTn id="55" presetID="16" presetClass="entr" presetSubtype="21"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Vertical)">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41" grpId="0" animBg="1"/>
      <p:bldP spid="42"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22646" y="285750"/>
            <a:ext cx="5143500" cy="5143500"/>
          </a:xfrm>
          <a:prstGeom prst="rect">
            <a:avLst/>
          </a:prstGeom>
        </p:spPr>
      </p:pic>
      <p:sp>
        <p:nvSpPr>
          <p:cNvPr id="64" name="Rectangle 3"/>
          <p:cNvSpPr/>
          <p:nvPr/>
        </p:nvSpPr>
        <p:spPr bwMode="auto">
          <a:xfrm>
            <a:off x="1003225" y="992839"/>
            <a:ext cx="2238843" cy="696766"/>
          </a:xfrm>
          <a:prstGeom prst="rect">
            <a:avLst/>
          </a:prstGeom>
          <a:noFill/>
          <a:ln>
            <a:noFill/>
          </a:ln>
        </p:spPr>
        <p:txBody>
          <a:bodyPr lIns="0" tIns="0" rIns="0" bIns="0"/>
          <a:lstStyle/>
          <a:p>
            <a:pPr indent="457200">
              <a:lnSpc>
                <a:spcPct val="150000"/>
              </a:lnSpc>
            </a:pPr>
            <a:r>
              <a:rPr lang="zh-CN" altLang="en-US" sz="1000" dirty="0">
                <a:cs typeface="+mn-ea"/>
                <a:sym typeface="+mn-lt"/>
              </a:rPr>
              <a:t>客户关系的管理意味着企业能够开发出更大蓝海市场，假如企业让客户休眠，或者放弃了自己营销出来的客户，将会在后期为这一错误付出巨大的代价。销售部门会因此而疲于奔命，这是几乎是每家企业日复一日，年复一年要不断开展的工作。</a:t>
            </a:r>
            <a:endParaRPr lang="zh-CN" altLang="en-US" sz="1000" dirty="0">
              <a:cs typeface="+mn-ea"/>
              <a:sym typeface="+mn-lt"/>
            </a:endParaRPr>
          </a:p>
        </p:txBody>
      </p:sp>
      <p:grpSp>
        <p:nvGrpSpPr>
          <p:cNvPr id="21" name="组合 20"/>
          <p:cNvGrpSpPr/>
          <p:nvPr/>
        </p:nvGrpSpPr>
        <p:grpSpPr>
          <a:xfrm>
            <a:off x="2890548" y="1444451"/>
            <a:ext cx="3475478" cy="1923588"/>
            <a:chOff x="3779923" y="2308995"/>
            <a:chExt cx="4633971" cy="2564784"/>
          </a:xfrm>
        </p:grpSpPr>
        <p:grpSp>
          <p:nvGrpSpPr>
            <p:cNvPr id="62" name="Group 61"/>
            <p:cNvGrpSpPr/>
            <p:nvPr/>
          </p:nvGrpSpPr>
          <p:grpSpPr>
            <a:xfrm>
              <a:off x="6785869" y="2308995"/>
              <a:ext cx="1532965" cy="336176"/>
              <a:chOff x="6508376" y="1129553"/>
              <a:chExt cx="1532965" cy="336176"/>
            </a:xfrm>
          </p:grpSpPr>
          <p:cxnSp>
            <p:nvCxnSpPr>
              <p:cNvPr id="63" name="Straight Connector 6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6880929" y="4393251"/>
              <a:ext cx="1532965" cy="336176"/>
              <a:chOff x="6508376" y="1129553"/>
              <a:chExt cx="1532965" cy="336176"/>
            </a:xfrm>
          </p:grpSpPr>
          <p:cxnSp>
            <p:nvCxnSpPr>
              <p:cNvPr id="70" name="Straight Connector 69"/>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a:off x="3844859" y="2336100"/>
              <a:ext cx="1532965" cy="336176"/>
              <a:chOff x="6508376" y="1129553"/>
              <a:chExt cx="1532965" cy="336176"/>
            </a:xfrm>
          </p:grpSpPr>
          <p:cxnSp>
            <p:nvCxnSpPr>
              <p:cNvPr id="73" name="Straight Connector 7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flipV="1">
              <a:off x="3779923" y="4537603"/>
              <a:ext cx="1546412" cy="336176"/>
              <a:chOff x="6508376" y="1129553"/>
              <a:chExt cx="1546412"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3"/>
          <p:cNvSpPr/>
          <p:nvPr/>
        </p:nvSpPr>
        <p:spPr bwMode="auto">
          <a:xfrm>
            <a:off x="838200" y="3162745"/>
            <a:ext cx="2284731" cy="696766"/>
          </a:xfrm>
          <a:prstGeom prst="rect">
            <a:avLst/>
          </a:prstGeom>
          <a:noFill/>
          <a:ln>
            <a:noFill/>
          </a:ln>
        </p:spPr>
        <p:txBody>
          <a:bodyPr lIns="0" tIns="0" rIns="0" bIns="0"/>
          <a:lstStyle/>
          <a:p>
            <a:pPr indent="457200">
              <a:lnSpc>
                <a:spcPct val="150000"/>
              </a:lnSpc>
            </a:pPr>
            <a:r>
              <a:rPr lang="zh-CN" altLang="en-US" sz="1050" dirty="0">
                <a:cs typeface="+mn-ea"/>
                <a:sym typeface="+mn-lt"/>
              </a:rPr>
              <a:t>有位作家在家写稿时，四岁儿子吵着要他陪。作家很烦，就将一本杂志的封底撕碎，对他儿子说：“ 你先将这上面的世界地图拼完整，爸爸就陪你玩。”过了不到五分钟，儿子又来拖他的手说：“爸爸我拼好了，陪我玩！”。</a:t>
            </a:r>
            <a:endParaRPr lang="zh-CN" altLang="en-US" sz="1050" dirty="0">
              <a:cs typeface="+mn-ea"/>
              <a:sym typeface="+mn-lt"/>
            </a:endParaRPr>
          </a:p>
        </p:txBody>
      </p:sp>
      <p:sp>
        <p:nvSpPr>
          <p:cNvPr id="83" name="Rectangle 3"/>
          <p:cNvSpPr/>
          <p:nvPr/>
        </p:nvSpPr>
        <p:spPr bwMode="auto">
          <a:xfrm>
            <a:off x="6437735" y="1078672"/>
            <a:ext cx="2020465" cy="696766"/>
          </a:xfrm>
          <a:prstGeom prst="rect">
            <a:avLst/>
          </a:prstGeom>
          <a:noFill/>
          <a:ln>
            <a:noFill/>
          </a:ln>
        </p:spPr>
        <p:txBody>
          <a:bodyPr lIns="0" tIns="0" rIns="0" bIns="0"/>
          <a:lstStyle/>
          <a:p>
            <a:pPr>
              <a:lnSpc>
                <a:spcPct val="120000"/>
              </a:lnSpc>
            </a:pPr>
            <a:r>
              <a:rPr lang="zh-CN" altLang="en-US" sz="1000" dirty="0">
                <a:cs typeface="+mn-ea"/>
                <a:sym typeface="+mn-lt"/>
              </a:rPr>
              <a:t>客户维系的成本，除了广告发布的费用、服务人员的时间成本、培训的成本等能够计算出的成本外，还包括关系恶劣导致的客户流失、客户因服务不满意造成的投诉纠纷等，这些成本和损失都是无法用金钱衡量的。</a:t>
            </a:r>
            <a:endParaRPr lang="zh-CN" altLang="en-US" sz="1000" dirty="0">
              <a:cs typeface="+mn-ea"/>
              <a:sym typeface="+mn-lt"/>
            </a:endParaRPr>
          </a:p>
        </p:txBody>
      </p:sp>
      <p:sp>
        <p:nvSpPr>
          <p:cNvPr id="86" name="Rectangle 3"/>
          <p:cNvSpPr/>
          <p:nvPr/>
        </p:nvSpPr>
        <p:spPr bwMode="auto">
          <a:xfrm>
            <a:off x="6437735" y="3103310"/>
            <a:ext cx="2172865" cy="756153"/>
          </a:xfrm>
          <a:prstGeom prst="rect">
            <a:avLst/>
          </a:prstGeom>
          <a:noFill/>
          <a:ln>
            <a:noFill/>
          </a:ln>
        </p:spPr>
        <p:txBody>
          <a:bodyPr lIns="0" tIns="0" rIns="0" bIns="0"/>
          <a:lstStyle/>
          <a:p>
            <a:pPr>
              <a:lnSpc>
                <a:spcPct val="120000"/>
              </a:lnSpc>
            </a:pPr>
            <a:r>
              <a:rPr lang="zh-CN" altLang="en-US" sz="1000" dirty="0">
                <a:cs typeface="+mn-ea"/>
                <a:sym typeface="+mn-lt"/>
              </a:rPr>
              <a:t>作家很生气：“小孩子要玩是可以理解的，但如果说谎话就不好了。怎么可能这么快就拼好世界地图！儿子非常委屈：“可是我真的拼好了呀！” 作家一看，果然如此：不会吧？家里出现了神童？他非常好奇地问：“你是怎么做到的？”儿子说：“世界地图的背面是一个人的头像。我反过来拼，只要这个人对了，世界也就对了。”</a:t>
            </a:r>
            <a:endParaRPr lang="zh-CN" altLang="en-US" sz="1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down)">
                                      <p:cBhvr>
                                        <p:cTn id="11" dur="500"/>
                                        <p:tgtEl>
                                          <p:spTgt spid="8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500"/>
                                        <p:tgtEl>
                                          <p:spTgt spid="6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80" grpId="0"/>
      <p:bldP spid="83"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4836411" y="1452463"/>
          <a:ext cx="3753264" cy="2613753"/>
        </p:xfrm>
        <a:graphic>
          <a:graphicData uri="http://schemas.openxmlformats.org/drawingml/2006/chart">
            <c:chart xmlns:c="http://schemas.openxmlformats.org/drawingml/2006/chart" xmlns:r="http://schemas.openxmlformats.org/officeDocument/2006/relationships" r:id="rId1"/>
          </a:graphicData>
        </a:graphic>
      </p:graphicFrame>
      <p:sp>
        <p:nvSpPr>
          <p:cNvPr id="28" name="Freeform 46"/>
          <p:cNvSpPr>
            <a:spLocks noEditPoints="1"/>
          </p:cNvSpPr>
          <p:nvPr/>
        </p:nvSpPr>
        <p:spPr bwMode="auto">
          <a:xfrm>
            <a:off x="1687271" y="1885950"/>
            <a:ext cx="289779" cy="294153"/>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cs typeface="+mn-ea"/>
              <a:sym typeface="+mn-lt"/>
            </a:endParaRPr>
          </a:p>
        </p:txBody>
      </p:sp>
      <p:grpSp>
        <p:nvGrpSpPr>
          <p:cNvPr id="45" name="组合 44"/>
          <p:cNvGrpSpPr/>
          <p:nvPr/>
        </p:nvGrpSpPr>
        <p:grpSpPr>
          <a:xfrm>
            <a:off x="2257962" y="1829822"/>
            <a:ext cx="2280691" cy="1642896"/>
            <a:chOff x="425804" y="2899410"/>
            <a:chExt cx="3040921" cy="2190527"/>
          </a:xfrm>
        </p:grpSpPr>
        <p:sp>
          <p:nvSpPr>
            <p:cNvPr id="50" name="TextBox 18"/>
            <p:cNvSpPr txBox="1"/>
            <p:nvPr/>
          </p:nvSpPr>
          <p:spPr>
            <a:xfrm flipH="1">
              <a:off x="442945" y="2899410"/>
              <a:ext cx="1477328" cy="492442"/>
            </a:xfrm>
            <a:prstGeom prst="rect">
              <a:avLst/>
            </a:prstGeom>
            <a:noFill/>
          </p:spPr>
          <p:txBody>
            <a:bodyPr wrap="none" rtlCol="0">
              <a:spAutoFit/>
            </a:bodyPr>
            <a:lstStyle/>
            <a:p>
              <a:r>
                <a:rPr lang="zh-CN" altLang="en-US" b="1" dirty="0">
                  <a:cs typeface="+mn-ea"/>
                  <a:sym typeface="+mn-lt"/>
                </a:rPr>
                <a:t>添加内容</a:t>
              </a:r>
              <a:endParaRPr lang="en-US" b="1" dirty="0">
                <a:cs typeface="+mn-ea"/>
                <a:sym typeface="+mn-lt"/>
              </a:endParaRPr>
            </a:p>
          </p:txBody>
        </p:sp>
        <p:sp>
          <p:nvSpPr>
            <p:cNvPr id="51" name="矩形 50"/>
            <p:cNvSpPr/>
            <p:nvPr/>
          </p:nvSpPr>
          <p:spPr>
            <a:xfrm>
              <a:off x="425804" y="3712210"/>
              <a:ext cx="3040921" cy="1377727"/>
            </a:xfrm>
            <a:prstGeom prst="rect">
              <a:avLst/>
            </a:prstGeom>
          </p:spPr>
          <p:txBody>
            <a:bodyPr wrap="square">
              <a:spAutoFit/>
            </a:bodyPr>
            <a:lstStyle/>
            <a:p>
              <a:pPr lvl="0">
                <a:lnSpc>
                  <a:spcPct val="150000"/>
                </a:lnSpc>
              </a:pPr>
              <a:r>
                <a:rPr lang="zh-CN" altLang="en-US" sz="1050" dirty="0">
                  <a:solidFill>
                    <a:prstClr val="black"/>
                  </a:solidFill>
                  <a:cs typeface="+mn-ea"/>
                  <a:sym typeface="+mn-lt"/>
                </a:rPr>
                <a:t>客户关系管理的核心就是客户衍生价值的开发和使用，前提是我们是否将客户有效的梳理和分类，针对性的提出多样化的个性服务。</a:t>
              </a:r>
              <a:endParaRPr lang="zh-CN" altLang="en-US" sz="1050" dirty="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fade">
                                      <p:cBhvr>
                                        <p:cTn id="21" dur="1000"/>
                                        <p:tgtEl>
                                          <p:spTgt spid="27">
                                            <p:graphicEl>
                                              <a:chart seriesIdx="-3" categoryIdx="-3" bldStep="gridLegend"/>
                                            </p:graphicEl>
                                          </p:spTgt>
                                        </p:tgtEl>
                                      </p:cBhvr>
                                    </p:animEffect>
                                    <p:anim calcmode="lin" valueType="num">
                                      <p:cBhvr>
                                        <p:cTn id="22" dur="1000" fill="hold"/>
                                        <p:tgtEl>
                                          <p:spTgt spid="2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3" dur="1000" fill="hold"/>
                                        <p:tgtEl>
                                          <p:spTgt spid="2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fade">
                                      <p:cBhvr>
                                        <p:cTn id="28" dur="1000"/>
                                        <p:tgtEl>
                                          <p:spTgt spid="27">
                                            <p:graphicEl>
                                              <a:chart seriesIdx="0" categoryIdx="-4" bldStep="series"/>
                                            </p:graphicEl>
                                          </p:spTgt>
                                        </p:tgtEl>
                                      </p:cBhvr>
                                    </p:animEffect>
                                    <p:anim calcmode="lin" valueType="num">
                                      <p:cBhvr>
                                        <p:cTn id="29" dur="1000" fill="hold"/>
                                        <p:tgtEl>
                                          <p:spTgt spid="2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2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1" nodeType="clickEffect">
                                  <p:stCondLst>
                                    <p:cond delay="0"/>
                                  </p:stCondLst>
                                  <p:childTnLst>
                                    <p:set>
                                      <p:cBhvr>
                                        <p:cTn id="34"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fade">
                                      <p:cBhvr>
                                        <p:cTn id="35" dur="1000"/>
                                        <p:tgtEl>
                                          <p:spTgt spid="27">
                                            <p:graphicEl>
                                              <a:chart seriesIdx="1" categoryIdx="-4" bldStep="series"/>
                                            </p:graphicEl>
                                          </p:spTgt>
                                        </p:tgtEl>
                                      </p:cBhvr>
                                    </p:animEffect>
                                    <p:anim calcmode="lin" valueType="num">
                                      <p:cBhvr>
                                        <p:cTn id="36" dur="1000" fill="hold"/>
                                        <p:tgtEl>
                                          <p:spTgt spid="2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27">
                                            <p:graphicEl>
                                              <a:chart seriesIdx="2" categoryIdx="-4" bldStep="series"/>
                                            </p:graphicEl>
                                          </p:spTgt>
                                        </p:tgtEl>
                                        <p:attrNameLst>
                                          <p:attrName>style.visibility</p:attrName>
                                        </p:attrNameLst>
                                      </p:cBhvr>
                                      <p:to>
                                        <p:strVal val="visible"/>
                                      </p:to>
                                    </p:set>
                                    <p:animEffect transition="in" filter="fade">
                                      <p:cBhvr>
                                        <p:cTn id="42" dur="1000"/>
                                        <p:tgtEl>
                                          <p:spTgt spid="27">
                                            <p:graphicEl>
                                              <a:chart seriesIdx="2" categoryIdx="-4" bldStep="series"/>
                                            </p:graphicEl>
                                          </p:spTgt>
                                        </p:tgtEl>
                                      </p:cBhvr>
                                    </p:animEffect>
                                    <p:anim calcmode="lin" valueType="num">
                                      <p:cBhvr>
                                        <p:cTn id="43" dur="1000" fill="hold"/>
                                        <p:tgtEl>
                                          <p:spTgt spid="2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27">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27">
                                            <p:graphicEl>
                                              <a:chart seriesIdx="3" categoryIdx="-4" bldStep="series"/>
                                            </p:graphicEl>
                                          </p:spTgt>
                                        </p:tgtEl>
                                        <p:attrNameLst>
                                          <p:attrName>style.visibility</p:attrName>
                                        </p:attrNameLst>
                                      </p:cBhvr>
                                      <p:to>
                                        <p:strVal val="visible"/>
                                      </p:to>
                                    </p:set>
                                    <p:animEffect transition="in" filter="fade">
                                      <p:cBhvr>
                                        <p:cTn id="49" dur="1000"/>
                                        <p:tgtEl>
                                          <p:spTgt spid="27">
                                            <p:graphicEl>
                                              <a:chart seriesIdx="3" categoryIdx="-4" bldStep="series"/>
                                            </p:graphicEl>
                                          </p:spTgt>
                                        </p:tgtEl>
                                      </p:cBhvr>
                                    </p:animEffect>
                                    <p:anim calcmode="lin" valueType="num">
                                      <p:cBhvr>
                                        <p:cTn id="50" dur="1000" fill="hold"/>
                                        <p:tgtEl>
                                          <p:spTgt spid="27">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27">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1" nodeType="clickEffect">
                                  <p:stCondLst>
                                    <p:cond delay="0"/>
                                  </p:stCondLst>
                                  <p:childTnLst>
                                    <p:set>
                                      <p:cBhvr>
                                        <p:cTn id="55" dur="1" fill="hold">
                                          <p:stCondLst>
                                            <p:cond delay="0"/>
                                          </p:stCondLst>
                                        </p:cTn>
                                        <p:tgtEl>
                                          <p:spTgt spid="27">
                                            <p:graphicEl>
                                              <a:chart seriesIdx="4" categoryIdx="-4" bldStep="series"/>
                                            </p:graphicEl>
                                          </p:spTgt>
                                        </p:tgtEl>
                                        <p:attrNameLst>
                                          <p:attrName>style.visibility</p:attrName>
                                        </p:attrNameLst>
                                      </p:cBhvr>
                                      <p:to>
                                        <p:strVal val="visible"/>
                                      </p:to>
                                    </p:set>
                                    <p:animEffect transition="in" filter="fade">
                                      <p:cBhvr>
                                        <p:cTn id="56" dur="1000"/>
                                        <p:tgtEl>
                                          <p:spTgt spid="27">
                                            <p:graphicEl>
                                              <a:chart seriesIdx="4" categoryIdx="-4" bldStep="series"/>
                                            </p:graphicEl>
                                          </p:spTgt>
                                        </p:tgtEl>
                                      </p:cBhvr>
                                    </p:animEffect>
                                    <p:anim calcmode="lin" valueType="num">
                                      <p:cBhvr>
                                        <p:cTn id="57" dur="1000" fill="hold"/>
                                        <p:tgtEl>
                                          <p:spTgt spid="27">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27">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series"/>
        </p:bldSub>
      </p:bldGraphic>
      <p:bldGraphic spid="27" grpId="1">
        <p:bldSub>
          <a:bldChart bld="series"/>
        </p:bldSub>
      </p:bldGraphic>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380891" y="1198658"/>
            <a:ext cx="2540691" cy="3397781"/>
            <a:chOff x="4433715" y="1981270"/>
            <a:chExt cx="3387588" cy="4530375"/>
          </a:xfrm>
        </p:grpSpPr>
        <p:sp>
          <p:nvSpPr>
            <p:cNvPr id="78" name="Freeform 77"/>
            <p:cNvSpPr/>
            <p:nvPr/>
          </p:nvSpPr>
          <p:spPr>
            <a:xfrm>
              <a:off x="5425724" y="4227969"/>
              <a:ext cx="921343" cy="2283676"/>
            </a:xfrm>
            <a:custGeom>
              <a:avLst/>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cs typeface="+mn-ea"/>
                <a:sym typeface="+mn-lt"/>
              </a:endParaRPr>
            </a:p>
          </p:txBody>
        </p:sp>
        <p:sp>
          <p:nvSpPr>
            <p:cNvPr id="50" name="Freeform 3"/>
            <p:cNvSpPr>
              <a:spLocks noChangeArrowheads="1"/>
            </p:cNvSpPr>
            <p:nvPr/>
          </p:nvSpPr>
          <p:spPr bwMode="auto">
            <a:xfrm rot="19397468">
              <a:off x="4857351" y="1981270"/>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68575" tIns="34287" rIns="68575" bIns="34287" anchor="ctr"/>
            <a:lstStyle/>
            <a:p>
              <a:endParaRPr lang="en-US" sz="455">
                <a:cs typeface="+mn-ea"/>
                <a:sym typeface="+mn-lt"/>
              </a:endParaRPr>
            </a:p>
          </p:txBody>
        </p:sp>
        <p:sp>
          <p:nvSpPr>
            <p:cNvPr id="51" name="Freeform 3"/>
            <p:cNvSpPr>
              <a:spLocks noChangeArrowheads="1"/>
            </p:cNvSpPr>
            <p:nvPr/>
          </p:nvSpPr>
          <p:spPr bwMode="auto">
            <a:xfrm rot="3202081">
              <a:off x="6078635" y="2390089"/>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cs typeface="+mn-ea"/>
                <a:sym typeface="+mn-lt"/>
              </a:endParaRPr>
            </a:p>
          </p:txBody>
        </p:sp>
        <p:sp>
          <p:nvSpPr>
            <p:cNvPr id="52" name="Freeform 3"/>
            <p:cNvSpPr>
              <a:spLocks noChangeArrowheads="1"/>
            </p:cNvSpPr>
            <p:nvPr/>
          </p:nvSpPr>
          <p:spPr bwMode="auto">
            <a:xfrm rot="8579122">
              <a:off x="5666737" y="3613183"/>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68575" tIns="34287" rIns="68575" bIns="34287" anchor="ctr"/>
            <a:lstStyle/>
            <a:p>
              <a:endParaRPr lang="en-US" sz="455">
                <a:cs typeface="+mn-ea"/>
                <a:sym typeface="+mn-lt"/>
              </a:endParaRPr>
            </a:p>
          </p:txBody>
        </p:sp>
        <p:sp>
          <p:nvSpPr>
            <p:cNvPr id="54" name="Freeform 3"/>
            <p:cNvSpPr>
              <a:spLocks noChangeArrowheads="1"/>
            </p:cNvSpPr>
            <p:nvPr/>
          </p:nvSpPr>
          <p:spPr bwMode="auto">
            <a:xfrm rot="13978264">
              <a:off x="4446320" y="3212721"/>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68575" tIns="34287" rIns="68575" bIns="34287" anchor="ctr"/>
            <a:lstStyle/>
            <a:p>
              <a:endParaRPr lang="en-US" sz="455">
                <a:cs typeface="+mn-ea"/>
                <a:sym typeface="+mn-lt"/>
              </a:endParaRPr>
            </a:p>
          </p:txBody>
        </p:sp>
      </p:grpSp>
      <p:sp>
        <p:nvSpPr>
          <p:cNvPr id="64" name="Rectangle 3"/>
          <p:cNvSpPr/>
          <p:nvPr/>
        </p:nvSpPr>
        <p:spPr bwMode="auto">
          <a:xfrm>
            <a:off x="1003225" y="992839"/>
            <a:ext cx="2238843" cy="696766"/>
          </a:xfrm>
          <a:prstGeom prst="rect">
            <a:avLst/>
          </a:prstGeom>
          <a:noFill/>
          <a:ln>
            <a:noFill/>
          </a:ln>
        </p:spPr>
        <p:txBody>
          <a:bodyPr lIns="0" tIns="0" rIns="0" bIns="0"/>
          <a:lstStyle/>
          <a:p>
            <a:pPr indent="457200">
              <a:lnSpc>
                <a:spcPct val="150000"/>
              </a:lnSpc>
            </a:pPr>
            <a:r>
              <a:rPr lang="zh-CN" altLang="en-US" sz="1000" dirty="0">
                <a:cs typeface="+mn-ea"/>
                <a:sym typeface="+mn-lt"/>
              </a:rPr>
              <a:t>一个超市中午换班的时候，来了一名少妇，要求买一种不常见的洗涤剂。值班经理不耐烦的一边整理账目一边回答：“这个卖完了。”少妇问：“什么时候会有？”“不一定，货很少，这周估计都不来。你先走吧。”顾客“离开”了。一下离开了</a:t>
            </a:r>
            <a:r>
              <a:rPr lang="en-US" altLang="zh-CN" sz="1000" dirty="0">
                <a:cs typeface="+mn-ea"/>
                <a:sym typeface="+mn-lt"/>
              </a:rPr>
              <a:t>4</a:t>
            </a:r>
            <a:r>
              <a:rPr lang="zh-CN" altLang="en-US" sz="1000" dirty="0">
                <a:cs typeface="+mn-ea"/>
                <a:sym typeface="+mn-lt"/>
              </a:rPr>
              <a:t>年。</a:t>
            </a:r>
            <a:endParaRPr lang="zh-CN" altLang="en-US" sz="1000" dirty="0">
              <a:cs typeface="+mn-ea"/>
              <a:sym typeface="+mn-lt"/>
            </a:endParaRPr>
          </a:p>
        </p:txBody>
      </p:sp>
      <p:sp>
        <p:nvSpPr>
          <p:cNvPr id="55" name="TextBox 54"/>
          <p:cNvSpPr txBox="1"/>
          <p:nvPr/>
        </p:nvSpPr>
        <p:spPr>
          <a:xfrm>
            <a:off x="4023606" y="1498450"/>
            <a:ext cx="626421" cy="553976"/>
          </a:xfrm>
          <a:prstGeom prst="rect">
            <a:avLst/>
          </a:prstGeom>
          <a:noFill/>
        </p:spPr>
        <p:txBody>
          <a:bodyPr wrap="square" lIns="68560" tIns="34279" rIns="68560" bIns="34279" rtlCol="0">
            <a:spAutoFit/>
          </a:bodyPr>
          <a:lstStyle/>
          <a:p>
            <a:pPr algn="ctr"/>
            <a:r>
              <a:rPr lang="zh-CN" altLang="en-US" sz="1575" dirty="0">
                <a:solidFill>
                  <a:schemeClr val="bg1"/>
                </a:solidFill>
                <a:cs typeface="+mn-ea"/>
                <a:sym typeface="+mn-lt"/>
              </a:rPr>
              <a:t>添加内容</a:t>
            </a:r>
            <a:endParaRPr lang="ru-RU" sz="1575" dirty="0">
              <a:solidFill>
                <a:schemeClr val="bg1"/>
              </a:solidFill>
              <a:cs typeface="+mn-ea"/>
              <a:sym typeface="+mn-lt"/>
            </a:endParaRPr>
          </a:p>
        </p:txBody>
      </p:sp>
      <p:sp>
        <p:nvSpPr>
          <p:cNvPr id="56" name="TextBox 55"/>
          <p:cNvSpPr txBox="1"/>
          <p:nvPr/>
        </p:nvSpPr>
        <p:spPr>
          <a:xfrm>
            <a:off x="4655070" y="2761180"/>
            <a:ext cx="626421" cy="553976"/>
          </a:xfrm>
          <a:prstGeom prst="rect">
            <a:avLst/>
          </a:prstGeom>
          <a:noFill/>
        </p:spPr>
        <p:txBody>
          <a:bodyPr wrap="square" lIns="68560" tIns="34279" rIns="68560" bIns="34279" rtlCol="0">
            <a:spAutoFit/>
          </a:bodyPr>
          <a:lstStyle/>
          <a:p>
            <a:pPr algn="ctr"/>
            <a:r>
              <a:rPr lang="zh-CN" altLang="en-US" sz="1575" dirty="0">
                <a:solidFill>
                  <a:schemeClr val="bg1"/>
                </a:solidFill>
                <a:cs typeface="+mn-ea"/>
                <a:sym typeface="+mn-lt"/>
              </a:rPr>
              <a:t>添加内容</a:t>
            </a:r>
            <a:endParaRPr lang="ru-RU" altLang="zh-CN" sz="1575" dirty="0">
              <a:solidFill>
                <a:schemeClr val="bg1"/>
              </a:solidFill>
              <a:cs typeface="+mn-ea"/>
              <a:sym typeface="+mn-lt"/>
            </a:endParaRPr>
          </a:p>
        </p:txBody>
      </p:sp>
      <p:sp>
        <p:nvSpPr>
          <p:cNvPr id="58" name="TextBox 57"/>
          <p:cNvSpPr txBox="1"/>
          <p:nvPr/>
        </p:nvSpPr>
        <p:spPr>
          <a:xfrm>
            <a:off x="5027870" y="1745229"/>
            <a:ext cx="626421" cy="553976"/>
          </a:xfrm>
          <a:prstGeom prst="rect">
            <a:avLst/>
          </a:prstGeom>
          <a:noFill/>
        </p:spPr>
        <p:txBody>
          <a:bodyPr wrap="square" lIns="68560" tIns="34279" rIns="68560" bIns="34279" rtlCol="0">
            <a:spAutoFit/>
          </a:bodyPr>
          <a:lstStyle/>
          <a:p>
            <a:pPr algn="ctr"/>
            <a:r>
              <a:rPr lang="zh-CN" altLang="en-US" sz="1575" dirty="0">
                <a:solidFill>
                  <a:schemeClr val="bg1"/>
                </a:solidFill>
                <a:cs typeface="+mn-ea"/>
                <a:sym typeface="+mn-lt"/>
              </a:rPr>
              <a:t>添加内容</a:t>
            </a:r>
            <a:endParaRPr lang="ru-RU" altLang="zh-CN" sz="1575" dirty="0">
              <a:solidFill>
                <a:schemeClr val="bg1"/>
              </a:solidFill>
              <a:cs typeface="+mn-ea"/>
              <a:sym typeface="+mn-lt"/>
            </a:endParaRPr>
          </a:p>
        </p:txBody>
      </p:sp>
      <p:sp>
        <p:nvSpPr>
          <p:cNvPr id="59" name="TextBox 58"/>
          <p:cNvSpPr txBox="1"/>
          <p:nvPr/>
        </p:nvSpPr>
        <p:spPr>
          <a:xfrm>
            <a:off x="3749662" y="2485698"/>
            <a:ext cx="626421" cy="553976"/>
          </a:xfrm>
          <a:prstGeom prst="rect">
            <a:avLst/>
          </a:prstGeom>
          <a:noFill/>
        </p:spPr>
        <p:txBody>
          <a:bodyPr wrap="square" lIns="68560" tIns="34279" rIns="68560" bIns="34279" rtlCol="0">
            <a:spAutoFit/>
          </a:bodyPr>
          <a:lstStyle/>
          <a:p>
            <a:pPr algn="ctr"/>
            <a:r>
              <a:rPr lang="zh-CN" altLang="en-US" sz="1575" dirty="0">
                <a:solidFill>
                  <a:schemeClr val="bg1"/>
                </a:solidFill>
                <a:cs typeface="+mn-ea"/>
                <a:sym typeface="+mn-lt"/>
              </a:rPr>
              <a:t>添加内容</a:t>
            </a:r>
            <a:endParaRPr lang="ru-RU" altLang="zh-CN" sz="1575" dirty="0">
              <a:solidFill>
                <a:schemeClr val="bg1"/>
              </a:solidFill>
              <a:cs typeface="+mn-ea"/>
              <a:sym typeface="+mn-lt"/>
            </a:endParaRPr>
          </a:p>
        </p:txBody>
      </p:sp>
      <p:grpSp>
        <p:nvGrpSpPr>
          <p:cNvPr id="21" name="组合 20"/>
          <p:cNvGrpSpPr/>
          <p:nvPr/>
        </p:nvGrpSpPr>
        <p:grpSpPr>
          <a:xfrm>
            <a:off x="2890548" y="1444451"/>
            <a:ext cx="3475478" cy="1923588"/>
            <a:chOff x="3779923" y="2308995"/>
            <a:chExt cx="4633971" cy="2564784"/>
          </a:xfrm>
        </p:grpSpPr>
        <p:grpSp>
          <p:nvGrpSpPr>
            <p:cNvPr id="62" name="Group 61"/>
            <p:cNvGrpSpPr/>
            <p:nvPr/>
          </p:nvGrpSpPr>
          <p:grpSpPr>
            <a:xfrm>
              <a:off x="6785869" y="2308995"/>
              <a:ext cx="1532965" cy="336176"/>
              <a:chOff x="6508376" y="1129553"/>
              <a:chExt cx="1532965" cy="336176"/>
            </a:xfrm>
          </p:grpSpPr>
          <p:cxnSp>
            <p:nvCxnSpPr>
              <p:cNvPr id="63" name="Straight Connector 6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6880929" y="4393251"/>
              <a:ext cx="1532965" cy="336176"/>
              <a:chOff x="6508376" y="1129553"/>
              <a:chExt cx="1532965" cy="336176"/>
            </a:xfrm>
          </p:grpSpPr>
          <p:cxnSp>
            <p:nvCxnSpPr>
              <p:cNvPr id="70" name="Straight Connector 69"/>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a:off x="3844859" y="2336100"/>
              <a:ext cx="1532965" cy="336176"/>
              <a:chOff x="6508376" y="1129553"/>
              <a:chExt cx="1532965" cy="336176"/>
            </a:xfrm>
          </p:grpSpPr>
          <p:cxnSp>
            <p:nvCxnSpPr>
              <p:cNvPr id="73" name="Straight Connector 7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flipV="1">
              <a:off x="3779923" y="4537603"/>
              <a:ext cx="1546412" cy="336176"/>
              <a:chOff x="6508376" y="1129553"/>
              <a:chExt cx="1546412"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3"/>
          <p:cNvSpPr/>
          <p:nvPr/>
        </p:nvSpPr>
        <p:spPr bwMode="auto">
          <a:xfrm>
            <a:off x="838200" y="3162745"/>
            <a:ext cx="2284731" cy="696766"/>
          </a:xfrm>
          <a:prstGeom prst="rect">
            <a:avLst/>
          </a:prstGeom>
          <a:noFill/>
          <a:ln>
            <a:noFill/>
          </a:ln>
        </p:spPr>
        <p:txBody>
          <a:bodyPr lIns="0" tIns="0" rIns="0" bIns="0"/>
          <a:lstStyle/>
          <a:p>
            <a:pPr indent="457200">
              <a:lnSpc>
                <a:spcPct val="150000"/>
              </a:lnSpc>
            </a:pPr>
            <a:r>
              <a:rPr lang="zh-CN" altLang="en-US" sz="1050" dirty="0">
                <a:cs typeface="+mn-ea"/>
                <a:sym typeface="+mn-lt"/>
              </a:rPr>
              <a:t>什么样的公司能赢？不是靠产品特色，也不是靠成本领先，而是靠客户关系的管理。</a:t>
            </a:r>
            <a:endParaRPr lang="zh-CN" altLang="en-US" sz="1050" dirty="0">
              <a:cs typeface="+mn-ea"/>
              <a:sym typeface="+mn-lt"/>
            </a:endParaRPr>
          </a:p>
        </p:txBody>
      </p:sp>
      <p:sp>
        <p:nvSpPr>
          <p:cNvPr id="83" name="Rectangle 3"/>
          <p:cNvSpPr/>
          <p:nvPr/>
        </p:nvSpPr>
        <p:spPr bwMode="auto">
          <a:xfrm>
            <a:off x="6437735" y="1078672"/>
            <a:ext cx="2020465" cy="696766"/>
          </a:xfrm>
          <a:prstGeom prst="rect">
            <a:avLst/>
          </a:prstGeom>
          <a:noFill/>
          <a:ln>
            <a:noFill/>
          </a:ln>
        </p:spPr>
        <p:txBody>
          <a:bodyPr lIns="0" tIns="0" rIns="0" bIns="0"/>
          <a:lstStyle/>
          <a:p>
            <a:pPr>
              <a:lnSpc>
                <a:spcPct val="120000"/>
              </a:lnSpc>
            </a:pPr>
            <a:r>
              <a:rPr lang="zh-CN" altLang="en-US" sz="1000" dirty="0">
                <a:cs typeface="+mn-ea"/>
                <a:sym typeface="+mn-lt"/>
              </a:rPr>
              <a:t>一个雨天，一对老夫妇在一家宾馆门口避雨。雨很大，瓢泼一般。老人愁眉苦脸。年轻的门童看到了，就从酒店里取出两条干毛巾，邀请两位老人进大厅坐下，端来两杯热咖啡，随后向大堂经理请示，送给两位老人一把雨伞，送两人离开。老人“离开”了，但是他们建议自己的</a:t>
            </a:r>
            <a:r>
              <a:rPr lang="en-US" altLang="zh-CN" sz="1000" dirty="0">
                <a:cs typeface="+mn-ea"/>
                <a:sym typeface="+mn-lt"/>
              </a:rPr>
              <a:t>4</a:t>
            </a:r>
            <a:r>
              <a:rPr lang="zh-CN" altLang="en-US" sz="1000" dirty="0">
                <a:cs typeface="+mn-ea"/>
                <a:sym typeface="+mn-lt"/>
              </a:rPr>
              <a:t>个子女出差或度假都预订这里。 </a:t>
            </a:r>
            <a:endParaRPr lang="zh-CN" altLang="en-US" sz="1000" dirty="0">
              <a:cs typeface="+mn-ea"/>
              <a:sym typeface="+mn-lt"/>
            </a:endParaRPr>
          </a:p>
        </p:txBody>
      </p:sp>
      <p:sp>
        <p:nvSpPr>
          <p:cNvPr id="86" name="Rectangle 3"/>
          <p:cNvSpPr/>
          <p:nvPr/>
        </p:nvSpPr>
        <p:spPr bwMode="auto">
          <a:xfrm>
            <a:off x="6437735" y="3103310"/>
            <a:ext cx="2172865" cy="756153"/>
          </a:xfrm>
          <a:prstGeom prst="rect">
            <a:avLst/>
          </a:prstGeom>
          <a:noFill/>
          <a:ln>
            <a:noFill/>
          </a:ln>
        </p:spPr>
        <p:txBody>
          <a:bodyPr lIns="0" tIns="0" rIns="0" bIns="0"/>
          <a:lstStyle/>
          <a:p>
            <a:pPr>
              <a:lnSpc>
                <a:spcPct val="120000"/>
              </a:lnSpc>
            </a:pPr>
            <a:r>
              <a:rPr lang="zh-CN" altLang="en-US" sz="1000" dirty="0">
                <a:cs typeface="+mn-ea"/>
                <a:sym typeface="+mn-lt"/>
              </a:rPr>
              <a:t>因此，在这个不断变化着的高科技驱使下的商业环境中，发掘和细分客户需求，不断发现自有客户的价值衍展将成为企业竞争的主战场。</a:t>
            </a:r>
            <a:endParaRPr lang="zh-CN" altLang="en-US" sz="1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1000"/>
                            </p:stCondLst>
                            <p:childTnLst>
                              <p:par>
                                <p:cTn id="31" presetID="16" presetClass="entr" presetSubtype="37"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outVertical)">
                                      <p:cBhvr>
                                        <p:cTn id="33" dur="500"/>
                                        <p:tgtEl>
                                          <p:spTgt spid="21"/>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anim calcmode="lin" valueType="num">
                                      <p:cBhvr>
                                        <p:cTn id="38" dur="1000" fill="hold"/>
                                        <p:tgtEl>
                                          <p:spTgt spid="80"/>
                                        </p:tgtEl>
                                        <p:attrNameLst>
                                          <p:attrName>ppt_x</p:attrName>
                                        </p:attrNameLst>
                                      </p:cBhvr>
                                      <p:tavLst>
                                        <p:tav tm="0">
                                          <p:val>
                                            <p:strVal val="#ppt_x"/>
                                          </p:val>
                                        </p:tav>
                                        <p:tav tm="100000">
                                          <p:val>
                                            <p:strVal val="#ppt_x"/>
                                          </p:val>
                                        </p:tav>
                                      </p:tavLst>
                                    </p:anim>
                                    <p:anim calcmode="lin" valueType="num">
                                      <p:cBhvr>
                                        <p:cTn id="39" dur="1000" fill="hold"/>
                                        <p:tgtEl>
                                          <p:spTgt spid="8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1000"/>
                                        <p:tgtEl>
                                          <p:spTgt spid="83"/>
                                        </p:tgtEl>
                                      </p:cBhvr>
                                    </p:animEffect>
                                    <p:anim calcmode="lin" valueType="num">
                                      <p:cBhvr>
                                        <p:cTn id="50" dur="1000" fill="hold"/>
                                        <p:tgtEl>
                                          <p:spTgt spid="83"/>
                                        </p:tgtEl>
                                        <p:attrNameLst>
                                          <p:attrName>ppt_x</p:attrName>
                                        </p:attrNameLst>
                                      </p:cBhvr>
                                      <p:tavLst>
                                        <p:tav tm="0">
                                          <p:val>
                                            <p:strVal val="#ppt_x"/>
                                          </p:val>
                                        </p:tav>
                                        <p:tav tm="100000">
                                          <p:val>
                                            <p:strVal val="#ppt_x"/>
                                          </p:val>
                                        </p:tav>
                                      </p:tavLst>
                                    </p:anim>
                                    <p:anim calcmode="lin" valueType="num">
                                      <p:cBhvr>
                                        <p:cTn id="51" dur="1000" fill="hold"/>
                                        <p:tgtEl>
                                          <p:spTgt spid="8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anim calcmode="lin" valueType="num">
                                      <p:cBhvr>
                                        <p:cTn id="56" dur="1000" fill="hold"/>
                                        <p:tgtEl>
                                          <p:spTgt spid="86"/>
                                        </p:tgtEl>
                                        <p:attrNameLst>
                                          <p:attrName>ppt_x</p:attrName>
                                        </p:attrNameLst>
                                      </p:cBhvr>
                                      <p:tavLst>
                                        <p:tav tm="0">
                                          <p:val>
                                            <p:strVal val="#ppt_x"/>
                                          </p:val>
                                        </p:tav>
                                        <p:tav tm="100000">
                                          <p:val>
                                            <p:strVal val="#ppt_x"/>
                                          </p:val>
                                        </p:tav>
                                      </p:tavLst>
                                    </p:anim>
                                    <p:anim calcmode="lin" valueType="num">
                                      <p:cBhvr>
                                        <p:cTn id="5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5" grpId="0"/>
      <p:bldP spid="56" grpId="0"/>
      <p:bldP spid="58" grpId="0"/>
      <p:bldP spid="59" grpId="0"/>
      <p:bldP spid="80" grpId="0"/>
      <p:bldP spid="83" grpId="0"/>
      <p:bldP spid="86" grpId="0"/>
    </p:bldLst>
  </p:timing>
</p:sld>
</file>

<file path=ppt/tags/tag1.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OUTPUT_FOLDER" val="F:\我图VIP设计PPT上传\10月份上传文件\371"/>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xqppt.com">
  <a:themeElements>
    <a:clrScheme name="自定义 13">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avh3ggtq">
      <a:majorFont>
        <a:latin typeface="iekie weibeiti"/>
        <a:ea typeface="iekie weibeiti"/>
        <a:cs typeface=""/>
      </a:majorFont>
      <a:minorFont>
        <a:latin typeface="iekie weibeiti"/>
        <a:ea typeface="iekie weibei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2781</Words>
  <Application>WPS 演示</Application>
  <PresentationFormat>全屏显示(16:9)</PresentationFormat>
  <Paragraphs>321</Paragraphs>
  <Slides>21</Slides>
  <Notes>13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Calibri Light</vt:lpstr>
      <vt:lpstr>Symbol</vt:lpstr>
      <vt:lpstr>iekie weibeiti</vt:lpstr>
      <vt:lpstr>Segoe Print</vt:lpstr>
      <vt:lpstr>微软雅黑</vt:lpstr>
      <vt:lpstr>Arial Unicode MS</vt:lpstr>
      <vt:lpstr>Calibri</vt:lpstr>
      <vt:lpstr>www.xqppt.com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cp:revision>
  <dcterms:created xsi:type="dcterms:W3CDTF">2019-05-09T00:20:00Z</dcterms:created>
  <dcterms:modified xsi:type="dcterms:W3CDTF">2020-12-16T07:51:21Z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