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7" r:id="rId3"/>
    <p:sldId id="268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5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3274AF8-5B21-4CFF-85B8-9EF57876C6D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BFF69C0-183F-485E-8A26-DFA71CE1BD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1E03D2-53E0-4FDF-B696-323D042D52E6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C3231-A6FB-4F0D-8CD4-0868DC15149E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C86545-6175-4295-A32B-DD674F522494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12162-A703-4231-A3AC-DD2E60C29804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277BF5-4781-4829-938C-496316BCD2AD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57548-2CF0-4217-B18E-BE2FCE43C724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D9048-700D-44C4-916F-999D8E5B4CE9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B27964-03B4-4779-80CD-9A8C82713B09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B4187-1C40-441E-986A-4947E37D6803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78FCE6-6895-4ED4-9943-606C8C59F069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83991-22F1-4523-8DB3-2B5AA38ACAC1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6266A9-DDC7-4021-B49A-EA159E0686FF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D6B303-C27C-4987-A2CC-F82D011B0DC9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25DA7-4661-4FF0-A376-8982EB6D225A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16FEF-2DA9-43C7-8C8D-44911B0616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744FA-B724-4B31-8FAE-5883F865986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0171D-A29C-4105-845F-6B6E5C133CD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C145D-C051-4D70-B410-C9085366842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8D6A2-9C20-467E-9C06-C395E3F6EB4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8D466-F7F1-4A1B-8B78-AE0E5613E9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C4791-BD55-40E7-A149-7EE22708D13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5AF8F-896F-4F21-87B0-1BFA98A9F92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F3BF-6A73-4C2C-A82B-FCDB1240D5C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EA3A-7D5F-4541-B0A3-940349566C3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F097C22-48FA-4A58-8F2F-7F57D9513ABF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331640" y="1844824"/>
            <a:ext cx="6715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简单随机现象和等可能性</a:t>
            </a:r>
          </a:p>
        </p:txBody>
      </p:sp>
      <p:sp>
        <p:nvSpPr>
          <p:cNvPr id="3" name="矩形 2"/>
          <p:cNvSpPr/>
          <p:nvPr/>
        </p:nvSpPr>
        <p:spPr>
          <a:xfrm>
            <a:off x="2912112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4" descr="1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" y="1071563"/>
            <a:ext cx="65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285875" y="10001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从下面两个盒子中分别任意摸出一个球，结果会怎样？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4924540" cy="2930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4" descr="抠图、议一议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31838" y="928688"/>
            <a:ext cx="28225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5"/>
          <p:cNvSpPr>
            <a:spLocks noChangeArrowheads="1"/>
          </p:cNvSpPr>
          <p:nvPr/>
        </p:nvSpPr>
        <p:spPr bwMode="auto">
          <a:xfrm>
            <a:off x="571500" y="2643188"/>
            <a:ext cx="8072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从两个盒子中有可能摸出白球吗？为什么？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1500" y="4500563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结论：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因为两个盒子中没有白球，所以从两个盒子中不可能摸出白球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6"/>
          <p:cNvGrpSpPr/>
          <p:nvPr/>
        </p:nvGrpSpPr>
        <p:grpSpPr bwMode="auto">
          <a:xfrm>
            <a:off x="428625" y="857250"/>
            <a:ext cx="1785938" cy="1919288"/>
            <a:chOff x="428596" y="928670"/>
            <a:chExt cx="1785950" cy="1918946"/>
          </a:xfrm>
        </p:grpSpPr>
        <p:pic>
          <p:nvPicPr>
            <p:cNvPr id="24580" name="图片 3" descr="抠图、图片2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28596" y="928670"/>
              <a:ext cx="1785950" cy="19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Box 4"/>
            <p:cNvSpPr txBox="1">
              <a:spLocks noChangeArrowheads="1"/>
            </p:cNvSpPr>
            <p:nvPr/>
          </p:nvSpPr>
          <p:spPr bwMode="auto">
            <a:xfrm>
              <a:off x="714348" y="1142984"/>
              <a:ext cx="142876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  <p:sp>
        <p:nvSpPr>
          <p:cNvPr id="6" name="圆角矩形 5"/>
          <p:cNvSpPr/>
          <p:nvPr/>
        </p:nvSpPr>
        <p:spPr bwMode="auto">
          <a:xfrm>
            <a:off x="357188" y="2786063"/>
            <a:ext cx="8429625" cy="385762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在一定条件下，一些事件的结果是可以预知的，具有确定性；一些事件的结果是不可以预知的，具有不确定性。</a:t>
            </a: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确定事件用“一定”“不可能”来描述，不确定事件用“可能”来描述。</a:t>
            </a: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8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在一定条件下，有些事件发生的结果是可预测的，有几种情况，就有几种结果。</a:t>
            </a: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抠图、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785813"/>
            <a:ext cx="2390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214438" y="1571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练一练</a:t>
            </a:r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571500" y="2500313"/>
            <a:ext cx="8215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从一副扑克牌中找出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K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扣在桌子上，任意翻开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张，抽中的红桃有（       ）种可能。</a:t>
            </a:r>
          </a:p>
        </p:txBody>
      </p:sp>
      <p:pic>
        <p:nvPicPr>
          <p:cNvPr id="25605" name="图片 6" descr="2.png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2214563" y="3857625"/>
            <a:ext cx="4429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2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714875" y="4929188"/>
            <a:ext cx="38576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57875" y="2928938"/>
            <a:ext cx="50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571500" y="1000125"/>
            <a:ext cx="8215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把一副扑克牌中所有的红桃花色扑克牌洗乱，从中任意抽出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张，抽中的红桃牌有（        ）种可能。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9500" y="149542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6" y="3356992"/>
            <a:ext cx="4742688" cy="1926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"/>
          <p:cNvSpPr>
            <a:spLocks noChangeArrowheads="1"/>
          </p:cNvSpPr>
          <p:nvPr/>
        </p:nvSpPr>
        <p:spPr bwMode="auto">
          <a:xfrm>
            <a:off x="571500" y="1000125"/>
            <a:ext cx="821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把十二生肖卡片打乱顺序，扣着放在桌上。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571500" y="1627188"/>
            <a:ext cx="82153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）任意翻开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张，翻开的生肖有（       ）种可能结果。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571500" y="2924175"/>
            <a:ext cx="821531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）同桌一起玩，每次翻开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张，看一看几次能翻出是自己属相的卡片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0" y="1643063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68" y="4154388"/>
            <a:ext cx="309562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85750" y="1711325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、在抛硬币、掷骰子等游戏活动中，感受简单随机现象及结果发生的等可能性。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、能判断并说出简单情境中随机现象发生的结果，能清楚地表达判断和思考的过程。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、积极参加数学活动，对生活中的随机现象有好奇心，感受生活中处处有数学。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95625" y="8842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352675"/>
            <a:ext cx="28860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4" descr="1_副本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352675"/>
            <a:ext cx="29432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000125" y="1211263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说一说哪个是正面？哪个是反面？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8813" y="5429250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正面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5426075"/>
            <a:ext cx="1500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QQ截图20141009101220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" y="1071563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85875" y="121126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抛硬币游戏。</a:t>
            </a:r>
          </a:p>
        </p:txBody>
      </p:sp>
      <p:pic>
        <p:nvPicPr>
          <p:cNvPr id="16388" name="图片 5" descr="QQ截图20141009101220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928688" y="3143250"/>
            <a:ext cx="26431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QQ截图20141009101220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000250" y="1714500"/>
            <a:ext cx="62150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3571875"/>
            <a:ext cx="42148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有可能是正面朝上，也有可能是反面朝上。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3"/>
          <p:cNvGrpSpPr/>
          <p:nvPr/>
        </p:nvGrpSpPr>
        <p:grpSpPr bwMode="auto">
          <a:xfrm>
            <a:off x="714375" y="928688"/>
            <a:ext cx="3000375" cy="1214437"/>
            <a:chOff x="714348" y="928670"/>
            <a:chExt cx="3000396" cy="1214446"/>
          </a:xfrm>
        </p:grpSpPr>
        <p:sp>
          <p:nvSpPr>
            <p:cNvPr id="8" name="流程图: 文档 7"/>
            <p:cNvSpPr/>
            <p:nvPr/>
          </p:nvSpPr>
          <p:spPr>
            <a:xfrm>
              <a:off x="785787" y="928670"/>
              <a:ext cx="2786081" cy="1214446"/>
            </a:xfrm>
            <a:prstGeom prst="flowChartDocument">
              <a:avLst/>
            </a:prstGeom>
            <a:solidFill>
              <a:srgbClr val="FFFF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16" name="TextBox 3"/>
            <p:cNvSpPr txBox="1">
              <a:spLocks noChangeArrowheads="1"/>
            </p:cNvSpPr>
            <p:nvPr/>
          </p:nvSpPr>
          <p:spPr bwMode="auto">
            <a:xfrm>
              <a:off x="714348" y="1087923"/>
              <a:ext cx="300039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小 组 游 戏</a:t>
              </a:r>
            </a:p>
          </p:txBody>
        </p:sp>
      </p:grp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642938" y="2143125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要求：</a:t>
            </a:r>
            <a:endParaRPr lang="en-US" altLang="zh-CN" sz="3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412" name="矩形 10"/>
          <p:cNvSpPr>
            <a:spLocks noChangeArrowheads="1"/>
          </p:cNvSpPr>
          <p:nvPr/>
        </p:nvSpPr>
        <p:spPr bwMode="auto">
          <a:xfrm>
            <a:off x="571500" y="2714625"/>
            <a:ext cx="8072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）大家轮流抛硬币，先猜一猜哪个面朝上，再抛。每人抛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次，记录猜和抛的结果。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7413" name="矩形 11"/>
          <p:cNvSpPr>
            <a:spLocks noChangeArrowheads="1"/>
          </p:cNvSpPr>
          <p:nvPr/>
        </p:nvSpPr>
        <p:spPr bwMode="auto">
          <a:xfrm>
            <a:off x="571500" y="4500563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）交流各组玩抛硬币的结果。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1500" y="5429250"/>
            <a:ext cx="8072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讨论：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抛硬币前能猜出哪个面朝上吗？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 descr="抠图、议一议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731838" y="928688"/>
            <a:ext cx="28225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571500" y="2643188"/>
            <a:ext cx="80724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球类比赛挑选场地时，为什么经常用抛硬币的方法？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1500" y="4500563"/>
            <a:ext cx="80724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抛硬币时，可能出现的结果有两种：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一是正面朝上，二是反面朝上。出现正面朝上和反面朝上的机会是相等的，用这种方法选场地是公平的。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6"/>
          <p:cNvGrpSpPr/>
          <p:nvPr/>
        </p:nvGrpSpPr>
        <p:grpSpPr bwMode="auto">
          <a:xfrm>
            <a:off x="785813" y="1285875"/>
            <a:ext cx="2428875" cy="1000125"/>
            <a:chOff x="785786" y="1285860"/>
            <a:chExt cx="2428892" cy="1000132"/>
          </a:xfrm>
        </p:grpSpPr>
        <p:sp>
          <p:nvSpPr>
            <p:cNvPr id="4" name="流程图: 顺序访问存储器 3"/>
            <p:cNvSpPr/>
            <p:nvPr/>
          </p:nvSpPr>
          <p:spPr>
            <a:xfrm>
              <a:off x="785786" y="1285860"/>
              <a:ext cx="2357453" cy="1000132"/>
            </a:xfrm>
            <a:prstGeom prst="flowChartMagneticTape">
              <a:avLst/>
            </a:prstGeom>
            <a:solidFill>
              <a:srgbClr val="FFFFC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142976" y="1373675"/>
              <a:ext cx="207170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4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总  结</a:t>
              </a:r>
            </a:p>
          </p:txBody>
        </p:sp>
      </p:grp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571500" y="2857500"/>
            <a:ext cx="78581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抛一枚硬币，出现正面和反面的机会相等，像这种情况，在数学上叫做</a:t>
            </a:r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等可能性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 descr="0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" y="1071563"/>
            <a:ext cx="657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285875" y="10001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抛掷一颗骰子，朝上的点数有（      ）种可能结果。</a:t>
            </a:r>
          </a:p>
        </p:txBody>
      </p:sp>
      <p:pic>
        <p:nvPicPr>
          <p:cNvPr id="20484" name="图片 6" descr="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357438"/>
            <a:ext cx="16097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0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71813" y="4429125"/>
            <a:ext cx="50006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29563" y="1003300"/>
            <a:ext cx="500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7"/>
          <p:cNvSpPr>
            <a:spLocks noChangeArrowheads="1"/>
          </p:cNvSpPr>
          <p:nvPr/>
        </p:nvSpPr>
        <p:spPr bwMode="auto">
          <a:xfrm>
            <a:off x="500063" y="1500188"/>
            <a:ext cx="807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观察上图，说一说你从图中发现了什么？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21" y="2564027"/>
            <a:ext cx="5498757" cy="172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现代与简约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现代与简约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现代与简约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现代与简约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现代与简约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现代与简约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现代与简约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现代与简约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现代与简约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558</Words>
  <Application>Microsoft Office PowerPoint</Application>
  <PresentationFormat>全屏显示(4:3)</PresentationFormat>
  <Paragraphs>53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华文楷体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2014-10-09T03:31:00Z</dcterms:created>
  <dcterms:modified xsi:type="dcterms:W3CDTF">2023-01-16T15:27:17Z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3CB7C9D7D84C44CAB492E7902B39282F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