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94" r:id="rId4"/>
    <p:sldId id="280" r:id="rId5"/>
    <p:sldId id="259" r:id="rId6"/>
    <p:sldId id="295" r:id="rId7"/>
    <p:sldId id="293" r:id="rId8"/>
    <p:sldId id="260" r:id="rId9"/>
    <p:sldId id="296" r:id="rId10"/>
    <p:sldId id="287" r:id="rId11"/>
    <p:sldId id="288" r:id="rId12"/>
    <p:sldId id="298" r:id="rId13"/>
    <p:sldId id="289" r:id="rId14"/>
    <p:sldId id="290" r:id="rId15"/>
    <p:sldId id="292" r:id="rId16"/>
    <p:sldId id="299" r:id="rId17"/>
    <p:sldId id="297" r:id="rId18"/>
    <p:sldId id="271" r:id="rId19"/>
    <p:sldId id="272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02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连加、连减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连加、连减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455432" y="693564"/>
            <a:ext cx="395685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</a:t>
            </a:r>
            <a:r>
              <a:rPr lang="zh-CN" altLang="en-US" sz="2400" b="1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</a:t>
            </a:r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12596" y="585381"/>
            <a:ext cx="1391052" cy="6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091809" y="445728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115864" y="189406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843928" y="1946816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2411880" y="2326962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71920" y="2769431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20032" y="284143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87944" y="284143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347984" y="2743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915936" y="2735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2339872" y="3129473"/>
            <a:ext cx="144016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71920" y="356151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419992" y="363352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987904" y="363352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347984" y="354078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915936" y="35322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436216" y="1941910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004168" y="2322056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5   8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364208" y="2764525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012320" y="283653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80232" y="283653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5940272" y="273888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508224" y="27303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932160" y="3124567"/>
            <a:ext cx="144016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1   7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364208" y="3556613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6012280" y="362862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80192" y="362862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940272" y="35358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508224" y="352733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20" grpId="0" animBg="1"/>
      <p:bldP spid="21" grpId="0"/>
      <p:bldP spid="22" grpId="0"/>
      <p:bldP spid="23" grpId="0"/>
      <p:bldP spid="25" grpId="0" animBg="1"/>
      <p:bldP spid="27" grpId="0"/>
      <p:bldP spid="28" grpId="0"/>
      <p:bldP spid="29" grpId="0"/>
      <p:bldP spid="30" grpId="0"/>
      <p:bldP spid="32" grpId="0" animBg="1"/>
      <p:bldP spid="34" grpId="0"/>
      <p:bldP spid="35" grpId="0"/>
      <p:bldP spid="36" grpId="0"/>
      <p:bldP spid="38" grpId="0" animBg="1"/>
      <p:bldP spid="39" grpId="0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755576" y="1940641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187496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849365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801477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729709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1369429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801477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657581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1369429" y="3571443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1801477" y="401191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6588224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915816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508104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436336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5076056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508104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5364208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076056" y="3571443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508104" y="4011958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455636" y="1898250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067816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681797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610029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249749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4681797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4537901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4249749" y="3571443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4681797" y="4011958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5796136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1043608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44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2771800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653617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581849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221569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1653617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509721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221569" y="3571443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653617" y="401191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70" grpId="0"/>
      <p:bldP spid="72" grpId="0"/>
      <p:bldP spid="73" grpId="0"/>
      <p:bldP spid="76" grpId="0"/>
      <p:bldP spid="43" grpId="0"/>
      <p:bldP spid="44" grpId="0"/>
      <p:bldP spid="46" grpId="0"/>
      <p:bldP spid="47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395536" y="1923707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115616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752084" y="1898248"/>
            <a:ext cx="194434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spc="-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2854475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6480276" y="189824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1774355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1702587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1342307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1774355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630459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1342307" y="3579910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1763688" y="401191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362093" y="239388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5290325" y="319016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4930045" y="275392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5362093" y="321140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5218197" y="400768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4930045" y="3571443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5362093" y="401191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7" grpId="0"/>
      <p:bldP spid="79" grpId="0"/>
      <p:bldP spid="80" grpId="0"/>
      <p:bldP spid="82" grpId="0"/>
      <p:bldP spid="83" grpId="0"/>
      <p:bldP spid="84" grpId="0"/>
      <p:bldP spid="86" grpId="0"/>
      <p:bldP spid="87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827712" y="1491632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5193924" y="4065916"/>
            <a:ext cx="28803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44584" y="414646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56685" y="414646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768786" y="414646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509968" y="414646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414456" y="4139479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312736" y="4146468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2843808" y="40744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3779912" y="40744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690378" y="40744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5436096" y="40744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357141" y="4058101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267607" y="4058101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6" name="图片 55" descr="三项运动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1593257"/>
            <a:ext cx="4680520" cy="1611077"/>
          </a:xfrm>
          <a:prstGeom prst="rect">
            <a:avLst/>
          </a:prstGeom>
        </p:spPr>
      </p:pic>
      <p:sp>
        <p:nvSpPr>
          <p:cNvPr id="57" name="右大括号 56"/>
          <p:cNvSpPr/>
          <p:nvPr/>
        </p:nvSpPr>
        <p:spPr>
          <a:xfrm rot="5400000" flipV="1">
            <a:off x="4463988" y="1413235"/>
            <a:ext cx="216024" cy="432048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2267744" y="3177432"/>
            <a:ext cx="93610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923932" y="3177432"/>
            <a:ext cx="1044687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48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5580112" y="3177432"/>
            <a:ext cx="108012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067944" y="3609480"/>
            <a:ext cx="108012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395664" y="152645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732815" y="3615702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68504" y="370480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380605" y="372387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175208" y="370480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938376" y="369781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367728" y="3612797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6303832" y="3612797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7088482" y="3612797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5880330" y="3612797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645586" y="3687708"/>
            <a:ext cx="31683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一共摘了多少个？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7452320" y="3615702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7837998" y="3636432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2" name="图片 71" descr="摘西瓜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9815" y="1500923"/>
            <a:ext cx="5974735" cy="1933002"/>
          </a:xfrm>
          <a:prstGeom prst="rect">
            <a:avLst/>
          </a:prstGeom>
        </p:spPr>
      </p:pic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772832" y="1625115"/>
            <a:ext cx="2142984" cy="868855"/>
          </a:xfrm>
          <a:prstGeom prst="wedgeRoundRectCallout">
            <a:avLst>
              <a:gd name="adj1" fmla="val 62470"/>
              <a:gd name="adj2" fmla="val 410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上午摘了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个，下午摘了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68" grpId="0"/>
      <p:bldP spid="70" grpId="0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395664" y="152645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742627" y="3886254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78316" y="39668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390417" y="39668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185020" y="39668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948188" y="395981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5377540" y="389353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313644" y="389353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7098294" y="389353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5890142" y="3867896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655398" y="3949716"/>
            <a:ext cx="4117908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运走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个，还剩多少个？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7452320" y="3886254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7837998" y="3902078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2" name="图片 71" descr="摘西瓜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92" y="1527468"/>
            <a:ext cx="5974735" cy="1933002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772832" y="1625115"/>
            <a:ext cx="2142984" cy="868855"/>
          </a:xfrm>
          <a:prstGeom prst="wedgeRoundRectCallout">
            <a:avLst>
              <a:gd name="adj1" fmla="val 62470"/>
              <a:gd name="adj2" fmla="val 410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上午摘了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个，下午摘了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62" grpId="0" animBg="1"/>
      <p:bldP spid="63" grpId="0"/>
      <p:bldP spid="64" grpId="0"/>
      <p:bldP spid="65" grpId="0"/>
      <p:bldP spid="66" grpId="0"/>
      <p:bldP spid="67" grpId="0"/>
      <p:bldP spid="69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3707904" y="3687918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395664" y="152645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496927" y="3598222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96512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203848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939320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2766384" y="367178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2195736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131840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852594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2708338" y="3579864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5206620" y="3598222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592298" y="3614046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页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1915373" y="1630889"/>
            <a:ext cx="5665651" cy="940863"/>
          </a:xfrm>
          <a:prstGeom prst="wedgeRoundRectCallout">
            <a:avLst>
              <a:gd name="adj1" fmla="val -54427"/>
              <a:gd name="adj2" fmla="val -67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小明星期一读书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页，星期二读书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页，星期三读书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页，三天一共读书多少页？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47692" y="2204508"/>
            <a:ext cx="622259" cy="15983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4" y="1997696"/>
            <a:ext cx="1104039" cy="15821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216725" y="368791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139952" y="3612797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635896" y="3579864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/>
      <p:bldP spid="39" grpId="0" animBg="1"/>
      <p:bldP spid="40" grpId="0" animBg="1"/>
      <p:bldP spid="41" grpId="0" animBg="1"/>
      <p:bldP spid="62" grpId="0" animBg="1"/>
      <p:bldP spid="63" grpId="0"/>
      <p:bldP spid="64" grpId="0"/>
      <p:bldP spid="65" grpId="0"/>
      <p:bldP spid="66" grpId="0"/>
      <p:bldP spid="69" grpId="0"/>
      <p:bldP spid="71" grpId="0"/>
      <p:bldP spid="23" grpId="0" animBg="1"/>
      <p:bldP spid="25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071686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我们学会了连加、连减计算。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571752"/>
            <a:ext cx="662473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连加、连减计算，先把前两个数列成加法或减法竖式，再把结果和第三个数列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成加法或减法竖式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，并算出结果。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612354" y="771551"/>
            <a:ext cx="3312368" cy="490023"/>
          </a:xfrm>
          <a:prstGeom prst="wedgeRoundRectCallout">
            <a:avLst>
              <a:gd name="adj1" fmla="val 39151"/>
              <a:gd name="adj2" fmla="val 8217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她们一共折了多少只？</a:t>
            </a:r>
          </a:p>
        </p:txBody>
      </p:sp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164288" y="1261575"/>
            <a:ext cx="882898" cy="1265255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899592" y="1707655"/>
            <a:ext cx="1800200" cy="504056"/>
          </a:xfrm>
          <a:prstGeom prst="wedgeRoundRectCallout">
            <a:avLst>
              <a:gd name="adj1" fmla="val 40871"/>
              <a:gd name="adj2" fmla="val 78235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58772" y="771550"/>
            <a:ext cx="1818000" cy="545396"/>
          </a:xfrm>
          <a:prstGeom prst="wedgeRoundRectCallout">
            <a:avLst>
              <a:gd name="adj1" fmla="val 35407"/>
              <a:gd name="adj2" fmla="val 78378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pic>
        <p:nvPicPr>
          <p:cNvPr id="16" name="图片 15" descr="折纸船－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1275608"/>
            <a:ext cx="3888432" cy="2003581"/>
          </a:xfrm>
          <a:prstGeom prst="rect">
            <a:avLst/>
          </a:prstGeom>
        </p:spPr>
      </p:pic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2987824" y="3147816"/>
            <a:ext cx="367240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563888" y="3578613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347864" y="3950213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491880" y="4425615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139992" y="449762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07904" y="449762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067944" y="440488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635896" y="439633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276772" y="3146893"/>
            <a:ext cx="13753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46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只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8" grpId="0" animBg="1"/>
      <p:bldP spid="9" grpId="0" animBg="1"/>
      <p:bldP spid="25" grpId="0"/>
      <p:bldP spid="26" grpId="0"/>
      <p:bldP spid="27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05864" y="989280"/>
            <a:ext cx="4304730" cy="2032768"/>
            <a:chOff x="522653" y="2195166"/>
            <a:chExt cx="4304730" cy="2032768"/>
          </a:xfrm>
        </p:grpSpPr>
        <p:grpSp>
          <p:nvGrpSpPr>
            <p:cNvPr id="22" name="组合 21"/>
            <p:cNvGrpSpPr/>
            <p:nvPr/>
          </p:nvGrpSpPr>
          <p:grpSpPr>
            <a:xfrm>
              <a:off x="1514613" y="2195166"/>
              <a:ext cx="3312770" cy="1063366"/>
              <a:chOff x="1451105" y="1511214"/>
              <a:chExt cx="3069620" cy="896223"/>
            </a:xfrm>
          </p:grpSpPr>
          <p:sp>
            <p:nvSpPr>
              <p:cNvPr id="35" name="云形标注 82"/>
              <p:cNvSpPr>
                <a:spLocks noChangeArrowheads="1"/>
              </p:cNvSpPr>
              <p:nvPr/>
            </p:nvSpPr>
            <p:spPr bwMode="auto">
              <a:xfrm rot="10645853" flipV="1">
                <a:off x="1451105" y="1511214"/>
                <a:ext cx="3069620" cy="89622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271224" y="1631157"/>
                <a:ext cx="2161865" cy="596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加减法笔算要注意什么？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2653" y="2645768"/>
              <a:ext cx="1104039" cy="1582166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3920621" y="2086541"/>
            <a:ext cx="4549326" cy="1861665"/>
            <a:chOff x="3920621" y="2086540"/>
            <a:chExt cx="4549326" cy="1861665"/>
          </a:xfrm>
        </p:grpSpPr>
        <p:grpSp>
          <p:nvGrpSpPr>
            <p:cNvPr id="38" name="组合 37"/>
            <p:cNvGrpSpPr/>
            <p:nvPr/>
          </p:nvGrpSpPr>
          <p:grpSpPr>
            <a:xfrm>
              <a:off x="3920621" y="2086540"/>
              <a:ext cx="3891042" cy="1861665"/>
              <a:chOff x="3734828" y="1848055"/>
              <a:chExt cx="3891042" cy="1861665"/>
            </a:xfrm>
          </p:grpSpPr>
          <p:sp>
            <p:nvSpPr>
              <p:cNvPr id="40" name="云形标注 82"/>
              <p:cNvSpPr>
                <a:spLocks noChangeArrowheads="1"/>
              </p:cNvSpPr>
              <p:nvPr/>
            </p:nvSpPr>
            <p:spPr bwMode="auto">
              <a:xfrm rot="21344054" flipV="1">
                <a:off x="3734828" y="1848055"/>
                <a:ext cx="3891042" cy="186166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98175" y="2189249"/>
                <a:ext cx="259228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相同数位对齐，从个位算起，个位相加满十进一，个位不够减就从十位退一当十。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47688" y="2204506"/>
              <a:ext cx="622259" cy="1598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" name="图片 26" descr="折纸船－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03748" y="1275608"/>
            <a:ext cx="3888432" cy="2003581"/>
          </a:xfrm>
          <a:prstGeom prst="rect">
            <a:avLst/>
          </a:prstGeom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923928" y="3180749"/>
            <a:ext cx="367240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</a:t>
            </a:r>
            <a:r>
              <a:rPr lang="zh-CN" altLang="en-US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27+26 </a:t>
            </a:r>
            <a:r>
              <a:rPr lang="zh-CN" altLang="en-US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 ）</a:t>
            </a:r>
            <a:endParaRPr lang="zh-CN" altLang="en-US" sz="240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652120" y="3180749"/>
            <a:ext cx="13753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72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只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88224" y="36725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156176" y="36725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5796136" y="3976447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940272" y="443539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588264" y="4511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156216" y="4511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6516787" y="358841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6084739" y="357986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516216" y="441340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6084168" y="441267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852040" y="3578613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636016" y="3950213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3780032" y="4425615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4428144" y="449762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996056" y="449762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356096" y="440488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924048" y="439633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300196" y="3046560"/>
            <a:ext cx="2508783" cy="677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圆角矩形标注 67"/>
          <p:cNvSpPr/>
          <p:nvPr/>
        </p:nvSpPr>
        <p:spPr>
          <a:xfrm>
            <a:off x="1307239" y="3435958"/>
            <a:ext cx="1964975" cy="1083618"/>
          </a:xfrm>
          <a:prstGeom prst="wedgeRoundRectCallout">
            <a:avLst>
              <a:gd name="adj1" fmla="val -58458"/>
              <a:gd name="adj2" fmla="val 294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想一想先算什么，再接着往下算。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724128" y="690407"/>
            <a:ext cx="3168352" cy="490023"/>
          </a:xfrm>
          <a:prstGeom prst="wedgeRoundRectCallout">
            <a:avLst>
              <a:gd name="adj1" fmla="val -4756"/>
              <a:gd name="adj2" fmla="val 7904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她们一共折了多少只？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876256" y="1261575"/>
            <a:ext cx="882898" cy="1265255"/>
          </a:xfrm>
          <a:prstGeom prst="rect">
            <a:avLst/>
          </a:prstGeom>
        </p:spPr>
      </p:pic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467544" y="2067694"/>
            <a:ext cx="1800200" cy="504056"/>
          </a:xfrm>
          <a:prstGeom prst="wedgeRoundRectCallout">
            <a:avLst>
              <a:gd name="adj1" fmla="val 47368"/>
              <a:gd name="adj2" fmla="val -7786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331640" y="1018243"/>
            <a:ext cx="1818000" cy="545396"/>
          </a:xfrm>
          <a:prstGeom prst="wedgeRoundRectCallout">
            <a:avLst>
              <a:gd name="adj1" fmla="val 60556"/>
              <a:gd name="adj2" fmla="val 27691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我折了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3563888" y="771551"/>
            <a:ext cx="1908192" cy="490023"/>
          </a:xfrm>
          <a:prstGeom prst="wedgeRoundRectCallout">
            <a:avLst>
              <a:gd name="adj1" fmla="val -7890"/>
              <a:gd name="adj2" fmla="val 7687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折了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6" grpId="0" animBg="1"/>
      <p:bldP spid="47" grpId="0" animBg="1"/>
      <p:bldP spid="48" grpId="0"/>
      <p:bldP spid="50" grpId="0" animBg="1"/>
      <p:bldP spid="51" grpId="0" animBg="1"/>
      <p:bldP spid="52" grpId="0"/>
      <p:bldP spid="53" grpId="0"/>
      <p:bldP spid="54" grpId="0"/>
      <p:bldP spid="56" grpId="0"/>
      <p:bldP spid="57" grpId="0"/>
      <p:bldP spid="59" grpId="0" animBg="1"/>
      <p:bldP spid="60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标注 36"/>
          <p:cNvSpPr/>
          <p:nvPr/>
        </p:nvSpPr>
        <p:spPr>
          <a:xfrm>
            <a:off x="2915816" y="846408"/>
            <a:ext cx="2656316" cy="785818"/>
          </a:xfrm>
          <a:prstGeom prst="wedgeRoundRectCallout">
            <a:avLst>
              <a:gd name="adj1" fmla="val -58458"/>
              <a:gd name="adj2" fmla="val 68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还可以这样写：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635896" y="1563640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419872" y="1943786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563888" y="2386255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212000" y="245826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779912" y="245826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139952" y="236061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707904" y="235207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419872" y="2746297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563888" y="3178343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211960" y="325035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779872" y="325035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4139952" y="314906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707904" y="315615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300192" y="1347616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084168" y="1727762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228184" y="2170231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876296" y="224223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44208" y="224223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6804248" y="21445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372200" y="21360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084168" y="2530273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228184" y="296231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876256" y="303432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444168" y="303432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6804248" y="29330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6372200" y="294012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3968" y="158560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851920" y="158560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491880" y="1889466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636016" y="234841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284008" y="242406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851960" y="242406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212531" y="150142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3780483" y="149288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4211960" y="232642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779912" y="232568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547784" y="1491632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331760" y="1863232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475776" y="23386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123888" y="241064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691800" y="241064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051840" y="231790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619792" y="230935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" name="直接箭头连接符 2"/>
          <p:cNvCxnSpPr>
            <a:stCxn id="31" idx="3"/>
          </p:cNvCxnSpPr>
          <p:nvPr/>
        </p:nvCxnSpPr>
        <p:spPr>
          <a:xfrm flipV="1">
            <a:off x="2483888" y="2580923"/>
            <a:ext cx="3816304" cy="97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endCxn id="52" idx="1"/>
          </p:cNvCxnSpPr>
          <p:nvPr/>
        </p:nvCxnSpPr>
        <p:spPr>
          <a:xfrm>
            <a:off x="4644583" y="2801838"/>
            <a:ext cx="1727621" cy="409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  <p:bldP spid="51" grpId="0"/>
      <p:bldP spid="52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1" grpId="0" animBg="1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5864" y="485222"/>
            <a:ext cx="4232722" cy="2011032"/>
            <a:chOff x="522653" y="2216902"/>
            <a:chExt cx="4232722" cy="2011032"/>
          </a:xfrm>
        </p:grpSpPr>
        <p:grpSp>
          <p:nvGrpSpPr>
            <p:cNvPr id="19" name="组合 18"/>
            <p:cNvGrpSpPr/>
            <p:nvPr/>
          </p:nvGrpSpPr>
          <p:grpSpPr>
            <a:xfrm>
              <a:off x="1442605" y="2216902"/>
              <a:ext cx="3312770" cy="1063366"/>
              <a:chOff x="1384382" y="1529533"/>
              <a:chExt cx="3069620" cy="896223"/>
            </a:xfrm>
          </p:grpSpPr>
          <p:sp>
            <p:nvSpPr>
              <p:cNvPr id="21" name="云形标注 82"/>
              <p:cNvSpPr>
                <a:spLocks noChangeArrowheads="1"/>
              </p:cNvSpPr>
              <p:nvPr/>
            </p:nvSpPr>
            <p:spPr bwMode="auto">
              <a:xfrm rot="10645853" flipV="1">
                <a:off x="1384382" y="1529533"/>
                <a:ext cx="3069620" cy="89622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158060" y="1679335"/>
                <a:ext cx="2074861" cy="596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这两种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计算有什么异同？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2653" y="2645768"/>
              <a:ext cx="1104039" cy="158216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2830" y="1871638"/>
            <a:ext cx="7507121" cy="2198780"/>
            <a:chOff x="962826" y="1859579"/>
            <a:chExt cx="7507121" cy="2198780"/>
          </a:xfrm>
        </p:grpSpPr>
        <p:grpSp>
          <p:nvGrpSpPr>
            <p:cNvPr id="24" name="组合 23"/>
            <p:cNvGrpSpPr/>
            <p:nvPr/>
          </p:nvGrpSpPr>
          <p:grpSpPr>
            <a:xfrm>
              <a:off x="962826" y="1859579"/>
              <a:ext cx="6840385" cy="2198780"/>
              <a:chOff x="777033" y="1621094"/>
              <a:chExt cx="6840385" cy="2198780"/>
            </a:xfrm>
          </p:grpSpPr>
          <p:sp>
            <p:nvSpPr>
              <p:cNvPr id="26" name="云形标注 82"/>
              <p:cNvSpPr>
                <a:spLocks noChangeArrowheads="1"/>
              </p:cNvSpPr>
              <p:nvPr/>
            </p:nvSpPr>
            <p:spPr bwMode="auto">
              <a:xfrm rot="21344054" flipV="1">
                <a:off x="777033" y="1621094"/>
                <a:ext cx="6840385" cy="219878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433879" y="2221904"/>
                <a:ext cx="496855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不同：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连加笔算，可以分两步写竖式，也可以把竖式像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上面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连起来写。连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起来写，可以简便一些。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相同：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都是先加前两个数，再和第三个数相加，得数都一样。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47688" y="2204506"/>
              <a:ext cx="622259" cy="1598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4644008" y="1002341"/>
            <a:ext cx="2736304" cy="561297"/>
          </a:xfrm>
          <a:prstGeom prst="wedgeRoundRectCallout">
            <a:avLst>
              <a:gd name="adj1" fmla="val 56104"/>
              <a:gd name="adj2" fmla="val -3374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可以怎样写竖式？</a:t>
            </a: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051720" y="1153281"/>
            <a:ext cx="27363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40" y="63300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39952" y="12487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051720" y="1868764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1619672" y="2240364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979712" y="271576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627824" y="27877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195736" y="27877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139952" y="195295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707904" y="195295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131840" y="2256816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492000" y="271576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139992" y="279141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707944" y="279141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555776" y="269503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2123728" y="268649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068515" y="186877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636467" y="186023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067944" y="269376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635896" y="268522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012160" y="1779664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580112" y="2159810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5940152" y="260227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588264" y="26742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156176" y="26742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516216" y="25766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084168" y="256809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5508104" y="2962321"/>
            <a:ext cx="144016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5940152" y="339436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588224" y="346637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156136" y="346637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6516216" y="33650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6084168" y="335654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093637" y="1164525"/>
            <a:ext cx="575493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4067944" y="1173071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8" y="77155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40" y="688454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  <p:bldP spid="41" grpId="0"/>
      <p:bldP spid="43" grpId="0" animBg="1"/>
      <p:bldP spid="44" grpId="0" animBg="1"/>
      <p:bldP spid="45" grpId="0" animBg="1"/>
      <p:bldP spid="46" grpId="0" animBg="1"/>
      <p:bldP spid="47" grpId="0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1" grpId="0" animBg="1"/>
      <p:bldP spid="62" grpId="0" animBg="1"/>
      <p:bldP spid="63" grpId="0"/>
      <p:bldP spid="64" grpId="0"/>
      <p:bldP spid="65" grpId="0"/>
      <p:bldP spid="67" grpId="0" animBg="1"/>
      <p:bldP spid="68" grpId="0" animBg="1"/>
      <p:bldP spid="69" grpId="0"/>
      <p:bldP spid="70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5868" y="1225334"/>
            <a:ext cx="4121835" cy="1796712"/>
            <a:chOff x="522653" y="2431222"/>
            <a:chExt cx="4121835" cy="1796712"/>
          </a:xfrm>
        </p:grpSpPr>
        <p:grpSp>
          <p:nvGrpSpPr>
            <p:cNvPr id="19" name="组合 18"/>
            <p:cNvGrpSpPr/>
            <p:nvPr/>
          </p:nvGrpSpPr>
          <p:grpSpPr>
            <a:xfrm>
              <a:off x="1331718" y="2431222"/>
              <a:ext cx="3312770" cy="1063366"/>
              <a:chOff x="1281633" y="1710165"/>
              <a:chExt cx="3069620" cy="896223"/>
            </a:xfrm>
          </p:grpSpPr>
          <p:sp>
            <p:nvSpPr>
              <p:cNvPr id="21" name="云形标注 82"/>
              <p:cNvSpPr>
                <a:spLocks noChangeArrowheads="1"/>
              </p:cNvSpPr>
              <p:nvPr/>
            </p:nvSpPr>
            <p:spPr bwMode="auto">
              <a:xfrm rot="10645853" flipV="1">
                <a:off x="1281633" y="1710165"/>
                <a:ext cx="3069620" cy="89622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988589" y="1961521"/>
                <a:ext cx="2311053" cy="33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怎样计算连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减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算式？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2653" y="2645768"/>
              <a:ext cx="1104039" cy="158216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2058650" y="2155883"/>
            <a:ext cx="6411301" cy="1861665"/>
            <a:chOff x="2058646" y="2155883"/>
            <a:chExt cx="6411301" cy="1861665"/>
          </a:xfrm>
        </p:grpSpPr>
        <p:grpSp>
          <p:nvGrpSpPr>
            <p:cNvPr id="24" name="组合 23"/>
            <p:cNvGrpSpPr/>
            <p:nvPr/>
          </p:nvGrpSpPr>
          <p:grpSpPr>
            <a:xfrm>
              <a:off x="2058646" y="2155883"/>
              <a:ext cx="5755599" cy="1861665"/>
              <a:chOff x="1872853" y="1917398"/>
              <a:chExt cx="5755599" cy="1861665"/>
            </a:xfrm>
          </p:grpSpPr>
          <p:sp>
            <p:nvSpPr>
              <p:cNvPr id="26" name="云形标注 82"/>
              <p:cNvSpPr>
                <a:spLocks noChangeArrowheads="1"/>
              </p:cNvSpPr>
              <p:nvPr/>
            </p:nvSpPr>
            <p:spPr bwMode="auto">
              <a:xfrm rot="21344054" flipV="1">
                <a:off x="1872853" y="1917398"/>
                <a:ext cx="5755599" cy="186166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69983" y="2397722"/>
                <a:ext cx="424847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连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减计算，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先把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前两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个数写成减法竖式相减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再用所得的结果和第三个数写成减法竖式，并算出结果。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47688" y="2204506"/>
              <a:ext cx="622259" cy="1598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全屏显示(16:9)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E2FDDCEE801C4468B5C474674B0AAA5D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