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4D41A1F-FFCE-4990-B3EB-59B9E02DE96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41A1F-FFCE-4990-B3EB-59B9E02DE962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83C1A9-00DC-4484-8230-3874D9D1E19A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704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7044" name="页脚占位符 3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>
                <a:latin typeface="Times New Roman" panose="02020603050405020304" pitchFamily="18" charset="0"/>
              </a:rPr>
              <a:t>www.enteacher.cn</a:t>
            </a:r>
          </a:p>
        </p:txBody>
      </p:sp>
      <p:sp>
        <p:nvSpPr>
          <p:cNvPr id="87045" name="灯片编号占位符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D6862EE-419F-4A9E-AA37-D4362ECF111D}" type="slidenum">
              <a:rPr lang="en-US" altLang="zh-CN" sz="1200">
                <a:latin typeface="Times New Roman" panose="02020603050405020304" pitchFamily="18" charset="0"/>
              </a:rPr>
              <a:t>12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41A1F-FFCE-4990-B3EB-59B9E02DE962}" type="slidenum">
              <a:rPr lang="en-US" altLang="zh-CN" smtClean="0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C59B14-BBD0-4589-8BE3-060E8957B733}" type="slidenum">
              <a:rPr lang="en-US" altLang="zh-CN"/>
              <a:t>26</a:t>
            </a:fld>
            <a:endParaRPr lang="en-US" altLang="zh-CN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13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075" name="Picture 4" descr="xpic393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562475" y="0"/>
              <a:ext cx="45815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6" name="矩形 15"/>
            <p:cNvGrpSpPr/>
            <p:nvPr userDrawn="1"/>
          </p:nvGrpSpPr>
          <p:grpSpPr bwMode="auto">
            <a:xfrm>
              <a:off x="0" y="0"/>
              <a:ext cx="7565136" cy="6858000"/>
              <a:chOff x="0" y="0"/>
              <a:chExt cx="7565136" cy="6858000"/>
            </a:xfrm>
          </p:grpSpPr>
          <p:pic>
            <p:nvPicPr>
              <p:cNvPr id="3077" name="矩形 15"/>
              <p:cNvPicPr>
                <a:picLocks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0" y="0"/>
                <a:ext cx="7565136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563678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079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62388"/>
            <a:ext cx="4054475" cy="42862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>
                <a:solidFill>
                  <a:srgbClr val="808080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noProof="0" smtClean="0"/>
          </a:p>
        </p:txBody>
      </p:sp>
      <p:sp>
        <p:nvSpPr>
          <p:cNvPr id="3080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685800" y="2540000"/>
            <a:ext cx="4052888" cy="1276350"/>
          </a:xfrm>
        </p:spPr>
        <p:txBody>
          <a:bodyPr/>
          <a:lstStyle>
            <a:lvl1pPr algn="ctr">
              <a:defRPr>
                <a:solidFill>
                  <a:srgbClr val="BABD3D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noProof="0" smtClean="0"/>
          </a:p>
        </p:txBody>
      </p:sp>
      <p:sp>
        <p:nvSpPr>
          <p:cNvPr id="3081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82" name="Footer Placeholder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83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0D135E-C962-4D73-AB0A-1C7DD753097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2D524-B4FA-4724-9232-39E3E476B8F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490538"/>
            <a:ext cx="1971675" cy="5959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490538"/>
            <a:ext cx="5762625" cy="5959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0D7B-D0D7-473B-BD48-8717AECBDA3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60EE2-A088-4496-902E-A6A43C33311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DA139-8C7A-4846-9ABF-1DF16EE0A59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5E408-ED76-43ED-8024-D12E33BE907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E98F8-88F6-4258-96EA-1E406A8D5F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9FA3-2ED2-44F5-B620-1F0B572E369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CF0B2-90C0-4919-B218-B06A8910CDD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4B8F1-5ABA-43C7-A64D-584477CCF91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9BBA9-38B5-44B2-9CF2-F95BF74528A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4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4" descr="xpic3933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562475" y="0"/>
              <a:ext cx="45815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2" name="矩形 44"/>
            <p:cNvGrpSpPr/>
            <p:nvPr userDrawn="1"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2053" name="矩形 44"/>
              <p:cNvPicPr>
                <a:picLocks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055" name="组合 45"/>
          <p:cNvGrpSpPr/>
          <p:nvPr/>
        </p:nvGrpSpPr>
        <p:grpSpPr bwMode="auto">
          <a:xfrm flipH="1">
            <a:off x="0" y="0"/>
            <a:ext cx="3498850" cy="4405313"/>
            <a:chOff x="0" y="0"/>
            <a:chExt cx="5446229" cy="6857999"/>
          </a:xfrm>
        </p:grpSpPr>
        <p:pic>
          <p:nvPicPr>
            <p:cNvPr id="2056" name="Picture 4" descr="xpic3933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 flipV="1">
              <a:off x="864704" y="1"/>
              <a:ext cx="4581525" cy="3697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矩形 40"/>
            <p:cNvGrpSpPr/>
            <p:nvPr userDrawn="1"/>
          </p:nvGrpSpPr>
          <p:grpSpPr bwMode="auto">
            <a:xfrm flipH="1">
              <a:off x="-827" y="0"/>
              <a:ext cx="3852943" cy="5295423"/>
              <a:chOff x="0" y="0"/>
              <a:chExt cx="2474976" cy="3401568"/>
            </a:xfrm>
          </p:grpSpPr>
          <p:pic>
            <p:nvPicPr>
              <p:cNvPr id="2058" name="矩形 40"/>
              <p:cNvPicPr>
                <a:picLocks noChangeArrowheads="1"/>
              </p:cNvPicPr>
              <p:nvPr/>
            </p:nvPicPr>
            <p:blipFill>
              <a:blip r:embed="rId16" cstate="email"/>
              <a:srcRect/>
              <a:stretch>
                <a:fillRect/>
              </a:stretch>
            </p:blipFill>
            <p:spPr bwMode="auto">
              <a:xfrm>
                <a:off x="0" y="0"/>
                <a:ext cx="2474976" cy="3401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-2740" y="1"/>
                <a:ext cx="2477185" cy="3402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0" name="矩形 41"/>
            <p:cNvGrpSpPr/>
            <p:nvPr userDrawn="1"/>
          </p:nvGrpSpPr>
          <p:grpSpPr bwMode="auto">
            <a:xfrm flipH="1">
              <a:off x="1479615" y="0"/>
              <a:ext cx="3966823" cy="6861274"/>
              <a:chOff x="0" y="0"/>
              <a:chExt cx="2548128" cy="4407408"/>
            </a:xfrm>
          </p:grpSpPr>
          <p:pic>
            <p:nvPicPr>
              <p:cNvPr id="2061" name="矩形 41"/>
              <p:cNvPicPr>
                <a:picLocks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0" y="0"/>
                <a:ext cx="2548128" cy="4407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-928943" y="929079"/>
                <a:ext cx="4405304" cy="2547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6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449388"/>
            <a:ext cx="78867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6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685925" y="490538"/>
            <a:ext cx="68294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6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19293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06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19293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06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19293"/>
                </a:solidFill>
              </a:defRPr>
            </a:lvl1pPr>
          </a:lstStyle>
          <a:p>
            <a:fld id="{F5A8AA7A-BD15-474C-9EB2-EB4B5438A3B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"/>
        <a:defRPr sz="2000">
          <a:solidFill>
            <a:srgbClr val="8B8E2E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 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581400" y="838199"/>
            <a:ext cx="17938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dirty="0">
                <a:latin typeface="Times New Roman" panose="02020603050405020304" pitchFamily="18" charset="0"/>
              </a:rPr>
              <a:t>Unit 7</a:t>
            </a:r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728889" y="3456205"/>
            <a:ext cx="7664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Section A </a:t>
            </a:r>
            <a:r>
              <a:rPr lang="en-US" altLang="zh-CN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 Period </a:t>
            </a:r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1 (1a-2b)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05542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Will people have robots?</a:t>
            </a:r>
          </a:p>
        </p:txBody>
      </p:sp>
      <p:sp>
        <p:nvSpPr>
          <p:cNvPr id="7" name="矩形 6"/>
          <p:cNvSpPr/>
          <p:nvPr/>
        </p:nvSpPr>
        <p:spPr>
          <a:xfrm>
            <a:off x="2664508" y="542925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1403350" y="5300663"/>
            <a:ext cx="6286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Will there only be one country?</a:t>
            </a:r>
          </a:p>
        </p:txBody>
      </p:sp>
      <p:pic>
        <p:nvPicPr>
          <p:cNvPr id="68616" name="Picture 8" descr="20100708151634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268413"/>
            <a:ext cx="47625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3"/>
          <p:cNvSpPr txBox="1">
            <a:spLocks noChangeArrowheads="1"/>
          </p:cNvSpPr>
          <p:nvPr/>
        </p:nvSpPr>
        <p:spPr bwMode="auto">
          <a:xfrm>
            <a:off x="1476375" y="5013325"/>
            <a:ext cx="628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Will people 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live to be</a:t>
            </a:r>
            <a:r>
              <a:rPr kumimoji="1" lang="en-US" altLang="zh-CN" sz="3200" b="1">
                <a:latin typeface="Times New Roman" panose="02020603050405020304" pitchFamily="18" charset="0"/>
              </a:rPr>
              <a:t> 200 years old?</a:t>
            </a:r>
          </a:p>
        </p:txBody>
      </p:sp>
      <p:pic>
        <p:nvPicPr>
          <p:cNvPr id="69644" name="Picture 12" descr="20124131535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196975"/>
            <a:ext cx="5040313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250825" y="5373688"/>
            <a:ext cx="8675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Will students study at home on computers?</a:t>
            </a:r>
          </a:p>
        </p:txBody>
      </p:sp>
      <p:pic>
        <p:nvPicPr>
          <p:cNvPr id="6161" name="Picture 17" descr="2457331_131925956001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836613"/>
            <a:ext cx="6767513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04800" y="2281238"/>
            <a:ext cx="8515350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1. People will have robots in their homes.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2. People </a:t>
            </a:r>
            <a:r>
              <a:rPr kumimoji="1"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won’t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use money. Everything will be free.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3. Books will only be on computers, not on paper.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4. Kids won’t go to school. They’ll study at home on </a:t>
            </a:r>
            <a:br>
              <a:rPr kumimoji="1" lang="en-US" altLang="zh-CN" sz="2400" b="1" dirty="0">
                <a:latin typeface="Times New Roman" panose="02020603050405020304" pitchFamily="18" charset="0"/>
              </a:rPr>
            </a:br>
            <a:r>
              <a:rPr kumimoji="1" lang="en-US" altLang="zh-CN" sz="2400" b="1" dirty="0">
                <a:latin typeface="Times New Roman" panose="02020603050405020304" pitchFamily="18" charset="0"/>
              </a:rPr>
              <a:t>                       computers.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5. There will only be one country.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6. People will live to be 200 years old.</a:t>
            </a:r>
          </a:p>
        </p:txBody>
      </p:sp>
      <p:sp>
        <p:nvSpPr>
          <p:cNvPr id="88067" name="Text Box 8"/>
          <p:cNvSpPr txBox="1">
            <a:spLocks noChangeArrowheads="1"/>
          </p:cNvSpPr>
          <p:nvPr/>
        </p:nvSpPr>
        <p:spPr bwMode="auto">
          <a:xfrm>
            <a:off x="250825" y="333375"/>
            <a:ext cx="87487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     How will the world be different 100 years from now? Read these predictions. Check (√) </a:t>
            </a:r>
            <a:r>
              <a:rPr kumimoji="1" lang="en-US" altLang="zh-CN" sz="3600" b="1" i="1" dirty="0">
                <a:solidFill>
                  <a:srgbClr val="FF3399"/>
                </a:solidFill>
                <a:latin typeface="Times New Roman" panose="02020603050405020304" pitchFamily="18" charset="0"/>
                <a:ea typeface="Arial Unicode MS" pitchFamily="34" charset="-122"/>
              </a:rPr>
              <a:t>A</a:t>
            </a:r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 (for agree) or </a:t>
            </a:r>
            <a:r>
              <a:rPr kumimoji="1" lang="en-US" altLang="zh-CN" sz="3600" b="1" i="1" dirty="0">
                <a:solidFill>
                  <a:srgbClr val="FF3399"/>
                </a:solidFill>
                <a:latin typeface="Times New Roman" panose="02020603050405020304" pitchFamily="18" charset="0"/>
                <a:ea typeface="Arial Unicode MS" pitchFamily="34" charset="-122"/>
              </a:rPr>
              <a:t>D</a:t>
            </a:r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 (for disagree).</a:t>
            </a:r>
          </a:p>
        </p:txBody>
      </p:sp>
      <p:sp>
        <p:nvSpPr>
          <p:cNvPr id="88068" name="Oval 14"/>
          <p:cNvSpPr>
            <a:spLocks noChangeArrowheads="1"/>
          </p:cNvSpPr>
          <p:nvPr/>
        </p:nvSpPr>
        <p:spPr bwMode="auto">
          <a:xfrm>
            <a:off x="179388" y="4048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4"/>
          <p:cNvSpPr>
            <a:spLocks noChangeArrowheads="1"/>
          </p:cNvSpPr>
          <p:nvPr/>
        </p:nvSpPr>
        <p:spPr bwMode="auto">
          <a:xfrm>
            <a:off x="468313" y="69215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89091" name="Text Box 8"/>
          <p:cNvSpPr txBox="1">
            <a:spLocks noChangeArrowheads="1"/>
          </p:cNvSpPr>
          <p:nvPr/>
        </p:nvSpPr>
        <p:spPr bwMode="auto">
          <a:xfrm>
            <a:off x="1187450" y="549275"/>
            <a:ext cx="7454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latin typeface="Times New Roman" panose="02020603050405020304" pitchFamily="18" charset="0"/>
                <a:ea typeface="Arial Unicode MS" pitchFamily="34" charset="-122"/>
              </a:rPr>
              <a:t>Listen and circle the predictions you hear in 1a.</a:t>
            </a:r>
          </a:p>
        </p:txBody>
      </p:sp>
      <p:sp>
        <p:nvSpPr>
          <p:cNvPr id="89092" name="Oval 6"/>
          <p:cNvSpPr>
            <a:spLocks noChangeArrowheads="1"/>
          </p:cNvSpPr>
          <p:nvPr/>
        </p:nvSpPr>
        <p:spPr bwMode="auto">
          <a:xfrm>
            <a:off x="3348038" y="620713"/>
            <a:ext cx="1223962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89093" name="Text Box 2"/>
          <p:cNvSpPr txBox="1">
            <a:spLocks noChangeArrowheads="1"/>
          </p:cNvSpPr>
          <p:nvPr/>
        </p:nvSpPr>
        <p:spPr bwMode="auto">
          <a:xfrm>
            <a:off x="304800" y="2281238"/>
            <a:ext cx="8515350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1. People will have robots in their homes.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2. People won’t use money. Everything will be free.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3. Books will only be on computers, not on paper.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4. Kids won’t go to school. They’ll study at home on </a:t>
            </a:r>
            <a:br>
              <a:rPr kumimoji="1" lang="en-US" altLang="zh-CN" sz="2400" b="1" dirty="0">
                <a:latin typeface="Times New Roman" panose="02020603050405020304" pitchFamily="18" charset="0"/>
              </a:rPr>
            </a:br>
            <a:r>
              <a:rPr kumimoji="1" lang="en-US" altLang="zh-CN" sz="2400" b="1" dirty="0">
                <a:latin typeface="Times New Roman" panose="02020603050405020304" pitchFamily="18" charset="0"/>
              </a:rPr>
              <a:t>                       computers.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5. There will only be one country.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___A___D  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6. People will live to be 200 years old.</a:t>
            </a:r>
          </a:p>
        </p:txBody>
      </p:sp>
      <p:sp>
        <p:nvSpPr>
          <p:cNvPr id="89095" name="Oval 9"/>
          <p:cNvSpPr>
            <a:spLocks noChangeArrowheads="1"/>
          </p:cNvSpPr>
          <p:nvPr/>
        </p:nvSpPr>
        <p:spPr bwMode="auto">
          <a:xfrm>
            <a:off x="1763713" y="2276475"/>
            <a:ext cx="503237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89096" name="Oval 10"/>
          <p:cNvSpPr>
            <a:spLocks noChangeArrowheads="1"/>
          </p:cNvSpPr>
          <p:nvPr/>
        </p:nvSpPr>
        <p:spPr bwMode="auto">
          <a:xfrm>
            <a:off x="1763713" y="2852738"/>
            <a:ext cx="503237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89097" name="Oval 11"/>
          <p:cNvSpPr>
            <a:spLocks noChangeArrowheads="1"/>
          </p:cNvSpPr>
          <p:nvPr/>
        </p:nvSpPr>
        <p:spPr bwMode="auto">
          <a:xfrm>
            <a:off x="1763713" y="4797425"/>
            <a:ext cx="503237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89098" name="Oval 12"/>
          <p:cNvSpPr>
            <a:spLocks noChangeArrowheads="1"/>
          </p:cNvSpPr>
          <p:nvPr/>
        </p:nvSpPr>
        <p:spPr bwMode="auto">
          <a:xfrm>
            <a:off x="1763713" y="3860800"/>
            <a:ext cx="503237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/>
      <p:bldP spid="89096" grpId="0"/>
      <p:bldP spid="89097" grpId="0"/>
      <p:bldP spid="890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228600" y="884237"/>
            <a:ext cx="8915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D6009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A:</a:t>
            </a:r>
            <a:r>
              <a:rPr lang="en-US" altLang="zh-CN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Do you think people will have robots in their homes in 100 years</a:t>
            </a:r>
            <a:r>
              <a:rPr lang="zh-CN" altLang="en-US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？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0000C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Yes, I do. I saw a robot on TV, and it cleaned the     kitchen.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D6009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 Well, I don’t think people will use money.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0000C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Do you think everything will be free</a:t>
            </a:r>
            <a:r>
              <a:rPr lang="zh-CN" altLang="en-US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？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D6009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Yeah, probably.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0000C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I think there will be only one country.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D6009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Only one country in the world? Will there be world peace</a:t>
            </a:r>
            <a:r>
              <a:rPr lang="zh-CN" altLang="en-US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？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0000C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I hope so.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D6009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I think kids won’t go to school. They’ll study at home on computers</a:t>
            </a:r>
            <a:r>
              <a:rPr lang="en-US" altLang="zh-CN" sz="2400" b="1" dirty="0">
                <a:solidFill>
                  <a:srgbClr val="0000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0000C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Oh, I disagree.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</a:pPr>
            <a:r>
              <a:rPr lang="en-US" altLang="zh-CN" sz="2400" b="1" dirty="0">
                <a:solidFill>
                  <a:srgbClr val="D6009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You do</a:t>
            </a:r>
            <a:r>
              <a:rPr lang="zh-CN" altLang="en-US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？</a:t>
            </a:r>
          </a:p>
          <a:p>
            <a:pPr marL="342900" indent="-342900" algn="l">
              <a:lnSpc>
                <a:spcPct val="80000"/>
              </a:lnSpc>
            </a:pPr>
            <a:r>
              <a:rPr lang="en-US" altLang="zh-CN" sz="2400" b="1" dirty="0">
                <a:solidFill>
                  <a:srgbClr val="0000C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B:</a:t>
            </a:r>
            <a:r>
              <a:rPr lang="en-US" altLang="zh-CN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Yeah, there will always be schools.</a:t>
            </a:r>
          </a:p>
        </p:txBody>
      </p:sp>
      <p:pic>
        <p:nvPicPr>
          <p:cNvPr id="90119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4637"/>
            <a:ext cx="2276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2286000" y="274637"/>
            <a:ext cx="838200" cy="4762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23850" y="67945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627313" y="5791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 dirty="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4211638" y="5791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268538" y="67945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787900" y="608012"/>
            <a:ext cx="1066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6877050" y="6080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1187450" y="132715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2843213" y="132715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580063" y="12557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140200" y="12557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1403350" y="19034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716463" y="19034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2195513" y="23352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323850" y="2695575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258888" y="3055937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4572000" y="298291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1835150" y="34163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1331913" y="4135437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1979613" y="442436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7092950" y="4351337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1116013" y="5072062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  <a:latin typeface="Arial Black" panose="020B0A04020102020204" pitchFamily="34" charset="0"/>
              </a:rPr>
              <a:t>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Oval 4"/>
          <p:cNvSpPr>
            <a:spLocks noChangeArrowheads="1"/>
          </p:cNvSpPr>
          <p:nvPr/>
        </p:nvSpPr>
        <p:spPr bwMode="auto">
          <a:xfrm>
            <a:off x="539750" y="6207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1c</a:t>
            </a:r>
          </a:p>
        </p:txBody>
      </p:sp>
      <p:sp>
        <p:nvSpPr>
          <p:cNvPr id="91139" name="Text Box 8"/>
          <p:cNvSpPr txBox="1">
            <a:spLocks noChangeArrowheads="1"/>
          </p:cNvSpPr>
          <p:nvPr/>
        </p:nvSpPr>
        <p:spPr bwMode="auto">
          <a:xfrm>
            <a:off x="1258888" y="632959"/>
            <a:ext cx="7454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Ask and answer questions about the predictions in 1a.</a:t>
            </a:r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827088" y="2636838"/>
            <a:ext cx="74898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Will people use money in 100 years?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B: No, they won’t. Everything will be free.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Will people live to be 200 years old?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Yes, they will.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5"/>
          <p:cNvSpPr txBox="1">
            <a:spLocks noChangeArrowheads="1"/>
          </p:cNvSpPr>
          <p:nvPr/>
        </p:nvSpPr>
        <p:spPr bwMode="auto">
          <a:xfrm>
            <a:off x="928688" y="1371600"/>
            <a:ext cx="76327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A: Do you think there will be robots in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 people’s homes?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B: Yes, there will. I think every home will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 have a robot.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A: Will kids go to school?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B: No. Kids won’t go to school. They will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 study at home on computers. 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…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Oval 2"/>
          <p:cNvSpPr>
            <a:spLocks noChangeArrowheads="1"/>
          </p:cNvSpPr>
          <p:nvPr/>
        </p:nvSpPr>
        <p:spPr bwMode="auto">
          <a:xfrm>
            <a:off x="539750" y="6207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2a</a:t>
            </a:r>
          </a:p>
        </p:txBody>
      </p:sp>
      <p:sp>
        <p:nvSpPr>
          <p:cNvPr id="93187" name="Text Box 8"/>
          <p:cNvSpPr txBox="1">
            <a:spLocks noChangeArrowheads="1"/>
          </p:cNvSpPr>
          <p:nvPr/>
        </p:nvSpPr>
        <p:spPr bwMode="auto">
          <a:xfrm>
            <a:off x="1258888" y="549275"/>
            <a:ext cx="7454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Listen and circle the words you hear.</a:t>
            </a:r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3492500" y="620713"/>
            <a:ext cx="1223963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468313" y="2060575"/>
            <a:ext cx="8207375" cy="3455988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There will be (more / less / fewer) people.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There will be (more / less / fewer) free time.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There will be (more / less / fewer) cars.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There will be (more / less / fewer) pollution.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There will be (more / less / fewer)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Box 1"/>
          <p:cNvSpPr txBox="1">
            <a:spLocks noChangeArrowheads="1"/>
          </p:cNvSpPr>
          <p:nvPr/>
        </p:nvSpPr>
        <p:spPr bwMode="auto">
          <a:xfrm>
            <a:off x="5181600" y="1066800"/>
            <a:ext cx="28813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more trees </a:t>
            </a:r>
          </a:p>
        </p:txBody>
      </p:sp>
      <p:sp>
        <p:nvSpPr>
          <p:cNvPr id="94211" name="TextBox 3"/>
          <p:cNvSpPr txBox="1">
            <a:spLocks noChangeArrowheads="1"/>
          </p:cNvSpPr>
          <p:nvPr/>
        </p:nvSpPr>
        <p:spPr bwMode="auto">
          <a:xfrm>
            <a:off x="5257800" y="4800600"/>
            <a:ext cx="302418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more water</a:t>
            </a:r>
          </a:p>
        </p:txBody>
      </p:sp>
      <p:pic>
        <p:nvPicPr>
          <p:cNvPr id="94212" name="Picture 2" descr="http://t1.baidu.com/it/u=3028481855,1841518184&amp;fm=21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633413"/>
            <a:ext cx="1220787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4" descr="http://t1.baidu.com/it/u=1706765561,3146494274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704850"/>
            <a:ext cx="2233612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4" name="Picture 10" descr="http://t1.baidu.com/it/u=2326745770,2199149550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4521200"/>
            <a:ext cx="120491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5" name="Picture 12" descr="http://t3.baidu.com/it/u=279774408,3291266579&amp;fm=23&amp;gp=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4233863"/>
            <a:ext cx="20161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6" name="Group 8"/>
          <p:cNvGrpSpPr/>
          <p:nvPr/>
        </p:nvGrpSpPr>
        <p:grpSpPr bwMode="auto">
          <a:xfrm>
            <a:off x="1763713" y="2636838"/>
            <a:ext cx="5472112" cy="1906587"/>
            <a:chOff x="0" y="0"/>
            <a:chExt cx="7200" cy="3001"/>
          </a:xfrm>
        </p:grpSpPr>
        <p:sp>
          <p:nvSpPr>
            <p:cNvPr id="94217" name="TextBox 2"/>
            <p:cNvSpPr txBox="1">
              <a:spLocks noChangeArrowheads="1"/>
            </p:cNvSpPr>
            <p:nvPr/>
          </p:nvSpPr>
          <p:spPr bwMode="auto">
            <a:xfrm>
              <a:off x="0" y="0"/>
              <a:ext cx="7200" cy="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             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可数名词复数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[C]</a:t>
              </a:r>
            </a:p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more +</a:t>
              </a:r>
            </a:p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            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不可数名词</a:t>
              </a:r>
              <a:r>
                <a:rPr lang="zh-CN" altLang="en-US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[U]</a:t>
              </a:r>
            </a:p>
          </p:txBody>
        </p:sp>
        <p:sp>
          <p:nvSpPr>
            <p:cNvPr id="94218" name="左大括号 10"/>
            <p:cNvSpPr/>
            <p:nvPr/>
          </p:nvSpPr>
          <p:spPr bwMode="auto">
            <a:xfrm>
              <a:off x="2760" y="360"/>
              <a:ext cx="320" cy="2155"/>
            </a:xfrm>
            <a:prstGeom prst="leftBrace">
              <a:avLst>
                <a:gd name="adj1" fmla="val 64257"/>
                <a:gd name="adj2" fmla="val 47694"/>
              </a:avLst>
            </a:prstGeom>
            <a:noFill/>
            <a:ln w="50800">
              <a:solidFill>
                <a:srgbClr val="C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3200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342900" y="1700212"/>
            <a:ext cx="81343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What do you think our life will be like in the future?</a:t>
            </a: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4755" name="WordArt 4"/>
          <p:cNvSpPr>
            <a:spLocks noChangeArrowheads="1" noChangeShapeType="1" noTextEdit="1"/>
          </p:cNvSpPr>
          <p:nvPr/>
        </p:nvSpPr>
        <p:spPr bwMode="auto">
          <a:xfrm>
            <a:off x="3290094" y="549275"/>
            <a:ext cx="2736850" cy="84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Discuss</a:t>
            </a:r>
            <a:endParaRPr lang="zh-CN" altLang="en-US" sz="36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74756" name="Picture 12" descr="future-lif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8" y="2420938"/>
            <a:ext cx="4348162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4" descr="http://t1.baidu.com/it/u=4001998669,3140972379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08050"/>
            <a:ext cx="27559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5" name="Picture 18" descr="http://t2.baidu.com/it/u=3428854504,1123221874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1125538"/>
            <a:ext cx="1222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6" name="TextBox 3"/>
          <p:cNvSpPr txBox="1">
            <a:spLocks noChangeArrowheads="1"/>
          </p:cNvSpPr>
          <p:nvPr/>
        </p:nvSpPr>
        <p:spPr bwMode="auto">
          <a:xfrm>
            <a:off x="5148263" y="1484313"/>
            <a:ext cx="22320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less meat</a:t>
            </a:r>
          </a:p>
        </p:txBody>
      </p:sp>
      <p:sp>
        <p:nvSpPr>
          <p:cNvPr id="95237" name="TextBox 4"/>
          <p:cNvSpPr txBox="1">
            <a:spLocks noChangeArrowheads="1"/>
          </p:cNvSpPr>
          <p:nvPr/>
        </p:nvSpPr>
        <p:spPr bwMode="auto">
          <a:xfrm>
            <a:off x="4787900" y="2781300"/>
            <a:ext cx="41402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less +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不可数名词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[U]</a:t>
            </a:r>
          </a:p>
        </p:txBody>
      </p:sp>
      <p:sp>
        <p:nvSpPr>
          <p:cNvPr id="95238" name="TextBox 6"/>
          <p:cNvSpPr txBox="1">
            <a:spLocks noChangeArrowheads="1"/>
          </p:cNvSpPr>
          <p:nvPr/>
        </p:nvSpPr>
        <p:spPr bwMode="auto">
          <a:xfrm>
            <a:off x="5219700" y="4221163"/>
            <a:ext cx="31686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fewer people</a:t>
            </a:r>
          </a:p>
        </p:txBody>
      </p:sp>
      <p:sp>
        <p:nvSpPr>
          <p:cNvPr id="95239" name="TextBox 7"/>
          <p:cNvSpPr txBox="1">
            <a:spLocks noChangeArrowheads="1"/>
          </p:cNvSpPr>
          <p:nvPr/>
        </p:nvSpPr>
        <p:spPr bwMode="auto">
          <a:xfrm>
            <a:off x="4572000" y="5084763"/>
            <a:ext cx="439261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fewer +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可数名词复数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[C]</a:t>
            </a:r>
          </a:p>
        </p:txBody>
      </p:sp>
      <p:pic>
        <p:nvPicPr>
          <p:cNvPr id="95240" name="Picture 2" descr="http://t2.baidu.com/it/u=2680406694,1376019658&amp;fm=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149725"/>
            <a:ext cx="29813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1" name="Picture 9" descr="图片1joijuju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113" y="4437063"/>
            <a:ext cx="1612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95237" grpId="0" autoUpdateAnimBg="0"/>
      <p:bldP spid="95238" grpId="0" autoUpdateAnimBg="0"/>
      <p:bldP spid="952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533400" y="2536825"/>
            <a:ext cx="8247063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many—more—most    much—more—most 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few—fewer—fewest     little—less—least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修饰可数名词</a:t>
            </a:r>
            <a:r>
              <a:rPr lang="zh-CN" altLang="en-US" sz="3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( C N)</a:t>
            </a:r>
            <a:r>
              <a:rPr lang="en-US" altLang="zh-CN" sz="3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修饰不可数名词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( U N)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6260" name="WordArt 4"/>
          <p:cNvSpPr>
            <a:spLocks noChangeArrowheads="1" noChangeShapeType="1"/>
          </p:cNvSpPr>
          <p:nvPr/>
        </p:nvSpPr>
        <p:spPr bwMode="auto">
          <a:xfrm>
            <a:off x="540657" y="643845"/>
            <a:ext cx="3673475" cy="13477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Remember</a:t>
            </a:r>
            <a:endParaRPr lang="zh-CN" altLang="en-US" sz="3600" b="1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4648200" y="2384425"/>
            <a:ext cx="0" cy="216058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Oval 2"/>
          <p:cNvSpPr>
            <a:spLocks noChangeArrowheads="1"/>
          </p:cNvSpPr>
          <p:nvPr/>
        </p:nvSpPr>
        <p:spPr bwMode="auto">
          <a:xfrm>
            <a:off x="539750" y="6207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2a</a:t>
            </a:r>
          </a:p>
        </p:txBody>
      </p:sp>
      <p:sp>
        <p:nvSpPr>
          <p:cNvPr id="97283" name="Text Box 8"/>
          <p:cNvSpPr txBox="1">
            <a:spLocks noChangeArrowheads="1"/>
          </p:cNvSpPr>
          <p:nvPr/>
        </p:nvSpPr>
        <p:spPr bwMode="auto">
          <a:xfrm>
            <a:off x="1258888" y="549275"/>
            <a:ext cx="7454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Listen and circle the words you hear.</a:t>
            </a:r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3492500" y="620713"/>
            <a:ext cx="1223963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366713" y="2002518"/>
            <a:ext cx="8207375" cy="3455988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There will be (more / less / fewer) people.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There will be (more / less / fewer) free time.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There will be (more / less / fewer) cars.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There will be (more / less / fewer) pollution.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There will be (more / less / fewer) trees.</a:t>
            </a:r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3492500" y="2349500"/>
            <a:ext cx="10795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4716463" y="2924175"/>
            <a:ext cx="936625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5724525" y="3500438"/>
            <a:ext cx="10795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4643438" y="4076700"/>
            <a:ext cx="10795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97291" name="Oval 11"/>
          <p:cNvSpPr>
            <a:spLocks noChangeArrowheads="1"/>
          </p:cNvSpPr>
          <p:nvPr/>
        </p:nvSpPr>
        <p:spPr bwMode="auto">
          <a:xfrm>
            <a:off x="5651500" y="4724400"/>
            <a:ext cx="10795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/>
      <p:bldP spid="97289" grpId="0"/>
      <p:bldP spid="97290" grpId="0"/>
      <p:bldP spid="972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Oval 2"/>
          <p:cNvSpPr>
            <a:spLocks noChangeArrowheads="1"/>
          </p:cNvSpPr>
          <p:nvPr/>
        </p:nvSpPr>
        <p:spPr bwMode="auto">
          <a:xfrm>
            <a:off x="179388" y="7651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2b</a:t>
            </a:r>
          </a:p>
        </p:txBody>
      </p:sp>
      <p:sp>
        <p:nvSpPr>
          <p:cNvPr id="98307" name="Text Box 8"/>
          <p:cNvSpPr txBox="1">
            <a:spLocks noChangeArrowheads="1"/>
          </p:cNvSpPr>
          <p:nvPr/>
        </p:nvSpPr>
        <p:spPr bwMode="auto">
          <a:xfrm>
            <a:off x="1071563" y="642938"/>
            <a:ext cx="7816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  <a:ea typeface="Arial Unicode MS" pitchFamily="34" charset="-122"/>
              </a:rPr>
              <a:t>Listen again. Check (√) the predictions you hear.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84213" y="2205038"/>
            <a:ext cx="79914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 1. There will be fewer people.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 2. There will be less free time.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 3. People will use the subways less.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 4. There will be more pollution.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_____ 5. Cities will be very big and crowded.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900113" y="2781300"/>
            <a:ext cx="693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971550" y="4652963"/>
            <a:ext cx="693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81000" y="990600"/>
            <a:ext cx="856932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Are you _______ your winter holiday next week?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going to have B. will have C. had  D. have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 Do you often ______ from your parents?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heard    B. hears    C. to hear   D. hear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_____ Lucy ____ her homework in her room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now?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Is, doing   B. Does, do  C. Do, do D. Did, do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There ______a soccer match next Monday 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is    B. has    C. will be    D. will have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541588" y="91916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694113" y="2214563"/>
            <a:ext cx="503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246188" y="3438525"/>
            <a:ext cx="649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362200" y="5334000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52400"/>
            <a:ext cx="2019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3333CC"/>
                </a:solidFill>
              </a:rPr>
              <a:t>单项选择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3" grpId="0"/>
      <p:bldP spid="993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79388" y="620713"/>
            <a:ext cx="84963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 Mary usually _______ up at five o’clock.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will get   B. got   C. get    D. gets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 They ______ four English classes a week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last term.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has    B. have   C. had    D. are having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7.  A bird can ______ but I can’t.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flies    B. flying   C. flew    D. fly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8.  They _______ to see me tomorrow evening.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will come B. comes C. are coming D. came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851275" y="620713"/>
            <a:ext cx="574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051050" y="19161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276600" y="3789363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339975" y="5084763"/>
            <a:ext cx="64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6" grpId="0"/>
      <p:bldP spid="100357" grpId="0"/>
      <p:bldP spid="1003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/>
          <p:cNvSpPr>
            <a:spLocks noChangeArrowheads="1" noChangeShapeType="1" noTextEdit="1"/>
          </p:cNvSpPr>
          <p:nvPr/>
        </p:nvSpPr>
        <p:spPr bwMode="auto">
          <a:xfrm>
            <a:off x="2209800" y="447675"/>
            <a:ext cx="4191000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CC00"/>
                </a:solidFill>
                <a:latin typeface="Book Antiqua" panose="02040602050305030304"/>
              </a:rPr>
              <a:t>summary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CC00"/>
              </a:solidFill>
              <a:latin typeface="Book Antiqua" panose="02040602050305030304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352800" y="1868487"/>
            <a:ext cx="54864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、可以用助动词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加动词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谈论将来的事情。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、可以用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句型表示“将会有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、 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__________________________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表示“将会有更多的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__________________________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表示“将会有更少的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248400" y="1868487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257800" y="2859087"/>
            <a:ext cx="342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There will be +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名词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038600" y="3925887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There will be more+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名词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962400" y="4992687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There will be fewer/ less+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名词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0" y="3733800"/>
            <a:ext cx="3581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fewer</a:t>
            </a:r>
            <a:r>
              <a:rPr lang="zh-CN" altLang="en-US" sz="3200" b="1">
                <a:latin typeface="Comic Sans MS" panose="030F0702030302020204" pitchFamily="66" charset="0"/>
              </a:rPr>
              <a:t>修饰</a:t>
            </a:r>
            <a:r>
              <a:rPr lang="en-US" altLang="zh-CN" sz="3200" b="1">
                <a:latin typeface="Comic Sans MS" panose="030F0702030302020204" pitchFamily="66" charset="0"/>
              </a:rPr>
              <a:t>____________</a:t>
            </a:r>
          </a:p>
          <a:p>
            <a:pPr algn="l"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less</a:t>
            </a:r>
            <a:r>
              <a:rPr lang="zh-CN" altLang="en-US" sz="3200" b="1">
                <a:latin typeface="Comic Sans MS" panose="030F0702030302020204" pitchFamily="66" charset="0"/>
              </a:rPr>
              <a:t>修饰</a:t>
            </a:r>
            <a:r>
              <a:rPr lang="en-US" altLang="zh-CN" sz="3200" b="1">
                <a:latin typeface="Comic Sans MS" panose="030F0702030302020204" pitchFamily="66" charset="0"/>
              </a:rPr>
              <a:t>____________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07950" y="4149725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可数名词复数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323850" y="5516563"/>
            <a:ext cx="449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不可数名词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810000" y="2249487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原形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1" grpId="0"/>
      <p:bldP spid="101382" grpId="0"/>
      <p:bldP spid="101383" grpId="0"/>
      <p:bldP spid="101385" grpId="0"/>
      <p:bldP spid="101386" grpId="0"/>
      <p:bldP spid="1013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WordArt 2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403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Homework 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299256" y="3145631"/>
            <a:ext cx="6172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latin typeface="Times New Roman" panose="02020603050405020304" pitchFamily="18" charset="0"/>
              </a:rPr>
              <a:t>1</a:t>
            </a:r>
            <a:r>
              <a:rPr lang="zh-CN" altLang="en-US" sz="3600" dirty="0" smtClean="0">
                <a:latin typeface="Times New Roman" panose="02020603050405020304" pitchFamily="18" charset="0"/>
              </a:rPr>
              <a:t>、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Preview </a:t>
            </a:r>
            <a:r>
              <a:rPr lang="en-US" altLang="zh-CN" sz="3600" dirty="0">
                <a:latin typeface="Times New Roman" panose="02020603050405020304" pitchFamily="18" charset="0"/>
              </a:rPr>
              <a:t>Section A 2c- 3c.</a:t>
            </a:r>
          </a:p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zh-CN" altLang="en-US" sz="3600" dirty="0" smtClean="0">
                <a:latin typeface="Times New Roman" panose="02020603050405020304" pitchFamily="18" charset="0"/>
              </a:rPr>
              <a:t>、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Finish </a:t>
            </a:r>
            <a:r>
              <a:rPr lang="en-US" altLang="zh-CN" sz="3600" dirty="0">
                <a:latin typeface="Times New Roman" panose="02020603050405020304" pitchFamily="18" charset="0"/>
              </a:rPr>
              <a:t>your exercise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752850" y="836613"/>
            <a:ext cx="4587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932363" y="836613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b="1">
              <a:solidFill>
                <a:schemeClr val="accent2"/>
              </a:solidFill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419600" y="1981200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076825" y="836613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228600" y="1600200"/>
            <a:ext cx="85344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6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楷体_GB2312"/>
              </a:rPr>
              <a:t>Life will be more enjoyable in the future!</a:t>
            </a:r>
            <a:endParaRPr lang="zh-CN" altLang="en-US" sz="6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楷体_GB2312"/>
            </a:endParaRPr>
          </a:p>
        </p:txBody>
      </p:sp>
      <p:sp>
        <p:nvSpPr>
          <p:cNvPr id="104455" name="WordArt 7"/>
          <p:cNvSpPr>
            <a:spLocks noChangeArrowheads="1" noChangeShapeType="1" noTextEdit="1"/>
          </p:cNvSpPr>
          <p:nvPr/>
        </p:nvSpPr>
        <p:spPr bwMode="auto">
          <a:xfrm>
            <a:off x="1143000" y="3657600"/>
            <a:ext cx="69151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Thanks for listening !</a:t>
            </a:r>
            <a:endParaRPr lang="zh-CN" altLang="en-US" sz="48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752850" y="836613"/>
            <a:ext cx="4587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932363" y="836613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b="1">
              <a:solidFill>
                <a:schemeClr val="accent2"/>
              </a:solidFill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0" y="1989138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076825" y="836613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pic>
        <p:nvPicPr>
          <p:cNvPr id="75782" name="Picture 6" descr="照片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133600"/>
            <a:ext cx="4114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836613"/>
            <a:ext cx="7753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000" b="1" i="1" dirty="0">
                <a:latin typeface="Times New Roman" panose="02020603050405020304" pitchFamily="18" charset="0"/>
              </a:rPr>
              <a:t>Some  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predictions 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 about the 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future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522788" y="3292475"/>
            <a:ext cx="98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57" tIns="0" rIns="17457" bIns="0" anchor="ctr">
            <a:spAutoFit/>
          </a:bodyPr>
          <a:lstStyle/>
          <a:p>
            <a:pPr algn="l"/>
            <a:r>
              <a:rPr lang="en-US" altLang="zh-CN"/>
              <a:t> 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522788" y="3292475"/>
            <a:ext cx="98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57" tIns="0" rIns="17457" bIns="0" anchor="ctr">
            <a:spAutoFit/>
          </a:bodyPr>
          <a:lstStyle/>
          <a:p>
            <a:pPr algn="l"/>
            <a:r>
              <a:rPr lang="en-US" altLang="zh-CN"/>
              <a:t> 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547813" y="1484313"/>
            <a:ext cx="2960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</a:rPr>
              <a:t>/</a:t>
            </a:r>
            <a:r>
              <a:rPr lang="en-US" altLang="en-US" sz="3200" b="1" dirty="0" err="1">
                <a:solidFill>
                  <a:srgbClr val="0000FF"/>
                </a:solidFill>
              </a:rPr>
              <a:t>prɪ'dɪkʃn</a:t>
            </a:r>
            <a:r>
              <a:rPr lang="en-US" altLang="zh-CN" sz="3200" b="1" dirty="0">
                <a:solidFill>
                  <a:srgbClr val="0000FF"/>
                </a:solidFill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</a:rPr>
              <a:t>预言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5943600" y="1524000"/>
            <a:ext cx="2716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CN" sz="2800" b="1">
                <a:solidFill>
                  <a:srgbClr val="0000FF"/>
                </a:solidFill>
              </a:rPr>
              <a:t>/’fju:tʃə(r)/</a:t>
            </a:r>
            <a:r>
              <a:rPr lang="zh-CN" altLang="en-US" sz="2800" b="1">
                <a:solidFill>
                  <a:srgbClr val="0000FF"/>
                </a:solidFill>
              </a:rPr>
              <a:t>未来</a:t>
            </a:r>
            <a:r>
              <a:rPr lang="zh-CN" altLang="en-US" sz="2800">
                <a:solidFill>
                  <a:srgbClr val="0000FF"/>
                </a:solidFill>
                <a:hlinkClick r:id="rId3" action="ppaction://hlinksldjump"/>
              </a:rPr>
              <a:t> </a:t>
            </a:r>
            <a:r>
              <a:rPr lang="zh-CN" altLang="en-US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75788" name="Picture 12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133600"/>
            <a:ext cx="3352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9" name="WordArt 13"/>
          <p:cNvSpPr>
            <a:spLocks noChangeArrowheads="1" noChangeShapeType="1" noTextEdit="1"/>
          </p:cNvSpPr>
          <p:nvPr/>
        </p:nvSpPr>
        <p:spPr bwMode="auto">
          <a:xfrm rot="5400000">
            <a:off x="3643312" y="3124201"/>
            <a:ext cx="1857375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zh-CN" altLang="en-US" sz="48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_GB2312"/>
              </a:rPr>
              <a:t>魔法师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0579" y="554335"/>
            <a:ext cx="7434923" cy="92333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anose="020B0603020202020204" charset="0"/>
                <a:ea typeface="宋体" panose="02010600030101010101" pitchFamily="2" charset="-122"/>
                <a:cs typeface="宋体" panose="02010600030101010101" pitchFamily="2" charset="-122"/>
              </a:rPr>
              <a:t>Everything is possible!</a:t>
            </a:r>
            <a:endParaRPr kumimoji="1"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panose="020B06030202020202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6803" name="图片 1" descr="506353_140631_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700213"/>
            <a:ext cx="518318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979613" y="5229225"/>
            <a:ext cx="54737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Motion origin="layout" path="M 0.0 0.0  L 0.0 0.33287  E" pathEditMode="relative" rAng="0" ptsTypes="">
                                      <p:cBhvr>
                                        <p:cTn id="11" dur="2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图片 5" descr="506353_135227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836613"/>
            <a:ext cx="43402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979613" y="5157788"/>
            <a:ext cx="54737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.0 0.0  L 0.0 0.33287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图片 6" descr="506353_154353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620713"/>
            <a:ext cx="547211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835150" y="5157788"/>
            <a:ext cx="554513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.0 0.0  L 0.0 0.33287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图片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620713"/>
            <a:ext cx="597535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94678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zh-CN" altLang="zh-CN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76375" y="5229225"/>
            <a:ext cx="604837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.0 0.0  L 0.0 0.33287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http://t2.baidu.com/it/u=1240785906,1042189837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2895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0899" name="Group 3"/>
          <p:cNvGrpSpPr/>
          <p:nvPr/>
        </p:nvGrpSpPr>
        <p:grpSpPr bwMode="auto">
          <a:xfrm>
            <a:off x="2590800" y="381000"/>
            <a:ext cx="6324600" cy="1966913"/>
            <a:chOff x="1776" y="240"/>
            <a:chExt cx="3984" cy="1239"/>
          </a:xfrm>
        </p:grpSpPr>
        <p:sp>
          <p:nvSpPr>
            <p:cNvPr id="37890" name="Text Box 2"/>
            <p:cNvSpPr txBox="1">
              <a:spLocks noChangeArrowheads="1"/>
            </p:cNvSpPr>
            <p:nvPr/>
          </p:nvSpPr>
          <p:spPr bwMode="auto">
            <a:xfrm>
              <a:off x="1776" y="240"/>
              <a:ext cx="398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Books </a:t>
              </a:r>
              <a:r>
                <a:rPr lang="en-US" altLang="zh-CN" sz="3200" dirty="0">
                  <a:latin typeface="Comic Sans MS" panose="030F0702030302020204" pitchFamily="66" charset="0"/>
                </a:rPr>
                <a:t>will only be</a:t>
              </a:r>
              <a:r>
                <a:rPr lang="en-US" altLang="zh-CN" sz="3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on computers, </a:t>
              </a:r>
            </a:p>
            <a:p>
              <a:r>
                <a:rPr lang="en-US" altLang="zh-CN" sz="3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not on </a:t>
              </a:r>
              <a:r>
                <a:rPr lang="en-US" altLang="zh-CN" sz="3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paper</a:t>
              </a:r>
              <a:r>
                <a:rPr lang="en-US" altLang="zh-CN" sz="3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  <p:grpSp>
          <p:nvGrpSpPr>
            <p:cNvPr id="80901" name="Group 5"/>
            <p:cNvGrpSpPr/>
            <p:nvPr/>
          </p:nvGrpSpPr>
          <p:grpSpPr bwMode="auto">
            <a:xfrm>
              <a:off x="3888" y="720"/>
              <a:ext cx="1296" cy="759"/>
              <a:chOff x="4320" y="960"/>
              <a:chExt cx="1296" cy="759"/>
            </a:xfrm>
          </p:grpSpPr>
          <p:pic>
            <p:nvPicPr>
              <p:cNvPr id="80902" name="Picture 6" descr="4169153_143231076376_2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4320" y="960"/>
                <a:ext cx="1296" cy="7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0903" name="Line 7"/>
              <p:cNvSpPr>
                <a:spLocks noChangeShapeType="1"/>
              </p:cNvSpPr>
              <p:nvPr/>
            </p:nvSpPr>
            <p:spPr bwMode="auto">
              <a:xfrm>
                <a:off x="4704" y="1152"/>
                <a:ext cx="62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4" name="Line 8"/>
              <p:cNvSpPr>
                <a:spLocks noChangeShapeType="1"/>
              </p:cNvSpPr>
              <p:nvPr/>
            </p:nvSpPr>
            <p:spPr bwMode="auto">
              <a:xfrm flipH="1">
                <a:off x="4704" y="1152"/>
                <a:ext cx="48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0" y="3733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>
                <a:latin typeface="Comic Sans MS" panose="030F0702030302020204" pitchFamily="66" charset="0"/>
              </a:rPr>
              <a:t>-Will books only be on computers, not on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paper?</a:t>
            </a:r>
            <a:endParaRPr lang="en-US" altLang="zh-CN" sz="3200" dirty="0">
              <a:latin typeface="Comic Sans MS" panose="030F0702030302020204" pitchFamily="66" charset="0"/>
            </a:endParaRPr>
          </a:p>
        </p:txBody>
      </p:sp>
      <p:sp>
        <p:nvSpPr>
          <p:cNvPr id="80906" name="WordArt 10"/>
          <p:cNvSpPr>
            <a:spLocks noChangeArrowheads="1" noChangeShapeType="1" noTextEdit="1"/>
          </p:cNvSpPr>
          <p:nvPr/>
        </p:nvSpPr>
        <p:spPr bwMode="auto">
          <a:xfrm>
            <a:off x="3124200" y="2286000"/>
            <a:ext cx="2971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Do you agree?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0" y="47244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>
                <a:latin typeface="Comic Sans MS" panose="030F0702030302020204" pitchFamily="66" charset="0"/>
              </a:rPr>
              <a:t>--Yes, they will./No, they won’t.</a:t>
            </a:r>
          </a:p>
        </p:txBody>
      </p:sp>
      <p:sp>
        <p:nvSpPr>
          <p:cNvPr id="80908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39000" y="5638800"/>
            <a:ext cx="1655763" cy="792163"/>
          </a:xfrm>
          <a:prstGeom prst="leftArrow">
            <a:avLst>
              <a:gd name="adj1" fmla="val 50000"/>
              <a:gd name="adj2" fmla="val 5225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3779838" y="1484313"/>
            <a:ext cx="1512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/‘peɪpə/</a:t>
            </a:r>
            <a:r>
              <a:rPr lang="zh-CN" altLang="en-US" sz="2800" b="1">
                <a:latin typeface="Times New Roman" panose="02020603050405020304" pitchFamily="18" charset="0"/>
              </a:rPr>
              <a:t>纸张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/>
      <p:bldP spid="809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10165961_9396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228600"/>
            <a:ext cx="29718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200400" y="838200"/>
            <a:ext cx="554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Comic Sans MS" panose="030F0702030302020204" pitchFamily="66" charset="0"/>
              </a:rPr>
              <a:t>There will be </a:t>
            </a:r>
            <a:r>
              <a:rPr lang="en-US" altLang="zh-CN" sz="3200" dirty="0">
                <a:solidFill>
                  <a:srgbClr val="0033CC"/>
                </a:solidFill>
                <a:latin typeface="Comic Sans MS" panose="030F0702030302020204" pitchFamily="66" charset="0"/>
              </a:rPr>
              <a:t>more 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pollution</a:t>
            </a:r>
            <a:r>
              <a:rPr lang="en-US" altLang="zh-CN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3492500" y="2205038"/>
            <a:ext cx="2971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Do you agree?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600" y="3581400"/>
            <a:ext cx="6183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Comic Sans MS" panose="030F0702030302020204" pitchFamily="66" charset="0"/>
              </a:rPr>
              <a:t>--Will 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</a:t>
            </a:r>
            <a:r>
              <a:rPr lang="en-US" altLang="zh-CN" sz="3200" dirty="0">
                <a:latin typeface="Comic Sans MS" panose="030F0702030302020204" pitchFamily="66" charset="0"/>
              </a:rPr>
              <a:t> be more pollution ?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28600" y="4419600"/>
            <a:ext cx="3343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Comic Sans MS" panose="030F0702030302020204" pitchFamily="66" charset="0"/>
              </a:rPr>
              <a:t>--Yes, 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</a:t>
            </a:r>
            <a:r>
              <a:rPr lang="en-US" altLang="zh-CN" sz="3200" dirty="0">
                <a:latin typeface="Comic Sans MS" panose="030F0702030302020204" pitchFamily="66" charset="0"/>
              </a:rPr>
              <a:t> will.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5257800"/>
            <a:ext cx="3440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Comic Sans MS" panose="030F0702030302020204" pitchFamily="66" charset="0"/>
              </a:rPr>
              <a:t>--No,</a:t>
            </a:r>
            <a:r>
              <a:rPr lang="en-US" altLang="zh-CN" dirty="0"/>
              <a:t> 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</a:t>
            </a:r>
            <a:r>
              <a:rPr lang="en-US" altLang="zh-CN" dirty="0"/>
              <a:t> </a:t>
            </a:r>
            <a:r>
              <a:rPr lang="en-US" altLang="zh-CN" sz="3200" dirty="0">
                <a:latin typeface="Comic Sans MS" panose="030F0702030302020204" pitchFamily="66" charset="0"/>
              </a:rPr>
              <a:t>won’t.</a:t>
            </a:r>
          </a:p>
        </p:txBody>
      </p:sp>
      <p:grpSp>
        <p:nvGrpSpPr>
          <p:cNvPr id="81928" name="Group 8"/>
          <p:cNvGrpSpPr/>
          <p:nvPr/>
        </p:nvGrpSpPr>
        <p:grpSpPr bwMode="auto">
          <a:xfrm>
            <a:off x="3811588" y="3440113"/>
            <a:ext cx="5332412" cy="2473326"/>
            <a:chOff x="2401" y="2215"/>
            <a:chExt cx="3359" cy="1558"/>
          </a:xfrm>
        </p:grpSpPr>
        <p:sp>
          <p:nvSpPr>
            <p:cNvPr id="81929" name="Text Box 9"/>
            <p:cNvSpPr txBox="1">
              <a:spLocks noChangeArrowheads="1"/>
            </p:cNvSpPr>
            <p:nvPr/>
          </p:nvSpPr>
          <p:spPr bwMode="auto">
            <a:xfrm>
              <a:off x="2401" y="3408"/>
              <a:ext cx="33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200" dirty="0">
                  <a:latin typeface="Comic Sans MS" panose="030F0702030302020204" pitchFamily="66" charset="0"/>
                </a:rPr>
                <a:t>There will be </a:t>
              </a:r>
              <a:r>
                <a:rPr lang="en-US" altLang="zh-CN" sz="3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less</a:t>
              </a:r>
              <a:r>
                <a:rPr lang="en-US" altLang="zh-CN" sz="3200" dirty="0">
                  <a:latin typeface="Comic Sans MS" panose="030F0702030302020204" pitchFamily="66" charset="0"/>
                </a:rPr>
                <a:t> pollution.</a:t>
              </a:r>
            </a:p>
          </p:txBody>
        </p:sp>
        <p:pic>
          <p:nvPicPr>
            <p:cNvPr id="81930" name="Picture 10" descr="6ac6b38b114303880f24443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177" y="2215"/>
              <a:ext cx="1440" cy="1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931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62800" y="6065838"/>
            <a:ext cx="1655763" cy="792162"/>
          </a:xfrm>
          <a:prstGeom prst="leftArrow">
            <a:avLst>
              <a:gd name="adj1" fmla="val 50000"/>
              <a:gd name="adj2" fmla="val 5225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6804025" y="1412875"/>
            <a:ext cx="1655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/pə‘lu:ʃn/    </a:t>
            </a:r>
            <a:r>
              <a:rPr lang="zh-CN" altLang="en-US" sz="2800" b="1">
                <a:latin typeface="Times New Roman" panose="02020603050405020304" pitchFamily="18" charset="0"/>
              </a:rPr>
              <a:t>污染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  <p:bldP spid="81925" grpId="0"/>
      <p:bldP spid="81927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1119A27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90C413"/>
      </a:accent2>
      <a:accent3>
        <a:srgbClr val="FFFFFF"/>
      </a:accent3>
      <a:accent4>
        <a:srgbClr val="333436"/>
      </a:accent4>
      <a:accent5>
        <a:srgbClr val="D9DBAF"/>
      </a:accent5>
      <a:accent6>
        <a:srgbClr val="82B110"/>
      </a:accent6>
      <a:hlink>
        <a:srgbClr val="00B0F0"/>
      </a:hlink>
      <a:folHlink>
        <a:srgbClr val="AFB2B4"/>
      </a:folHlink>
    </a:clrScheme>
    <a:fontScheme name="A000120141119A27PWBG">
      <a:majorFont>
        <a:latin typeface="Baskerville Old Face"/>
        <a:ea typeface="黑体"/>
        <a:cs typeface=""/>
      </a:majorFont>
      <a:minorFont>
        <a:latin typeface="Calibri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1119A27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BABD3D"/>
        </a:accent1>
        <a:accent2>
          <a:srgbClr val="90C413"/>
        </a:accent2>
        <a:accent3>
          <a:srgbClr val="FFFFFF"/>
        </a:accent3>
        <a:accent4>
          <a:srgbClr val="333436"/>
        </a:accent4>
        <a:accent5>
          <a:srgbClr val="D9DBAF"/>
        </a:accent5>
        <a:accent6>
          <a:srgbClr val="82B11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主题7</Template>
  <TotalTime>0</TotalTime>
  <Words>1213</Words>
  <Application>Microsoft Office PowerPoint</Application>
  <PresentationFormat>全屏显示(4:3)</PresentationFormat>
  <Paragraphs>181</Paragraphs>
  <Slides>28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6" baseType="lpstr">
      <vt:lpstr>Arial Unicode MS</vt:lpstr>
      <vt:lpstr>黑体</vt:lpstr>
      <vt:lpstr>楷体_GB2312</vt:lpstr>
      <vt:lpstr>宋体</vt:lpstr>
      <vt:lpstr>微软雅黑</vt:lpstr>
      <vt:lpstr>幼圆</vt:lpstr>
      <vt:lpstr>Arial</vt:lpstr>
      <vt:lpstr>Arial Black</vt:lpstr>
      <vt:lpstr>Baskerville Old Face</vt:lpstr>
      <vt:lpstr>Book Antiqua</vt:lpstr>
      <vt:lpstr>Calibri</vt:lpstr>
      <vt:lpstr>Century Gothic</vt:lpstr>
      <vt:lpstr>Comic Sans MS</vt:lpstr>
      <vt:lpstr>Times New Roman</vt:lpstr>
      <vt:lpstr>Trebuchet MS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FB30636712A1427481D653A64CEA3BC6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