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media1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66" r:id="rId3"/>
    <p:sldId id="368" r:id="rId4"/>
    <p:sldId id="369" r:id="rId5"/>
    <p:sldId id="340" r:id="rId6"/>
    <p:sldId id="341" r:id="rId7"/>
    <p:sldId id="342" r:id="rId8"/>
    <p:sldId id="343" r:id="rId9"/>
    <p:sldId id="344" r:id="rId10"/>
    <p:sldId id="345" r:id="rId11"/>
    <p:sldId id="370" r:id="rId12"/>
    <p:sldId id="349" r:id="rId13"/>
    <p:sldId id="371" r:id="rId14"/>
    <p:sldId id="350" r:id="rId15"/>
    <p:sldId id="352" r:id="rId16"/>
    <p:sldId id="353" r:id="rId17"/>
    <p:sldId id="354" r:id="rId18"/>
    <p:sldId id="355" r:id="rId19"/>
    <p:sldId id="358" r:id="rId20"/>
    <p:sldId id="359" r:id="rId21"/>
    <p:sldId id="372" r:id="rId22"/>
    <p:sldId id="351" r:id="rId23"/>
    <p:sldId id="356" r:id="rId24"/>
    <p:sldId id="357" r:id="rId25"/>
    <p:sldId id="363" r:id="rId26"/>
    <p:sldId id="36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156"/>
    <a:srgbClr val="FFDF6E"/>
    <a:srgbClr val="F3EB02"/>
    <a:srgbClr val="0E0D4F"/>
    <a:srgbClr val="EDBC0F"/>
    <a:srgbClr val="F67636"/>
    <a:srgbClr val="3A4050"/>
    <a:srgbClr val="58BDB1"/>
    <a:srgbClr val="F55E11"/>
    <a:srgbClr val="58A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8" autoAdjust="0"/>
    <p:restoredTop sz="94065" autoAdjust="0"/>
  </p:normalViewPr>
  <p:slideViewPr>
    <p:cSldViewPr>
      <p:cViewPr>
        <p:scale>
          <a:sx n="57" d="100"/>
          <a:sy n="57" d="100"/>
        </p:scale>
        <p:origin x="1428" y="606"/>
      </p:cViewPr>
      <p:guideLst>
        <p:guide pos="3795"/>
        <p:guide orient="horz" pos="4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99A07-FA1B-49FE-8CB5-773258BEA8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E6E94-69E9-4129-8C72-1C52CC308EA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6" Type="http://schemas.openxmlformats.org/officeDocument/2006/relationships/theme" Target="../theme/theme1.xml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2"/>
            <a:ext cx="12391774" cy="701937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33137" y="401054"/>
            <a:ext cx="11357809" cy="6128084"/>
          </a:xfrm>
          <a:prstGeom prst="roundRect">
            <a:avLst>
              <a:gd name="adj" fmla="val 26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6" y="590843"/>
            <a:ext cx="562440" cy="5847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hdphoto" Target="../media/image10.wdp"/><Relationship Id="rId7" Type="http://schemas.openxmlformats.org/officeDocument/2006/relationships/image" Target="../media/image9.png"/><Relationship Id="rId6" Type="http://schemas.microsoft.com/office/2007/relationships/hdphoto" Target="../media/image8.wdp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5.png"/><Relationship Id="rId14" Type="http://schemas.microsoft.com/office/2007/relationships/media" Target="../media/media1.mp3"/><Relationship Id="rId13" Type="http://schemas.openxmlformats.org/officeDocument/2006/relationships/audio" Target="../media/media1.mp3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microsoft.com/office/2007/relationships/hdphoto" Target="../media/image12.wdp"/><Relationship Id="rId1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9" Type="http://schemas.openxmlformats.org/officeDocument/2006/relationships/image" Target="../media/image23.png"/><Relationship Id="rId8" Type="http://schemas.microsoft.com/office/2007/relationships/hdphoto" Target="../media/image22.wdp"/><Relationship Id="rId7" Type="http://schemas.openxmlformats.org/officeDocument/2006/relationships/image" Target="../media/image21.png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12.xml.rels><?xml version='1.0' encoding='UTF-8' standalone='yes'?>
<Relationships xmlns="http://schemas.openxmlformats.org/package/2006/relationships"><Relationship Id="rId9" Type="http://schemas.openxmlformats.org/officeDocument/2006/relationships/image" Target="../media/image23.png"/><Relationship Id="rId8" Type="http://schemas.microsoft.com/office/2007/relationships/hdphoto" Target="../media/image22.wdp"/><Relationship Id="rId7" Type="http://schemas.openxmlformats.org/officeDocument/2006/relationships/image" Target="../media/image21.png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4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tags" Target="../tags/tag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8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9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tags" Target="../tags/tag12.xml"/></Relationships>
</file>

<file path=ppt/slides/_rels/slide2.xml.rels><?xml version='1.0' encoding='UTF-8' standalone='yes'?>
<Relationships xmlns="http://schemas.openxmlformats.org/package/2006/relationships"><Relationship Id="rId9" Type="http://schemas.openxmlformats.org/officeDocument/2006/relationships/image" Target="../media/image20.png"/><Relationship Id="rId8" Type="http://schemas.microsoft.com/office/2007/relationships/hdphoto" Target="../media/image19.wdp"/><Relationship Id="rId7" Type="http://schemas.openxmlformats.org/officeDocument/2006/relationships/image" Target="../media/image18.png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'1.0' encoding='UTF-8' standalone='yes'?>
<Relationships xmlns="http://schemas.openxmlformats.org/package/2006/relationships"><Relationship Id="rId9" Type="http://schemas.openxmlformats.org/officeDocument/2006/relationships/image" Target="../media/image23.png"/><Relationship Id="rId8" Type="http://schemas.microsoft.com/office/2007/relationships/hdphoto" Target="../media/image22.wdp"/><Relationship Id="rId7" Type="http://schemas.openxmlformats.org/officeDocument/2006/relationships/image" Target="../media/image21.png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2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25.xml.rels><?xml version='1.0' encoding='UTF-8' standalone='yes'?>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hdphoto" Target="../media/image10.wdp"/><Relationship Id="rId7" Type="http://schemas.openxmlformats.org/officeDocument/2006/relationships/image" Target="../media/image9.png"/><Relationship Id="rId6" Type="http://schemas.microsoft.com/office/2007/relationships/hdphoto" Target="../media/image8.wdp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microsoft.com/office/2007/relationships/hdphoto" Target="../media/image12.wdp"/><Relationship Id="rId1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9" Type="http://schemas.openxmlformats.org/officeDocument/2006/relationships/image" Target="../media/image23.png"/><Relationship Id="rId8" Type="http://schemas.microsoft.com/office/2007/relationships/hdphoto" Target="../media/image22.wdp"/><Relationship Id="rId7" Type="http://schemas.openxmlformats.org/officeDocument/2006/relationships/image" Target="../media/image21.png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5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7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2"/>
            <a:ext cx="12391774" cy="70193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04" y="-240023"/>
            <a:ext cx="3227899" cy="24209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07" y="1304521"/>
            <a:ext cx="9298800" cy="47655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28" y="2558916"/>
            <a:ext cx="3356409" cy="43345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1" y="157119"/>
            <a:ext cx="2310062" cy="24017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" y="4021294"/>
            <a:ext cx="3609473" cy="289868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673843" y="1843015"/>
            <a:ext cx="1794081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B675B"/>
                </a:solidFill>
                <a:effectLst>
                  <a:outerShdw blurRad="12700" dist="38100" dir="2700000" algn="tl" rotWithShape="0">
                    <a:srgbClr val="FB675B"/>
                  </a:outerShdw>
                </a:effectLst>
                <a:cs typeface="+mn-ea"/>
                <a:sym typeface="+mn-lt"/>
              </a:rPr>
              <a:t>婴</a:t>
            </a:r>
            <a:endParaRPr lang="zh-CN" altLang="en-US" sz="12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B675B"/>
              </a:solidFill>
              <a:effectLst>
                <a:outerShdw blurRad="12700" dist="38100" dir="2700000" algn="tl" rotWithShape="0">
                  <a:srgbClr val="FB675B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78479" y="1828908"/>
            <a:ext cx="1794081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B8F8"/>
                </a:solidFill>
                <a:effectLst>
                  <a:outerShdw blurRad="12700" dist="38100" dir="2700000" algn="tl" rotWithShape="0">
                    <a:srgbClr val="86B8F8"/>
                  </a:outerShdw>
                </a:effectLst>
                <a:cs typeface="+mn-ea"/>
                <a:sym typeface="+mn-lt"/>
              </a:rPr>
              <a:t>幼</a:t>
            </a:r>
            <a:endParaRPr lang="zh-CN" altLang="en-US" sz="12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86B8F8"/>
              </a:solidFill>
              <a:effectLst>
                <a:outerShdw blurRad="12700" dist="38100" dir="2700000" algn="tl" rotWithShape="0">
                  <a:srgbClr val="86B8F8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04142" y="1793904"/>
            <a:ext cx="1794081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0B628"/>
                </a:solidFill>
                <a:effectLst>
                  <a:outerShdw blurRad="12700" dist="38100" dir="2700000" algn="tl" rotWithShape="0">
                    <a:srgbClr val="50B628"/>
                  </a:outerShdw>
                </a:effectLst>
                <a:cs typeface="+mn-ea"/>
                <a:sym typeface="+mn-lt"/>
              </a:rPr>
              <a:t>儿</a:t>
            </a:r>
            <a:endParaRPr lang="zh-CN" altLang="en-US" sz="12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50B628"/>
              </a:solidFill>
              <a:effectLst>
                <a:outerShdw blurRad="12700" dist="38100" dir="2700000" algn="tl" rotWithShape="0">
                  <a:srgbClr val="50B628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54222" y="1855152"/>
            <a:ext cx="1794081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9A50B"/>
                </a:solidFill>
                <a:effectLst>
                  <a:outerShdw blurRad="12700" dist="38100" dir="2700000" algn="tl" rotWithShape="0">
                    <a:srgbClr val="F9A50B"/>
                  </a:outerShdw>
                </a:effectLst>
                <a:cs typeface="+mn-ea"/>
                <a:sym typeface="+mn-lt"/>
              </a:rPr>
              <a:t>早</a:t>
            </a:r>
            <a:endParaRPr lang="zh-CN" altLang="en-US" sz="12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9A50B"/>
              </a:solidFill>
              <a:effectLst>
                <a:outerShdw blurRad="12700" dist="38100" dir="2700000" algn="tl" rotWithShape="0">
                  <a:srgbClr val="F9A50B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880669" y="1805527"/>
            <a:ext cx="1794081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B0E12"/>
                </a:solidFill>
                <a:effectLst>
                  <a:outerShdw blurRad="12700" dist="38100" dir="2700000" algn="tl" rotWithShape="0">
                    <a:srgbClr val="7B0E12"/>
                  </a:outerShdw>
                </a:effectLst>
                <a:cs typeface="+mn-ea"/>
                <a:sym typeface="+mn-lt"/>
              </a:rPr>
              <a:t>教</a:t>
            </a:r>
            <a:endParaRPr lang="zh-CN" altLang="en-US" sz="12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B0E12"/>
              </a:solidFill>
              <a:effectLst>
                <a:outerShdw blurRad="12700" dist="38100" dir="2700000" algn="tl" rotWithShape="0">
                  <a:srgbClr val="7B0E12"/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51875" b="54707"/>
          <a:stretch>
            <a:fillRect/>
          </a:stretch>
        </p:blipFill>
        <p:spPr>
          <a:xfrm rot="18291014">
            <a:off x="5100236" y="1742552"/>
            <a:ext cx="921772" cy="7783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0" t="54129" r="-485" b="5231"/>
          <a:stretch>
            <a:fillRect/>
          </a:stretch>
        </p:blipFill>
        <p:spPr>
          <a:xfrm rot="20455124">
            <a:off x="9338195" y="2722609"/>
            <a:ext cx="766745" cy="647482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304672" y="3661042"/>
            <a:ext cx="5868541" cy="477760"/>
          </a:xfrm>
          <a:prstGeom prst="roundRect">
            <a:avLst>
              <a:gd name="adj" fmla="val 50000"/>
            </a:avLst>
          </a:prstGeom>
          <a:solidFill>
            <a:srgbClr val="F3E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256256" y="3651558"/>
            <a:ext cx="596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7B0E12"/>
                </a:solidFill>
                <a:effectLst/>
                <a:uLnTx/>
                <a:uFillTx/>
                <a:cs typeface="+mn-ea"/>
                <a:sym typeface="+mn-lt"/>
              </a:rPr>
              <a:t>早教知识  基础发育知识及训练</a:t>
            </a:r>
            <a:endParaRPr kumimoji="0" lang="zh-CN" altLang="en-US" sz="2800" b="0" i="0" u="none" strike="noStrike" kern="1200" cap="none" spc="300" normalizeH="0" baseline="0" noProof="0" dirty="0">
              <a:ln>
                <a:noFill/>
              </a:ln>
              <a:solidFill>
                <a:srgbClr val="7B0E1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29871">
            <a:off x="10224450" y="-269855"/>
            <a:ext cx="3359967" cy="349339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785936" y="4668253"/>
            <a:ext cx="214704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汇报人：小小Q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17771" y="4705194"/>
            <a:ext cx="214704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日期：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2021.X.X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欢乐节奏感欢快舒畅视频背景音乐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19763" y="-121837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1" grpId="0" animBg="1"/>
      <p:bldP spid="22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2"/>
            <a:ext cx="12391774" cy="70193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04" y="-240023"/>
            <a:ext cx="3227899" cy="24209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07" y="1304521"/>
            <a:ext cx="9298800" cy="47655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" y="144378"/>
            <a:ext cx="2310062" cy="24017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19" y="5089127"/>
            <a:ext cx="2838862" cy="227982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335033" y="1505697"/>
            <a:ext cx="1625766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B675B"/>
                </a:solidFill>
                <a:effectLst>
                  <a:outerShdw blurRad="12700" dist="38100" dir="2700000" algn="tl" rotWithShape="0">
                    <a:srgbClr val="FB675B"/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12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B675B"/>
              </a:solidFill>
              <a:effectLst>
                <a:outerShdw blurRad="12700" dist="38100" dir="2700000" algn="tl" rotWithShape="0">
                  <a:srgbClr val="FB675B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75846" y="3085155"/>
            <a:ext cx="78309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691F4"/>
                </a:solidFill>
                <a:effectLst>
                  <a:outerShdw blurRad="12700" dist="38100" dir="2700000" algn="tl" rotWithShape="0">
                    <a:srgbClr val="4691F4"/>
                  </a:outerShdw>
                </a:effectLst>
                <a:cs typeface="+mn-ea"/>
                <a:sym typeface="+mn-lt"/>
              </a:rPr>
              <a:t>认知发育特征及训练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4691F4"/>
              </a:solidFill>
              <a:effectLst>
                <a:outerShdw blurRad="12700" dist="38100" dir="2700000" algn="tl" rotWithShape="0">
                  <a:srgbClr val="4691F4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2898902" y="4259631"/>
            <a:ext cx="6652944" cy="477760"/>
          </a:xfrm>
          <a:prstGeom prst="roundRect">
            <a:avLst>
              <a:gd name="adj" fmla="val 50000"/>
            </a:avLst>
          </a:prstGeom>
          <a:solidFill>
            <a:srgbClr val="F3E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29871">
            <a:off x="10224450" y="-269855"/>
            <a:ext cx="3359967" cy="34933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989382" y="4263230"/>
            <a:ext cx="6388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2400" dirty="0">
                <a:solidFill>
                  <a:srgbClr val="7B0E12"/>
                </a:solidFill>
                <a:cs typeface="+mn-ea"/>
                <a:sym typeface="+mn-lt"/>
              </a:rPr>
              <a:t>Physiological development characteristics and training</a:t>
            </a:r>
            <a:endParaRPr lang="zh-CN" altLang="en-US" sz="2400" dirty="0">
              <a:solidFill>
                <a:srgbClr val="7B0E12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t="19022" r="8000" b="19022"/>
          <a:stretch>
            <a:fillRect/>
          </a:stretch>
        </p:blipFill>
        <p:spPr>
          <a:xfrm>
            <a:off x="8922774" y="4571016"/>
            <a:ext cx="3216684" cy="2375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wind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96382" y="538171"/>
            <a:ext cx="2504017" cy="715458"/>
            <a:chOff x="3477126" y="700561"/>
            <a:chExt cx="2504017" cy="715458"/>
          </a:xfrm>
        </p:grpSpPr>
        <p:sp>
          <p:nvSpPr>
            <p:cNvPr id="7" name="文本框 6"/>
            <p:cNvSpPr txBox="1"/>
            <p:nvPr/>
          </p:nvSpPr>
          <p:spPr>
            <a:xfrm>
              <a:off x="3477126" y="700561"/>
              <a:ext cx="25040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7B0E12"/>
                  </a:solidFill>
                  <a:effectLst/>
                  <a:uLnTx/>
                  <a:uFillTx/>
                  <a:cs typeface="+mn-ea"/>
                  <a:sym typeface="+mn-lt"/>
                </a:rPr>
                <a:t>认知特征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7B0E1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171850" y="954354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7B0E1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884097" y="2400773"/>
            <a:ext cx="1079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对于自己肢体的认识，照镜子游戏→对自己的行为有自律和自省的能力。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10666" y="1890981"/>
            <a:ext cx="1620957" cy="523220"/>
          </a:xfrm>
          <a:prstGeom prst="rect">
            <a:avLst/>
          </a:prstGeom>
          <a:solidFill>
            <a:srgbClr val="4691F4"/>
          </a:solidFill>
        </p:spPr>
        <p:txBody>
          <a:bodyPr wrap="none">
            <a:spAutoFit/>
          </a:bodyPr>
          <a:lstStyle/>
          <a:p>
            <a:pPr defTabSz="457200"/>
            <a:r>
              <a:rPr kumimoji="1"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自我认识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35972" y="3500616"/>
            <a:ext cx="8693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模仿能力：从</a:t>
            </a:r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周起，就学会模仿妈妈的面部表情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457200"/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交往能力：出生就会的“生理性微笑”，后转变为“社会性微笑”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78582" y="2990826"/>
            <a:ext cx="1620957" cy="523220"/>
          </a:xfrm>
          <a:prstGeom prst="rect">
            <a:avLst/>
          </a:prstGeom>
          <a:solidFill>
            <a:srgbClr val="FB675B"/>
          </a:solidFill>
        </p:spPr>
        <p:txBody>
          <a:bodyPr wrap="none">
            <a:spAutoFit/>
          </a:bodyPr>
          <a:lstStyle/>
          <a:p>
            <a:pPr defTabSz="457200"/>
            <a:r>
              <a:rPr kumimoji="1"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人际关系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64045" y="5010523"/>
            <a:ext cx="378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观察能力，探索精神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74571" y="4420522"/>
            <a:ext cx="1620957" cy="523220"/>
          </a:xfrm>
          <a:prstGeom prst="rect">
            <a:avLst/>
          </a:prstGeom>
          <a:solidFill>
            <a:srgbClr val="4691F4"/>
          </a:solidFill>
        </p:spPr>
        <p:txBody>
          <a:bodyPr wrap="none">
            <a:spAutoFit/>
          </a:bodyPr>
          <a:lstStyle/>
          <a:p>
            <a:pPr defTabSz="457200"/>
            <a:r>
              <a:rPr kumimoji="1"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自然观察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2" b="14153"/>
          <a:stretch>
            <a:fillRect/>
          </a:stretch>
        </p:blipFill>
        <p:spPr>
          <a:xfrm>
            <a:off x="7312252" y="4317170"/>
            <a:ext cx="3496116" cy="2037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9" grpId="0"/>
      <p:bldP spid="30" grpId="0" animBg="1"/>
      <p:bldP spid="33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2"/>
            <a:ext cx="12391774" cy="70193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04" y="-240023"/>
            <a:ext cx="3227899" cy="24209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07" y="1304521"/>
            <a:ext cx="9298800" cy="47655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" y="144378"/>
            <a:ext cx="2310062" cy="24017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19" y="5089127"/>
            <a:ext cx="2838862" cy="227982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335033" y="1505697"/>
            <a:ext cx="1524776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B675B"/>
                </a:solidFill>
                <a:effectLst>
                  <a:outerShdw blurRad="12700" dist="38100" dir="2700000" algn="tl" rotWithShape="0">
                    <a:srgbClr val="FB675B"/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12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B675B"/>
              </a:solidFill>
              <a:effectLst>
                <a:outerShdw blurRad="12700" dist="38100" dir="2700000" algn="tl" rotWithShape="0">
                  <a:srgbClr val="FB675B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75846" y="3085155"/>
            <a:ext cx="78309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691F4"/>
                </a:solidFill>
                <a:effectLst>
                  <a:outerShdw blurRad="12700" dist="38100" dir="2700000" algn="tl" rotWithShape="0">
                    <a:srgbClr val="4691F4"/>
                  </a:outerShdw>
                </a:effectLst>
                <a:cs typeface="+mn-ea"/>
                <a:sym typeface="+mn-lt"/>
              </a:rPr>
              <a:t>智力发育特征及训练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4691F4"/>
              </a:solidFill>
              <a:effectLst>
                <a:outerShdw blurRad="12700" dist="38100" dir="2700000" algn="tl" rotWithShape="0">
                  <a:srgbClr val="4691F4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2898902" y="4259631"/>
            <a:ext cx="6652944" cy="477760"/>
          </a:xfrm>
          <a:prstGeom prst="roundRect">
            <a:avLst>
              <a:gd name="adj" fmla="val 50000"/>
            </a:avLst>
          </a:prstGeom>
          <a:solidFill>
            <a:srgbClr val="F3E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29871">
            <a:off x="10224450" y="-269855"/>
            <a:ext cx="3359967" cy="34933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989382" y="4263230"/>
            <a:ext cx="6388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2400" dirty="0">
                <a:solidFill>
                  <a:srgbClr val="7B0E12"/>
                </a:solidFill>
                <a:cs typeface="+mn-ea"/>
                <a:sym typeface="+mn-lt"/>
              </a:rPr>
              <a:t>Physiological development characteristics and training</a:t>
            </a:r>
            <a:endParaRPr lang="zh-CN" altLang="en-US" sz="2400" dirty="0">
              <a:solidFill>
                <a:srgbClr val="7B0E12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t="19022" r="8000" b="19022"/>
          <a:stretch>
            <a:fillRect/>
          </a:stretch>
        </p:blipFill>
        <p:spPr>
          <a:xfrm>
            <a:off x="8922774" y="4571016"/>
            <a:ext cx="3216684" cy="2375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wind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61685" y="542182"/>
            <a:ext cx="554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7B0E12"/>
                </a:solidFill>
                <a:effectLst/>
                <a:uLnTx/>
                <a:uFillTx/>
                <a:cs typeface="+mn-ea"/>
                <a:sym typeface="+mn-lt"/>
              </a:rPr>
              <a:t>0-3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7B0E12"/>
                </a:solidFill>
                <a:effectLst/>
                <a:uLnTx/>
                <a:uFillTx/>
                <a:cs typeface="+mn-ea"/>
                <a:sym typeface="+mn-lt"/>
              </a:rPr>
              <a:t>岁智力发育的生理原理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7B0E1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68622" y="1160933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40394" y="3240922"/>
            <a:ext cx="3545475" cy="140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大脑皮质的神经细胞于胎儿第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个月开始增殖分化，到出生时神经细胞数目已与成人相同，但其树突、轴突少而短。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64288" y="3167685"/>
            <a:ext cx="3293744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出生后脑重的增加主要由于神经细胞体积增大和树突的增多、成长，以及神经髓鞘的形成和发育。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岁时神经细胞已大致分化完成。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33541" y="5390683"/>
            <a:ext cx="6402964" cy="461665"/>
          </a:xfrm>
          <a:prstGeom prst="rect">
            <a:avLst/>
          </a:prstGeom>
          <a:solidFill>
            <a:srgbClr val="4691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刺激、反射活动→树突、轴突发育→智力发育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893165" y="3100495"/>
            <a:ext cx="3927409" cy="1836821"/>
            <a:chOff x="1061685" y="2807368"/>
            <a:chExt cx="3927409" cy="1836821"/>
          </a:xfrm>
        </p:grpSpPr>
        <p:sp>
          <p:nvSpPr>
            <p:cNvPr id="2" name="矩形 1"/>
            <p:cNvSpPr/>
            <p:nvPr/>
          </p:nvSpPr>
          <p:spPr>
            <a:xfrm>
              <a:off x="1061685" y="2807368"/>
              <a:ext cx="237726" cy="1828800"/>
            </a:xfrm>
            <a:prstGeom prst="rect">
              <a:avLst/>
            </a:prstGeom>
            <a:solidFill>
              <a:srgbClr val="469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374505" y="2815389"/>
              <a:ext cx="3614589" cy="1828800"/>
            </a:xfrm>
            <a:prstGeom prst="rect">
              <a:avLst/>
            </a:prstGeom>
            <a:noFill/>
            <a:ln>
              <a:solidFill>
                <a:srgbClr val="469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366482" y="3060258"/>
            <a:ext cx="3927409" cy="1836821"/>
            <a:chOff x="1061685" y="2807368"/>
            <a:chExt cx="3927409" cy="1836821"/>
          </a:xfrm>
        </p:grpSpPr>
        <p:sp>
          <p:nvSpPr>
            <p:cNvPr id="14" name="矩形 13"/>
            <p:cNvSpPr/>
            <p:nvPr/>
          </p:nvSpPr>
          <p:spPr>
            <a:xfrm>
              <a:off x="1061685" y="2807368"/>
              <a:ext cx="237726" cy="1828800"/>
            </a:xfrm>
            <a:prstGeom prst="rect">
              <a:avLst/>
            </a:prstGeom>
            <a:solidFill>
              <a:srgbClr val="469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374505" y="2815389"/>
              <a:ext cx="3614589" cy="1828800"/>
            </a:xfrm>
            <a:prstGeom prst="rect">
              <a:avLst/>
            </a:prstGeom>
            <a:noFill/>
            <a:ln>
              <a:solidFill>
                <a:srgbClr val="469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1" t="23392" r="15614" b="20936"/>
          <a:stretch>
            <a:fillRect/>
          </a:stretch>
        </p:blipFill>
        <p:spPr>
          <a:xfrm>
            <a:off x="2630905" y="1668379"/>
            <a:ext cx="1663662" cy="137962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22758" r="17929" b="19230"/>
          <a:stretch>
            <a:fillRect/>
          </a:stretch>
        </p:blipFill>
        <p:spPr>
          <a:xfrm>
            <a:off x="8049901" y="1604211"/>
            <a:ext cx="1832036" cy="1572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81394" y="2200122"/>
            <a:ext cx="5014606" cy="1810404"/>
            <a:chOff x="1081394" y="2071785"/>
            <a:chExt cx="5014606" cy="1160699"/>
          </a:xfrm>
        </p:grpSpPr>
        <p:sp>
          <p:nvSpPr>
            <p:cNvPr id="3" name="矩形 2"/>
            <p:cNvSpPr/>
            <p:nvPr/>
          </p:nvSpPr>
          <p:spPr>
            <a:xfrm>
              <a:off x="1081394" y="2071785"/>
              <a:ext cx="201975" cy="1152678"/>
            </a:xfrm>
            <a:prstGeom prst="rect">
              <a:avLst/>
            </a:prstGeom>
            <a:solidFill>
              <a:srgbClr val="469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30047" y="2079806"/>
              <a:ext cx="4765953" cy="1152678"/>
            </a:xfrm>
            <a:prstGeom prst="rect">
              <a:avLst/>
            </a:prstGeom>
            <a:noFill/>
            <a:ln>
              <a:solidFill>
                <a:srgbClr val="469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81394" y="4228935"/>
            <a:ext cx="5014606" cy="1810404"/>
            <a:chOff x="1081394" y="2071785"/>
            <a:chExt cx="5014606" cy="1160699"/>
          </a:xfrm>
        </p:grpSpPr>
        <p:sp>
          <p:nvSpPr>
            <p:cNvPr id="13" name="矩形 12"/>
            <p:cNvSpPr/>
            <p:nvPr/>
          </p:nvSpPr>
          <p:spPr>
            <a:xfrm>
              <a:off x="1081394" y="2071785"/>
              <a:ext cx="201975" cy="1152678"/>
            </a:xfrm>
            <a:prstGeom prst="rect">
              <a:avLst/>
            </a:prstGeom>
            <a:solidFill>
              <a:srgbClr val="469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330047" y="2079806"/>
              <a:ext cx="4765953" cy="1152678"/>
            </a:xfrm>
            <a:prstGeom prst="rect">
              <a:avLst/>
            </a:prstGeom>
            <a:noFill/>
            <a:ln>
              <a:solidFill>
                <a:srgbClr val="469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17225" y="534624"/>
            <a:ext cx="250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7B0E12"/>
                </a:solidFill>
                <a:cs typeface="+mn-ea"/>
                <a:sym typeface="+mn-lt"/>
              </a:rPr>
              <a:t>多元智能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7B0E1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26938" y="248888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PA-矩形 39"/>
          <p:cNvSpPr/>
          <p:nvPr>
            <p:custDataLst>
              <p:tags r:id="rId1"/>
            </p:custDataLst>
          </p:nvPr>
        </p:nvSpPr>
        <p:spPr>
          <a:xfrm>
            <a:off x="1315453" y="2208340"/>
            <a:ext cx="4916214" cy="18282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是由哈佛大学著名发展心理学家霍华德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加德纳提出的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他认为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人一出生就具有多种智能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规纳起来至少有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   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PA-矩形 40"/>
          <p:cNvSpPr/>
          <p:nvPr>
            <p:custDataLst>
              <p:tags r:id="rId2"/>
            </p:custDataLst>
          </p:nvPr>
        </p:nvSpPr>
        <p:spPr>
          <a:xfrm>
            <a:off x="1362768" y="4205463"/>
            <a:ext cx="4629078" cy="16907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音乐智能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语言智能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视觉空间智能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数学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逻辑智能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肢体运动智能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内省智能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自然观察智能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人际智能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85869" y="1402867"/>
            <a:ext cx="1840571" cy="584775"/>
          </a:xfrm>
          <a:prstGeom prst="rect">
            <a:avLst/>
          </a:prstGeom>
          <a:solidFill>
            <a:srgbClr val="FB675B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多元智能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1" t="14024" r="21752"/>
          <a:stretch>
            <a:fillRect/>
          </a:stretch>
        </p:blipFill>
        <p:spPr>
          <a:xfrm>
            <a:off x="7201457" y="2257923"/>
            <a:ext cx="3056529" cy="3781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27301" y="557640"/>
            <a:ext cx="2648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7B0E12"/>
                </a:solidFill>
                <a:effectLst/>
                <a:uLnTx/>
                <a:uFillTx/>
                <a:cs typeface="+mn-ea"/>
                <a:sym typeface="+mn-lt"/>
              </a:rPr>
              <a:t>数学逻辑智能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7B0E1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87246" y="137290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PA-矩形 3"/>
          <p:cNvSpPr/>
          <p:nvPr>
            <p:custDataLst>
              <p:tags r:id="rId1"/>
            </p:custDataLst>
          </p:nvPr>
        </p:nvSpPr>
        <p:spPr>
          <a:xfrm>
            <a:off x="884371" y="2276026"/>
            <a:ext cx="11307629" cy="4996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包括分数、分等、推论、归纳、计算和假设检定等能力。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19202" y="1712028"/>
            <a:ext cx="2656496" cy="584775"/>
          </a:xfrm>
          <a:prstGeom prst="rect">
            <a:avLst/>
          </a:prstGeom>
          <a:solidFill>
            <a:srgbClr val="FB675B"/>
          </a:solidFill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数学逻辑智能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61364" y="3250998"/>
            <a:ext cx="1008609" cy="584775"/>
          </a:xfrm>
          <a:prstGeom prst="rect">
            <a:avLst/>
          </a:prstGeom>
          <a:solidFill>
            <a:srgbClr val="4691F4"/>
          </a:solidFill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游戏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2601" y="3846927"/>
            <a:ext cx="6096000" cy="13860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、球到哪里去了？→帮助宝宝感知空间位置，发展其对物体的认识，对空间的认知能力以及对事物的好奇心等。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53265" y="5329252"/>
            <a:ext cx="6805068" cy="499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、盖盖子→促进宝宝观察能力和精细动作的发展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4371" y="2398570"/>
            <a:ext cx="3783882" cy="3589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92472" y="548696"/>
            <a:ext cx="250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7B0E12"/>
                </a:solidFill>
                <a:effectLst/>
                <a:uLnTx/>
                <a:uFillTx/>
                <a:cs typeface="+mn-ea"/>
                <a:sym typeface="+mn-lt"/>
              </a:rPr>
              <a:t>语言智能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7B0E1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95744" y="125166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44787" y="1218215"/>
            <a:ext cx="1973559" cy="523220"/>
          </a:xfrm>
          <a:prstGeom prst="rect">
            <a:avLst/>
          </a:prstGeom>
          <a:solidFill>
            <a:srgbClr val="FB675B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语言智能</a:t>
            </a:r>
            <a:endParaRPr kumimoji="0" lang="zh-CN" altLang="en-US" sz="2800" b="1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5279" y="1933450"/>
            <a:ext cx="10107942" cy="9428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指用言语思维、语言表达和欣赏语言深层内涵  的能力。包括理解、运用和书写语言等能力。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45348" y="3248628"/>
            <a:ext cx="1114422" cy="523220"/>
          </a:xfrm>
          <a:prstGeom prst="rect">
            <a:avLst/>
          </a:prstGeom>
          <a:solidFill>
            <a:srgbClr val="FB675B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训练</a:t>
            </a:r>
            <a:endParaRPr kumimoji="0" lang="zh-CN" altLang="en-US" sz="2800" b="1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79702" y="3644781"/>
            <a:ext cx="9979605" cy="21986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lvl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1-3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月：发声玩具和宝宝玩耍→听不同的声音，提高听觉的敏感性。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R="0" lvl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宝宝情绪好时：不同方向叫其名字，看到你→声音逗引→宝宝跟踪声音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R="0" lvl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悦耳的音乐或儿童歌曲→抱着宝宝随歌起舞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69658" y="2967790"/>
            <a:ext cx="9979605" cy="0"/>
          </a:xfrm>
          <a:prstGeom prst="line">
            <a:avLst/>
          </a:prstGeom>
          <a:ln w="28575">
            <a:solidFill>
              <a:srgbClr val="4691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137574" y="3882190"/>
            <a:ext cx="580346" cy="1957137"/>
            <a:chOff x="1153616" y="3914274"/>
            <a:chExt cx="580346" cy="1957137"/>
          </a:xfrm>
        </p:grpSpPr>
        <p:sp>
          <p:nvSpPr>
            <p:cNvPr id="4" name="矩形 3"/>
            <p:cNvSpPr/>
            <p:nvPr/>
          </p:nvSpPr>
          <p:spPr>
            <a:xfrm>
              <a:off x="1153616" y="3914274"/>
              <a:ext cx="418510" cy="1957137"/>
            </a:xfrm>
            <a:prstGeom prst="rect">
              <a:avLst/>
            </a:prstGeom>
            <a:solidFill>
              <a:srgbClr val="469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639070" y="3914274"/>
              <a:ext cx="94892" cy="1957137"/>
            </a:xfrm>
            <a:prstGeom prst="rect">
              <a:avLst/>
            </a:prstGeom>
            <a:solidFill>
              <a:srgbClr val="F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65350" y="506087"/>
            <a:ext cx="250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7B0E12"/>
                </a:solidFill>
                <a:effectLst/>
                <a:uLnTx/>
                <a:uFillTx/>
                <a:cs typeface="+mn-ea"/>
                <a:sym typeface="+mn-lt"/>
              </a:rPr>
              <a:t>空间智能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7B0E1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68622" y="130531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PA-矩形 3"/>
          <p:cNvSpPr/>
          <p:nvPr>
            <p:custDataLst>
              <p:tags r:id="rId1"/>
            </p:custDataLst>
          </p:nvPr>
        </p:nvSpPr>
        <p:spPr>
          <a:xfrm>
            <a:off x="1227741" y="1967817"/>
            <a:ext cx="9043436" cy="4996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是指包括色彩、线条、形状、空间以及它们之间关系的敏感性。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PA-矩形 3"/>
          <p:cNvSpPr/>
          <p:nvPr>
            <p:custDataLst>
              <p:tags r:id="rId2"/>
            </p:custDataLst>
          </p:nvPr>
        </p:nvSpPr>
        <p:spPr>
          <a:xfrm>
            <a:off x="1187117" y="3556887"/>
            <a:ext cx="9488904" cy="23477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是指包括培养宝宝的观察能力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教宝宝理解图画或画像，对画面内容能分清主次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和宝宝说话时，有意识地使用方位词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涂鸦、玩拼图、拼插积木、看图表、听音定位、捉迷藏、走迷宫游戏、线条、形状、空间以及它们之间关系的敏感性。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06181" y="1240780"/>
            <a:ext cx="1832553" cy="584775"/>
          </a:xfrm>
          <a:prstGeom prst="rect">
            <a:avLst/>
          </a:prstGeom>
          <a:solidFill>
            <a:srgbClr val="FB675B"/>
          </a:solidFill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空间智能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47537" y="2515633"/>
            <a:ext cx="8694821" cy="0"/>
          </a:xfrm>
          <a:prstGeom prst="line">
            <a:avLst/>
          </a:prstGeom>
          <a:ln>
            <a:solidFill>
              <a:srgbClr val="4691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311311" y="2927921"/>
            <a:ext cx="1008609" cy="584775"/>
          </a:xfrm>
          <a:prstGeom prst="rect">
            <a:avLst/>
          </a:prstGeom>
          <a:solidFill>
            <a:srgbClr val="4691F4"/>
          </a:solidFill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训练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4" b="13902"/>
          <a:stretch>
            <a:fillRect/>
          </a:stretch>
        </p:blipFill>
        <p:spPr>
          <a:xfrm>
            <a:off x="7038734" y="3277633"/>
            <a:ext cx="2803358" cy="1609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01483" y="512197"/>
            <a:ext cx="250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7B0E12"/>
                </a:solidFill>
                <a:effectLst/>
                <a:uLnTx/>
                <a:uFillTx/>
                <a:cs typeface="+mn-ea"/>
                <a:sym typeface="+mn-lt"/>
              </a:rPr>
              <a:t>音乐智能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7B0E1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68622" y="130531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3088454" y="1847266"/>
            <a:ext cx="6318606" cy="5675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对音高、音调、节奏和地声调的敏感性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PA-矩形 3"/>
          <p:cNvSpPr/>
          <p:nvPr>
            <p:custDataLst>
              <p:tags r:id="rId2"/>
            </p:custDataLst>
          </p:nvPr>
        </p:nvSpPr>
        <p:spPr>
          <a:xfrm>
            <a:off x="1194975" y="3347447"/>
            <a:ext cx="6453398" cy="2798780"/>
          </a:xfrm>
          <a:prstGeom prst="rect">
            <a:avLst/>
          </a:prstGeom>
          <a:ln>
            <a:solidFill>
              <a:srgbClr val="4691F4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播放一两首曲子→听熟后再换→体会节拍、音调及强弱→模仿力和专注力的提升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旋律优美而清晰→配器以钢琴和小提琴为主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制造各种声音让宝宝感受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带宝宝到大自然中去倾听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01912" y="1096972"/>
            <a:ext cx="1832553" cy="584775"/>
          </a:xfrm>
          <a:prstGeom prst="rect">
            <a:avLst/>
          </a:prstGeom>
          <a:solidFill>
            <a:srgbClr val="FB675B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音乐智能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4975" y="2699567"/>
            <a:ext cx="1008609" cy="584775"/>
          </a:xfrm>
          <a:prstGeom prst="rect">
            <a:avLst/>
          </a:prstGeom>
          <a:solidFill>
            <a:srgbClr val="4691F4"/>
          </a:solidFill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训练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14" y="3284342"/>
            <a:ext cx="3486217" cy="2614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65351" y="554214"/>
            <a:ext cx="2648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7B0E12"/>
                </a:solidFill>
                <a:effectLst/>
                <a:uLnTx/>
                <a:uFillTx/>
                <a:cs typeface="+mn-ea"/>
                <a:sym typeface="+mn-lt"/>
              </a:rPr>
              <a:t>肢体运动智能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7B0E1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68622" y="130531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657657" y="1974505"/>
            <a:ext cx="7993269" cy="43184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是指运用整个身体或身体的一部分解决问题或制造产品的能力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84717" y="2590761"/>
            <a:ext cx="5562669" cy="1886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结合洗澡、穿衣服等生活细节进行身体按摩、四肢伸展等运动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锻炼要全面，注意每一关节、每一块肌肉、每一个部位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99108" y="4627731"/>
            <a:ext cx="5562669" cy="1424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小虫爬：有条小小虫，爬上你的腿，要咬你肚皮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脚趾、耳朵）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找玩具：以玩具逗引宝宝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67752" y="1305312"/>
            <a:ext cx="2656496" cy="584775"/>
          </a:xfrm>
          <a:prstGeom prst="rect">
            <a:avLst/>
          </a:prstGeom>
          <a:solidFill>
            <a:srgbClr val="FB675B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肢体运动智能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47271" y="2764091"/>
            <a:ext cx="1008609" cy="584775"/>
          </a:xfrm>
          <a:prstGeom prst="rect">
            <a:avLst/>
          </a:prstGeom>
          <a:solidFill>
            <a:srgbClr val="4691F4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训练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47270" y="4695197"/>
            <a:ext cx="1008609" cy="584775"/>
          </a:xfrm>
          <a:prstGeom prst="rect">
            <a:avLst/>
          </a:prstGeom>
          <a:solidFill>
            <a:srgbClr val="4691F4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游戏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55031" y="2630905"/>
            <a:ext cx="6849979" cy="1845950"/>
          </a:xfrm>
          <a:prstGeom prst="rect">
            <a:avLst/>
          </a:prstGeom>
          <a:noFill/>
          <a:ln>
            <a:solidFill>
              <a:srgbClr val="469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55031" y="4610041"/>
            <a:ext cx="6849979" cy="1485959"/>
          </a:xfrm>
          <a:prstGeom prst="rect">
            <a:avLst/>
          </a:prstGeom>
          <a:noFill/>
          <a:ln>
            <a:solidFill>
              <a:srgbClr val="469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10" y="2676412"/>
            <a:ext cx="3734072" cy="3734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2" grpId="0" animBg="1"/>
      <p:bldP spid="3" grpId="0" animBg="1"/>
      <p:bldP spid="4" grpId="0" animBg="1"/>
      <p:bldP spid="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2"/>
            <a:ext cx="12391774" cy="70193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04" y="-240023"/>
            <a:ext cx="3227899" cy="24209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64" y="1345276"/>
            <a:ext cx="3409479" cy="17473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" y="144378"/>
            <a:ext cx="2310062" cy="24017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04" y="5527969"/>
            <a:ext cx="2534652" cy="203552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511377" y="1235435"/>
            <a:ext cx="16658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B675B"/>
                </a:solidFill>
                <a:effectLst>
                  <a:outerShdw blurRad="12700" dist="38100" dir="2700000" algn="tl" rotWithShape="0">
                    <a:srgbClr val="FB675B"/>
                  </a:outerShdw>
                </a:effectLst>
                <a:cs typeface="+mn-ea"/>
                <a:sym typeface="+mn-lt"/>
              </a:rPr>
              <a:t>目</a:t>
            </a:r>
            <a:endParaRPr lang="zh-CN" alt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B675B"/>
              </a:solidFill>
              <a:effectLst>
                <a:outerShdw blurRad="12700" dist="38100" dir="2700000" algn="tl" rotWithShape="0">
                  <a:srgbClr val="FB675B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65671" y="1254066"/>
            <a:ext cx="16658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B8F8"/>
                </a:solidFill>
                <a:effectLst>
                  <a:outerShdw blurRad="12700" dist="38100" dir="2700000" algn="tl" rotWithShape="0">
                    <a:srgbClr val="86B8F8"/>
                  </a:outerShdw>
                </a:effectLst>
                <a:cs typeface="+mn-ea"/>
                <a:sym typeface="+mn-lt"/>
              </a:rPr>
              <a:t>录</a:t>
            </a:r>
            <a:endParaRPr lang="zh-CN" alt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86B8F8"/>
              </a:solidFill>
              <a:effectLst>
                <a:outerShdw blurRad="12700" dist="38100" dir="2700000" algn="tl" rotWithShape="0">
                  <a:srgbClr val="86B8F8"/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29871">
            <a:off x="10224450" y="-269855"/>
            <a:ext cx="3359967" cy="349339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05436" y="3394939"/>
            <a:ext cx="4636167" cy="958581"/>
            <a:chOff x="753979" y="3116114"/>
            <a:chExt cx="4636167" cy="958581"/>
          </a:xfrm>
        </p:grpSpPr>
        <p:sp>
          <p:nvSpPr>
            <p:cNvPr id="2" name="矩形: 圆角 1"/>
            <p:cNvSpPr/>
            <p:nvPr/>
          </p:nvSpPr>
          <p:spPr>
            <a:xfrm>
              <a:off x="753979" y="3116114"/>
              <a:ext cx="930442" cy="9585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1739165" y="3116114"/>
              <a:ext cx="3650981" cy="9585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05436" y="4489707"/>
            <a:ext cx="4636167" cy="958581"/>
            <a:chOff x="753979" y="3116114"/>
            <a:chExt cx="4636167" cy="958581"/>
          </a:xfrm>
        </p:grpSpPr>
        <p:sp>
          <p:nvSpPr>
            <p:cNvPr id="30" name="矩形: 圆角 29"/>
            <p:cNvSpPr/>
            <p:nvPr/>
          </p:nvSpPr>
          <p:spPr>
            <a:xfrm>
              <a:off x="753979" y="3116114"/>
              <a:ext cx="930442" cy="9585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739165" y="3116114"/>
              <a:ext cx="3650981" cy="9585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71064" y="3406975"/>
            <a:ext cx="4636167" cy="958581"/>
            <a:chOff x="753979" y="3116114"/>
            <a:chExt cx="4636167" cy="958581"/>
          </a:xfrm>
        </p:grpSpPr>
        <p:sp>
          <p:nvSpPr>
            <p:cNvPr id="33" name="矩形: 圆角 32"/>
            <p:cNvSpPr/>
            <p:nvPr/>
          </p:nvSpPr>
          <p:spPr>
            <a:xfrm>
              <a:off x="753979" y="3116114"/>
              <a:ext cx="930442" cy="9585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1739165" y="3116114"/>
              <a:ext cx="3650981" cy="9585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71064" y="4501743"/>
            <a:ext cx="4636167" cy="958581"/>
            <a:chOff x="753979" y="3116114"/>
            <a:chExt cx="4636167" cy="958581"/>
          </a:xfrm>
        </p:grpSpPr>
        <p:sp>
          <p:nvSpPr>
            <p:cNvPr id="36" name="矩形: 圆角 35"/>
            <p:cNvSpPr/>
            <p:nvPr/>
          </p:nvSpPr>
          <p:spPr>
            <a:xfrm>
              <a:off x="753979" y="3116114"/>
              <a:ext cx="930442" cy="9585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: 圆角 36"/>
            <p:cNvSpPr/>
            <p:nvPr/>
          </p:nvSpPr>
          <p:spPr>
            <a:xfrm>
              <a:off x="1739165" y="3116114"/>
              <a:ext cx="3650981" cy="9585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2265390" y="3608531"/>
            <a:ext cx="350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7B0E12"/>
                </a:solidFill>
                <a:cs typeface="+mn-ea"/>
                <a:sym typeface="+mn-lt"/>
              </a:rPr>
              <a:t>生理发育特征及训练</a:t>
            </a:r>
            <a:endParaRPr lang="zh-CN" altLang="en-US" sz="2800" dirty="0">
              <a:solidFill>
                <a:srgbClr val="7B0E12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328382" y="4766910"/>
            <a:ext cx="350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7B0E12"/>
                </a:solidFill>
                <a:cs typeface="+mn-ea"/>
                <a:sym typeface="+mn-lt"/>
              </a:rPr>
              <a:t>认知发育特征及训练</a:t>
            </a:r>
            <a:endParaRPr lang="zh-CN" altLang="en-US" sz="2800" dirty="0">
              <a:solidFill>
                <a:srgbClr val="7B0E12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345885" y="4750821"/>
            <a:ext cx="45307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7B0E12"/>
                </a:solidFill>
                <a:cs typeface="+mn-ea"/>
                <a:sym typeface="+mn-lt"/>
              </a:rPr>
              <a:t>十种有助于开启智力的玩具</a:t>
            </a:r>
            <a:endParaRPr lang="zh-CN" altLang="en-US" sz="2200" dirty="0">
              <a:solidFill>
                <a:srgbClr val="7B0E12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304130" y="3627457"/>
            <a:ext cx="350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7B0E12"/>
                </a:solidFill>
                <a:cs typeface="+mn-ea"/>
                <a:sym typeface="+mn-lt"/>
              </a:rPr>
              <a:t>智力发育特征及训练</a:t>
            </a:r>
            <a:endParaRPr lang="zh-CN" altLang="en-US" sz="2800" dirty="0">
              <a:solidFill>
                <a:srgbClr val="7B0E12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3775" y="3364865"/>
            <a:ext cx="13487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4691F4"/>
                </a:solidFill>
                <a:cs typeface="+mn-ea"/>
                <a:sym typeface="+mn-lt"/>
              </a:rPr>
              <a:t>01</a:t>
            </a:r>
            <a:endParaRPr lang="zh-CN" altLang="en-US" sz="6000" dirty="0">
              <a:solidFill>
                <a:srgbClr val="4691F4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93775" y="4458970"/>
            <a:ext cx="13347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4691F4"/>
                </a:solidFill>
                <a:cs typeface="+mn-ea"/>
                <a:sym typeface="+mn-lt"/>
              </a:rPr>
              <a:t>02</a:t>
            </a:r>
            <a:endParaRPr lang="zh-CN" altLang="en-US" sz="6000" dirty="0">
              <a:solidFill>
                <a:srgbClr val="4691F4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177280" y="3364865"/>
            <a:ext cx="14097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4691F4"/>
                </a:solidFill>
                <a:cs typeface="+mn-ea"/>
                <a:sym typeface="+mn-lt"/>
              </a:rPr>
              <a:t>03</a:t>
            </a:r>
            <a:endParaRPr lang="zh-CN" altLang="en-US" sz="6000" dirty="0">
              <a:solidFill>
                <a:srgbClr val="4691F4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177280" y="4487545"/>
            <a:ext cx="14097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4691F4"/>
                </a:solidFill>
                <a:cs typeface="+mn-ea"/>
                <a:sym typeface="+mn-lt"/>
              </a:rPr>
              <a:t>04</a:t>
            </a:r>
            <a:endParaRPr lang="zh-CN" altLang="en-US" sz="6000" dirty="0">
              <a:solidFill>
                <a:srgbClr val="4691F4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1" b="16400"/>
          <a:stretch>
            <a:fillRect/>
          </a:stretch>
        </p:blipFill>
        <p:spPr>
          <a:xfrm>
            <a:off x="9137291" y="5163155"/>
            <a:ext cx="3084206" cy="1683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drap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8" grpId="0"/>
      <p:bldP spid="39" grpId="0"/>
      <p:bldP spid="40" grpId="0"/>
      <p:bldP spid="41" grpId="0"/>
      <p:bldP spid="6" grpId="0"/>
      <p:bldP spid="42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2"/>
            <a:ext cx="12391774" cy="70193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04" y="-240023"/>
            <a:ext cx="3227899" cy="24209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07" y="1304521"/>
            <a:ext cx="9298800" cy="47655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" y="144378"/>
            <a:ext cx="2310062" cy="24017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19" y="5089127"/>
            <a:ext cx="2838862" cy="227982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335033" y="1505697"/>
            <a:ext cx="1550424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B675B"/>
                </a:solidFill>
                <a:effectLst>
                  <a:outerShdw blurRad="12700" dist="38100" dir="2700000" algn="tl" rotWithShape="0">
                    <a:srgbClr val="FB675B"/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12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B675B"/>
              </a:solidFill>
              <a:effectLst>
                <a:outerShdw blurRad="12700" dist="38100" dir="2700000" algn="tl" rotWithShape="0">
                  <a:srgbClr val="FB675B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02109" y="3085155"/>
            <a:ext cx="797846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5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691F4"/>
                </a:solidFill>
                <a:effectLst>
                  <a:outerShdw blurRad="12700" dist="38100" dir="2700000" algn="tl" rotWithShape="0">
                    <a:srgbClr val="4691F4"/>
                  </a:outerShdw>
                </a:effectLst>
                <a:cs typeface="+mn-ea"/>
                <a:sym typeface="+mn-lt"/>
              </a:rPr>
              <a:t>十种有助于开启智力玩具</a:t>
            </a:r>
            <a:endParaRPr lang="zh-CN" altLang="en-US" sz="5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4691F4"/>
              </a:solidFill>
              <a:effectLst>
                <a:outerShdw blurRad="12700" dist="38100" dir="2700000" algn="tl" rotWithShape="0">
                  <a:srgbClr val="4691F4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2898902" y="4259631"/>
            <a:ext cx="6652944" cy="477760"/>
          </a:xfrm>
          <a:prstGeom prst="roundRect">
            <a:avLst>
              <a:gd name="adj" fmla="val 50000"/>
            </a:avLst>
          </a:prstGeom>
          <a:solidFill>
            <a:srgbClr val="F3E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29871">
            <a:off x="10224450" y="-269855"/>
            <a:ext cx="3359967" cy="34933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989382" y="4263230"/>
            <a:ext cx="6388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2400" dirty="0">
                <a:solidFill>
                  <a:srgbClr val="7B0E12"/>
                </a:solidFill>
                <a:cs typeface="+mn-ea"/>
                <a:sym typeface="+mn-lt"/>
              </a:rPr>
              <a:t>Physiological development characteristics and training</a:t>
            </a:r>
            <a:endParaRPr lang="zh-CN" altLang="en-US" sz="2400" dirty="0">
              <a:solidFill>
                <a:srgbClr val="7B0E12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t="19022" r="8000" b="19022"/>
          <a:stretch>
            <a:fillRect/>
          </a:stretch>
        </p:blipFill>
        <p:spPr>
          <a:xfrm>
            <a:off x="8922774" y="4571016"/>
            <a:ext cx="3216684" cy="2375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wind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43637" y="548569"/>
            <a:ext cx="458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7B0E12"/>
                </a:solidFill>
                <a:effectLst/>
                <a:uLnTx/>
                <a:uFillTx/>
                <a:cs typeface="+mn-ea"/>
                <a:sym typeface="+mn-lt"/>
              </a:rPr>
              <a:t>十种有助开启智力玩具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7B0E1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52762" y="1267583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35333" y="1933710"/>
            <a:ext cx="813266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个月大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的婴儿就能一手握着“响环”玩，他们开始尝试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触觉、感觉、视觉或味觉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的作用。用手摸摸，体会手上感觉如何，用眼睛看看玩具的各种色彩，用口尝尝玩具的味道。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02909" y="3486766"/>
            <a:ext cx="813300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个月大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的婴儿对能动的一切都感兴趣，能滚的彩色球对他们最有吸引力，用手一推球就会向前滚，婴儿还会爬着追逐小球，如果妈妈能陪着他们一起玩那就更妙了。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93627" y="4868297"/>
            <a:ext cx="8174373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个月大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婴儿已有了不少的发现，他们已认识玩具、家具等多种用具，他们了解到有些物件是软绵绵的，有些是硬邦邦的，有些有棱有角，有些是圆滚滚的。面对积木，婴儿会开始运用两只手，他们知道两块积木相碰会发出响声，一个叠在另一个上面就会比单独一块积木高，而且还可以用积木叠成多种不同的形状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32175" y="1735506"/>
            <a:ext cx="9496245" cy="1260357"/>
            <a:chOff x="2261937" y="2168643"/>
            <a:chExt cx="9496245" cy="1260357"/>
          </a:xfrm>
        </p:grpSpPr>
        <p:sp>
          <p:nvSpPr>
            <p:cNvPr id="2" name="矩形 1"/>
            <p:cNvSpPr/>
            <p:nvPr/>
          </p:nvSpPr>
          <p:spPr>
            <a:xfrm>
              <a:off x="2766341" y="2168643"/>
              <a:ext cx="8991841" cy="1260357"/>
            </a:xfrm>
            <a:prstGeom prst="rect">
              <a:avLst/>
            </a:prstGeom>
            <a:noFill/>
            <a:ln>
              <a:solidFill>
                <a:srgbClr val="469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" name="箭头: 五边形 2"/>
            <p:cNvSpPr/>
            <p:nvPr/>
          </p:nvSpPr>
          <p:spPr>
            <a:xfrm>
              <a:off x="2261937" y="2438400"/>
              <a:ext cx="1187116" cy="721895"/>
            </a:xfrm>
            <a:prstGeom prst="homePlate">
              <a:avLst/>
            </a:prstGeom>
            <a:solidFill>
              <a:srgbClr val="469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cs typeface="+mn-ea"/>
                  <a:sym typeface="+mn-lt"/>
                </a:rPr>
                <a:t>响环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332175" y="3297890"/>
            <a:ext cx="9496245" cy="1260357"/>
            <a:chOff x="2261937" y="2168643"/>
            <a:chExt cx="9496245" cy="1260357"/>
          </a:xfrm>
        </p:grpSpPr>
        <p:sp>
          <p:nvSpPr>
            <p:cNvPr id="28" name="矩形 27"/>
            <p:cNvSpPr/>
            <p:nvPr/>
          </p:nvSpPr>
          <p:spPr>
            <a:xfrm>
              <a:off x="2766341" y="2168643"/>
              <a:ext cx="8991841" cy="1260357"/>
            </a:xfrm>
            <a:prstGeom prst="rect">
              <a:avLst/>
            </a:prstGeom>
            <a:noFill/>
            <a:ln>
              <a:solidFill>
                <a:srgbClr val="F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29" name="箭头: 五边形 28"/>
            <p:cNvSpPr/>
            <p:nvPr/>
          </p:nvSpPr>
          <p:spPr>
            <a:xfrm>
              <a:off x="2261937" y="2438400"/>
              <a:ext cx="1187116" cy="721895"/>
            </a:xfrm>
            <a:prstGeom prst="homePlate">
              <a:avLst/>
            </a:prstGeom>
            <a:solidFill>
              <a:srgbClr val="F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球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347877" y="4758279"/>
            <a:ext cx="9496245" cy="1260357"/>
            <a:chOff x="2261937" y="2168643"/>
            <a:chExt cx="9496245" cy="1260357"/>
          </a:xfrm>
        </p:grpSpPr>
        <p:sp>
          <p:nvSpPr>
            <p:cNvPr id="31" name="矩形 30"/>
            <p:cNvSpPr/>
            <p:nvPr/>
          </p:nvSpPr>
          <p:spPr>
            <a:xfrm>
              <a:off x="2766341" y="2168643"/>
              <a:ext cx="8991841" cy="1260357"/>
            </a:xfrm>
            <a:prstGeom prst="rect">
              <a:avLst/>
            </a:prstGeom>
            <a:noFill/>
            <a:ln>
              <a:solidFill>
                <a:srgbClr val="469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2" name="箭头: 五边形 31"/>
            <p:cNvSpPr/>
            <p:nvPr/>
          </p:nvSpPr>
          <p:spPr>
            <a:xfrm>
              <a:off x="2261937" y="2438400"/>
              <a:ext cx="1187116" cy="721895"/>
            </a:xfrm>
            <a:prstGeom prst="homePlate">
              <a:avLst/>
            </a:prstGeom>
            <a:solidFill>
              <a:srgbClr val="469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积木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34449" y="1299715"/>
            <a:ext cx="9123101" cy="1598747"/>
            <a:chOff x="1529821" y="1514314"/>
            <a:chExt cx="9123101" cy="1598747"/>
          </a:xfrm>
        </p:grpSpPr>
        <p:sp>
          <p:nvSpPr>
            <p:cNvPr id="2" name="矩形 1"/>
            <p:cNvSpPr/>
            <p:nvPr/>
          </p:nvSpPr>
          <p:spPr>
            <a:xfrm>
              <a:off x="1529821" y="1973216"/>
              <a:ext cx="9123101" cy="1139845"/>
            </a:xfrm>
            <a:prstGeom prst="rect">
              <a:avLst/>
            </a:prstGeom>
            <a:noFill/>
            <a:ln>
              <a:solidFill>
                <a:srgbClr val="469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4908884" y="1514314"/>
              <a:ext cx="2390274" cy="651370"/>
            </a:xfrm>
            <a:prstGeom prst="rect">
              <a:avLst/>
            </a:prstGeom>
            <a:solidFill>
              <a:srgbClr val="469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96140" y="1532674"/>
              <a:ext cx="223884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复台形状盒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58641" y="2960293"/>
            <a:ext cx="9123101" cy="1598747"/>
            <a:chOff x="1529821" y="1514314"/>
            <a:chExt cx="9123101" cy="1598747"/>
          </a:xfrm>
        </p:grpSpPr>
        <p:sp>
          <p:nvSpPr>
            <p:cNvPr id="26" name="矩形 25"/>
            <p:cNvSpPr/>
            <p:nvPr/>
          </p:nvSpPr>
          <p:spPr>
            <a:xfrm>
              <a:off x="1529821" y="1973216"/>
              <a:ext cx="9123101" cy="1139845"/>
            </a:xfrm>
            <a:prstGeom prst="rect">
              <a:avLst/>
            </a:prstGeom>
            <a:noFill/>
            <a:ln>
              <a:solidFill>
                <a:srgbClr val="F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908884" y="1514314"/>
              <a:ext cx="2390274" cy="651370"/>
            </a:xfrm>
            <a:prstGeom prst="rect">
              <a:avLst/>
            </a:prstGeom>
            <a:solidFill>
              <a:srgbClr val="F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71290" y="4642221"/>
            <a:ext cx="9123101" cy="1598747"/>
            <a:chOff x="1529821" y="1514314"/>
            <a:chExt cx="9123101" cy="1598747"/>
          </a:xfrm>
        </p:grpSpPr>
        <p:sp>
          <p:nvSpPr>
            <p:cNvPr id="30" name="矩形 29"/>
            <p:cNvSpPr/>
            <p:nvPr/>
          </p:nvSpPr>
          <p:spPr>
            <a:xfrm>
              <a:off x="1529821" y="1973216"/>
              <a:ext cx="9123101" cy="1139845"/>
            </a:xfrm>
            <a:prstGeom prst="rect">
              <a:avLst/>
            </a:prstGeom>
            <a:noFill/>
            <a:ln>
              <a:solidFill>
                <a:srgbClr val="469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908884" y="1514314"/>
              <a:ext cx="2390274" cy="651370"/>
            </a:xfrm>
            <a:prstGeom prst="rect">
              <a:avLst/>
            </a:prstGeom>
            <a:solidFill>
              <a:srgbClr val="469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27596" y="510098"/>
            <a:ext cx="4314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7B0E12"/>
                </a:solidFill>
                <a:effectLst/>
                <a:uLnTx/>
                <a:uFillTx/>
                <a:cs typeface="+mn-ea"/>
                <a:sym typeface="+mn-lt"/>
              </a:rPr>
              <a:t>十种有助开启智力玩具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7B0E1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95036" y="114890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67167" y="1983004"/>
            <a:ext cx="71392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这是用来训练小孩观察物品形状的玩具，通过这种玩具，孩子可以认识一种形状的开口只容许同一形状的物品通过。通过玩具让孩子了解生活用品各种不同的形状，而这类玩具对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个月大小的婴幼儿较合适。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87608" y="2981643"/>
            <a:ext cx="1115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玩沙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99251" y="3630023"/>
            <a:ext cx="880832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所有的幼儿都爱玩沙、玩水，而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18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个月以后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的幼儿已经懂得不能随便把什么东西都往嘴里塞，这时就可以让他们玩沙了。提供各种小工具，如小铲、小耙、小桶等，让孩子发挥创造能力，把沙堆砌成各种形状。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94996" y="4671739"/>
            <a:ext cx="1190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娃娃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63667" y="5309530"/>
            <a:ext cx="8727870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两岁大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幼儿已经开始有个性表现了，这时他们已能表达自己的喜爱和厌恶。到了此时，他们就需要一个娃娃玩具。如果有了娃娃玩具，特别是女孩子她们就可以像妈妈对待自己那样对待娃娃了，为娃娃洗脸、穿衣、喂食，赞扬或责备娃娃了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25052" y="2695074"/>
            <a:ext cx="3554652" cy="3160293"/>
            <a:chOff x="1684420" y="2245895"/>
            <a:chExt cx="3554652" cy="3160293"/>
          </a:xfrm>
        </p:grpSpPr>
        <p:sp>
          <p:nvSpPr>
            <p:cNvPr id="2" name="矩形 1"/>
            <p:cNvSpPr/>
            <p:nvPr/>
          </p:nvSpPr>
          <p:spPr>
            <a:xfrm rot="5400000">
              <a:off x="3185144" y="745171"/>
              <a:ext cx="553204" cy="3554651"/>
            </a:xfrm>
            <a:prstGeom prst="rect">
              <a:avLst/>
            </a:prstGeom>
            <a:solidFill>
              <a:srgbClr val="469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684421" y="2895011"/>
              <a:ext cx="3554651" cy="2511177"/>
            </a:xfrm>
            <a:prstGeom prst="rect">
              <a:avLst/>
            </a:prstGeom>
            <a:noFill/>
            <a:ln>
              <a:solidFill>
                <a:srgbClr val="469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027596" y="510098"/>
            <a:ext cx="4314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7B0E12"/>
                </a:solidFill>
                <a:effectLst/>
                <a:uLnTx/>
                <a:uFillTx/>
                <a:cs typeface="+mn-ea"/>
                <a:sym typeface="+mn-lt"/>
              </a:rPr>
              <a:t>十种有助开启智力玩具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7B0E1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545230" y="2677366"/>
            <a:ext cx="3554652" cy="3160293"/>
            <a:chOff x="1684420" y="2245895"/>
            <a:chExt cx="3554652" cy="3160293"/>
          </a:xfrm>
        </p:grpSpPr>
        <p:sp>
          <p:nvSpPr>
            <p:cNvPr id="20" name="矩形 19"/>
            <p:cNvSpPr/>
            <p:nvPr/>
          </p:nvSpPr>
          <p:spPr>
            <a:xfrm rot="5400000">
              <a:off x="3185144" y="745171"/>
              <a:ext cx="553204" cy="3554651"/>
            </a:xfrm>
            <a:prstGeom prst="rect">
              <a:avLst/>
            </a:prstGeom>
            <a:solidFill>
              <a:srgbClr val="469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684421" y="2895011"/>
              <a:ext cx="3554651" cy="2511177"/>
            </a:xfrm>
            <a:prstGeom prst="rect">
              <a:avLst/>
            </a:prstGeom>
            <a:noFill/>
            <a:ln>
              <a:solidFill>
                <a:srgbClr val="469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026260" y="2711459"/>
            <a:ext cx="1066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叠杯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92118" y="3527689"/>
            <a:ext cx="3358086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对一个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两岁大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幼儿来说，叠杯玩具是最变幻无穷的游戏，既可叠成高塔，又可缩成一只单杯，还可把小积木或其他小东西藏在叠杯内再寻找一番。通过这类游戏，孩子们能够知道有些东西虽然眼睛看不见，但却是实际存在的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11219" y="2645795"/>
            <a:ext cx="15771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图画书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63284" y="3609045"/>
            <a:ext cx="3298863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两岁大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幼儿已经通过眼、口、手认识了不少物品，如果能在图画书中找到自己认识的物品，那该是多大的乐趣呵！当然，父母还可以通过图画书教导孩子认识更多的事物。这类画当然是线条简单，色彩鲜明，一眼就能认出是什么来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9591" r="13275" b="19532"/>
          <a:stretch>
            <a:fillRect/>
          </a:stretch>
        </p:blipFill>
        <p:spPr>
          <a:xfrm>
            <a:off x="4632845" y="1379051"/>
            <a:ext cx="2759243" cy="2533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37950" y="1643645"/>
            <a:ext cx="1300451" cy="461665"/>
          </a:xfrm>
          <a:prstGeom prst="rect">
            <a:avLst/>
          </a:prstGeom>
          <a:solidFill>
            <a:srgbClr val="FB675B"/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玩具车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19968" y="2094082"/>
            <a:ext cx="7157758" cy="1886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到了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两岁末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，幼儿已能基本控制自己身体的各部位，可以驾驶“小车”了，可以开快，开慢，也可以骑“大马”了。如果“小车”还能载上他们自己的一些小玩具，而自己又能充当运输司机，那可真是其乐无穷了。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37953" y="4038785"/>
            <a:ext cx="2678130" cy="461665"/>
          </a:xfrm>
          <a:prstGeom prst="rect">
            <a:avLst/>
          </a:prstGeom>
          <a:solidFill>
            <a:srgbClr val="4691F4"/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拉着走的动物玩具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71843" y="4537348"/>
            <a:ext cx="7043524" cy="1424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幼儿拉着会走动的“动物”会让他们着迷，他们慢慢会理解这一根绳子原来还有这样的牵动力量，这比那些用干电池的电动玩具车还更有启智作用。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27596" y="510098"/>
            <a:ext cx="4314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7B0E12"/>
                </a:solidFill>
                <a:effectLst/>
                <a:uLnTx/>
                <a:uFillTx/>
                <a:cs typeface="+mn-ea"/>
                <a:sym typeface="+mn-lt"/>
              </a:rPr>
              <a:t>十种有助开启智力玩具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7B0E1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9970" y="4555958"/>
            <a:ext cx="7157758" cy="1491916"/>
          </a:xfrm>
          <a:prstGeom prst="rect">
            <a:avLst/>
          </a:prstGeom>
          <a:noFill/>
          <a:ln>
            <a:solidFill>
              <a:srgbClr val="FB6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44033" y="2141622"/>
            <a:ext cx="7157758" cy="1782408"/>
          </a:xfrm>
          <a:prstGeom prst="rect">
            <a:avLst/>
          </a:prstGeom>
          <a:noFill/>
          <a:ln>
            <a:solidFill>
              <a:srgbClr val="FB6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7" t="11813" r="23801" b="7438"/>
          <a:stretch>
            <a:fillRect/>
          </a:stretch>
        </p:blipFill>
        <p:spPr>
          <a:xfrm>
            <a:off x="8515373" y="2260810"/>
            <a:ext cx="2922649" cy="4017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 animBg="1"/>
      <p:bldP spid="16" grpId="0"/>
      <p:bldP spid="2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2"/>
            <a:ext cx="12391774" cy="70193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04" y="-240023"/>
            <a:ext cx="3227899" cy="24209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07" y="1304521"/>
            <a:ext cx="9298800" cy="47655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28" y="2558916"/>
            <a:ext cx="3356409" cy="43345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" y="144378"/>
            <a:ext cx="2310062" cy="24017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" y="4021294"/>
            <a:ext cx="3609473" cy="289868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721969" y="1907183"/>
            <a:ext cx="1794081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B675B"/>
                </a:solidFill>
                <a:effectLst>
                  <a:outerShdw blurRad="12700" dist="38100" dir="2700000" algn="tl" rotWithShape="0">
                    <a:srgbClr val="FB675B"/>
                  </a:outerShdw>
                </a:effectLst>
                <a:cs typeface="+mn-ea"/>
                <a:sym typeface="+mn-lt"/>
              </a:rPr>
              <a:t>谢</a:t>
            </a:r>
            <a:endParaRPr lang="zh-CN" altLang="en-US" sz="1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B675B"/>
              </a:solidFill>
              <a:effectLst>
                <a:outerShdw blurRad="12700" dist="38100" dir="2700000" algn="tl" rotWithShape="0">
                  <a:srgbClr val="FB675B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26605" y="1893076"/>
            <a:ext cx="173952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B8F8"/>
                </a:solidFill>
                <a:effectLst>
                  <a:outerShdw blurRad="12700" dist="38100" dir="2700000" algn="tl" rotWithShape="0">
                    <a:srgbClr val="86B8F8"/>
                  </a:outerShdw>
                </a:effectLst>
                <a:cs typeface="+mn-ea"/>
                <a:sym typeface="+mn-lt"/>
              </a:rPr>
              <a:t>谢</a:t>
            </a:r>
            <a:endParaRPr lang="zh-CN" altLang="en-US" sz="1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86B8F8"/>
              </a:solidFill>
              <a:effectLst>
                <a:outerShdw blurRad="12700" dist="38100" dir="2700000" algn="tl" rotWithShape="0">
                  <a:srgbClr val="86B8F8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52268" y="1858072"/>
            <a:ext cx="1794081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0B628"/>
                </a:solidFill>
                <a:effectLst>
                  <a:outerShdw blurRad="12700" dist="38100" dir="2700000" algn="tl" rotWithShape="0">
                    <a:srgbClr val="50B628"/>
                  </a:outerShdw>
                </a:effectLst>
                <a:cs typeface="+mn-ea"/>
                <a:sym typeface="+mn-lt"/>
              </a:rPr>
              <a:t>您</a:t>
            </a:r>
            <a:endParaRPr lang="zh-CN" altLang="en-US" sz="1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50B628"/>
              </a:solidFill>
              <a:effectLst>
                <a:outerShdw blurRad="12700" dist="38100" dir="2700000" algn="tl" rotWithShape="0">
                  <a:srgbClr val="50B628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02348" y="1919320"/>
            <a:ext cx="1794081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9A50B"/>
                </a:solidFill>
                <a:effectLst>
                  <a:outerShdw blurRad="12700" dist="38100" dir="2700000" algn="tl" rotWithShape="0">
                    <a:srgbClr val="F9A50B"/>
                  </a:outerShdw>
                </a:effectLst>
                <a:cs typeface="+mn-ea"/>
                <a:sym typeface="+mn-lt"/>
              </a:rPr>
              <a:t>聆</a:t>
            </a:r>
            <a:endParaRPr lang="zh-CN" altLang="en-US" sz="1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9A50B"/>
              </a:solidFill>
              <a:effectLst>
                <a:outerShdw blurRad="12700" dist="38100" dir="2700000" algn="tl" rotWithShape="0">
                  <a:srgbClr val="F9A50B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928795" y="1869695"/>
            <a:ext cx="1794081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B0E12"/>
                </a:solidFill>
                <a:effectLst>
                  <a:outerShdw blurRad="12700" dist="38100" dir="2700000" algn="tl" rotWithShape="0">
                    <a:srgbClr val="7B0E12"/>
                  </a:outerShdw>
                </a:effectLst>
                <a:cs typeface="+mn-ea"/>
                <a:sym typeface="+mn-lt"/>
              </a:rPr>
              <a:t>听</a:t>
            </a:r>
            <a:endParaRPr lang="zh-CN" altLang="en-US" sz="1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B0E12"/>
              </a:solidFill>
              <a:effectLst>
                <a:outerShdw blurRad="12700" dist="38100" dir="2700000" algn="tl" rotWithShape="0">
                  <a:srgbClr val="7B0E12"/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51875" b="54707"/>
          <a:stretch>
            <a:fillRect/>
          </a:stretch>
        </p:blipFill>
        <p:spPr>
          <a:xfrm rot="18291014">
            <a:off x="5100236" y="1742552"/>
            <a:ext cx="921772" cy="7783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0" t="54129" r="-485" b="5231"/>
          <a:stretch>
            <a:fillRect/>
          </a:stretch>
        </p:blipFill>
        <p:spPr>
          <a:xfrm rot="20455124">
            <a:off x="9338195" y="2722609"/>
            <a:ext cx="766745" cy="647482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384883" y="3661042"/>
            <a:ext cx="5868541" cy="477760"/>
          </a:xfrm>
          <a:prstGeom prst="roundRect">
            <a:avLst>
              <a:gd name="adj" fmla="val 50000"/>
            </a:avLst>
          </a:prstGeom>
          <a:solidFill>
            <a:srgbClr val="F3E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36467" y="3651558"/>
            <a:ext cx="596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7B0E12"/>
                </a:solidFill>
                <a:effectLst/>
                <a:uLnTx/>
                <a:uFillTx/>
                <a:cs typeface="+mn-ea"/>
                <a:sym typeface="+mn-lt"/>
              </a:rPr>
              <a:t>早教知识  基础发育知识及训练</a:t>
            </a:r>
            <a:endParaRPr kumimoji="0" lang="zh-CN" altLang="en-US" sz="2800" b="0" i="0" u="none" strike="noStrike" kern="1200" cap="none" spc="300" normalizeH="0" baseline="0" noProof="0" dirty="0">
              <a:ln>
                <a:noFill/>
              </a:ln>
              <a:solidFill>
                <a:srgbClr val="7B0E1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29871">
            <a:off x="10224450" y="-269855"/>
            <a:ext cx="3359967" cy="349339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785936" y="4668253"/>
            <a:ext cx="214704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汇报人：小小Q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17771" y="4705194"/>
            <a:ext cx="214704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日期：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2021.X.X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9000">
        <p15:prstTrans prst="prestige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1" grpId="0" animBg="1"/>
      <p:bldP spid="22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2"/>
            <a:ext cx="12391774" cy="70193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04" y="-240023"/>
            <a:ext cx="3227899" cy="24209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07" y="1304521"/>
            <a:ext cx="9298800" cy="47655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" y="144378"/>
            <a:ext cx="2310062" cy="24017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19" y="5089127"/>
            <a:ext cx="2838862" cy="227982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431286" y="1537781"/>
            <a:ext cx="1180131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B675B"/>
                </a:solidFill>
                <a:effectLst>
                  <a:outerShdw blurRad="12700" dist="38100" dir="2700000" algn="tl" rotWithShape="0">
                    <a:srgbClr val="FB675B"/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12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B675B"/>
              </a:solidFill>
              <a:effectLst>
                <a:outerShdw blurRad="12700" dist="38100" dir="2700000" algn="tl" rotWithShape="0">
                  <a:srgbClr val="FB675B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90273" y="3085155"/>
            <a:ext cx="78021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691F4"/>
                </a:solidFill>
                <a:effectLst>
                  <a:outerShdw blurRad="12700" dist="38100" dir="2700000" algn="tl" rotWithShape="0">
                    <a:srgbClr val="4691F4"/>
                  </a:outerShdw>
                </a:effectLst>
                <a:cs typeface="+mn-ea"/>
                <a:sym typeface="+mn-lt"/>
              </a:rPr>
              <a:t>生理发育特征及训练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4691F4"/>
              </a:solidFill>
              <a:effectLst>
                <a:outerShdw blurRad="12700" dist="38100" dir="2700000" algn="tl" rotWithShape="0">
                  <a:srgbClr val="4691F4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2898902" y="4259631"/>
            <a:ext cx="6652944" cy="477760"/>
          </a:xfrm>
          <a:prstGeom prst="roundRect">
            <a:avLst>
              <a:gd name="adj" fmla="val 50000"/>
            </a:avLst>
          </a:prstGeom>
          <a:solidFill>
            <a:srgbClr val="F3E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29871">
            <a:off x="10224450" y="-269855"/>
            <a:ext cx="3359967" cy="34933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989382" y="4263230"/>
            <a:ext cx="6388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2400" dirty="0">
                <a:solidFill>
                  <a:srgbClr val="7B0E12"/>
                </a:solidFill>
                <a:cs typeface="+mn-ea"/>
                <a:sym typeface="+mn-lt"/>
              </a:rPr>
              <a:t>Physiological development characteristics and training</a:t>
            </a:r>
            <a:endParaRPr lang="zh-CN" altLang="en-US" sz="2400" dirty="0">
              <a:solidFill>
                <a:srgbClr val="7B0E12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t="19022" r="8000" b="19022"/>
          <a:stretch>
            <a:fillRect/>
          </a:stretch>
        </p:blipFill>
        <p:spPr>
          <a:xfrm>
            <a:off x="8922774" y="4571016"/>
            <a:ext cx="3216684" cy="2375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wind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52660" y="2205828"/>
            <a:ext cx="3180978" cy="565445"/>
          </a:xfrm>
          <a:prstGeom prst="rect">
            <a:avLst/>
          </a:prstGeom>
          <a:solidFill>
            <a:srgbClr val="F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84743" y="3088235"/>
            <a:ext cx="3180978" cy="565445"/>
          </a:xfrm>
          <a:prstGeom prst="rect">
            <a:avLst/>
          </a:prstGeom>
          <a:solidFill>
            <a:srgbClr val="469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84743" y="3977236"/>
            <a:ext cx="3180978" cy="565445"/>
          </a:xfrm>
          <a:prstGeom prst="rect">
            <a:avLst/>
          </a:prstGeom>
          <a:solidFill>
            <a:srgbClr val="F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84743" y="4839223"/>
            <a:ext cx="3180978" cy="565445"/>
          </a:xfrm>
          <a:prstGeom prst="rect">
            <a:avLst/>
          </a:prstGeom>
          <a:solidFill>
            <a:srgbClr val="469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57822" y="558759"/>
            <a:ext cx="4148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B0E12"/>
                </a:solidFill>
                <a:cs typeface="+mn-ea"/>
                <a:sym typeface="+mn-lt"/>
              </a:rPr>
              <a:t>0-3</a:t>
            </a:r>
            <a:r>
              <a:rPr lang="zh-CN" altLang="en-US" sz="3200" dirty="0">
                <a:solidFill>
                  <a:srgbClr val="7B0E12"/>
                </a:solidFill>
                <a:cs typeface="+mn-ea"/>
                <a:sym typeface="+mn-lt"/>
              </a:rPr>
              <a:t>岁婴幼儿生理特征</a:t>
            </a:r>
            <a:endParaRPr lang="zh-CN" altLang="en-US" sz="3200" dirty="0">
              <a:solidFill>
                <a:srgbClr val="7B0E12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9507" y="1305312"/>
            <a:ext cx="184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52660" y="2237913"/>
            <a:ext cx="227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发展的主动性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61845" y="2042161"/>
            <a:ext cx="2117858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7B0E12"/>
                </a:solidFill>
                <a:cs typeface="+mn-ea"/>
                <a:sym typeface="+mn-lt"/>
              </a:rPr>
              <a:t>提供环境刺激 </a:t>
            </a:r>
            <a:endParaRPr lang="zh-CN" altLang="en-US" sz="2400" dirty="0">
              <a:solidFill>
                <a:srgbClr val="7B0E12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52660" y="3998715"/>
            <a:ext cx="332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发展的有序性和阶段性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61845" y="3929189"/>
            <a:ext cx="2529736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7B0E12"/>
                </a:solidFill>
                <a:cs typeface="+mn-ea"/>
                <a:sym typeface="+mn-lt"/>
              </a:rPr>
              <a:t>适龄段教育提供</a:t>
            </a:r>
            <a:endParaRPr lang="zh-CN" altLang="en-US" sz="2400" dirty="0">
              <a:solidFill>
                <a:srgbClr val="7B0E12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84744" y="3112566"/>
            <a:ext cx="227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发展的差异性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61845" y="3051590"/>
            <a:ext cx="2117858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7B0E12"/>
                </a:solidFill>
                <a:cs typeface="+mn-ea"/>
                <a:sym typeface="+mn-lt"/>
              </a:rPr>
              <a:t>提供教育补充</a:t>
            </a:r>
            <a:endParaRPr lang="zh-CN" altLang="en-US" sz="2400" dirty="0">
              <a:solidFill>
                <a:srgbClr val="7B0E12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46810" y="4909282"/>
            <a:ext cx="332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心理生理发展的关联性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03654" y="4850048"/>
            <a:ext cx="2117858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7B0E12"/>
                </a:solidFill>
                <a:cs typeface="+mn-ea"/>
                <a:sym typeface="+mn-lt"/>
              </a:rPr>
              <a:t>及时补充辅食</a:t>
            </a:r>
            <a:endParaRPr lang="zh-CN" altLang="en-US" sz="2400" dirty="0">
              <a:solidFill>
                <a:srgbClr val="7B0E12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6563" y="1850778"/>
            <a:ext cx="4989164" cy="3621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1" grpId="0" animBg="1"/>
      <p:bldP spid="22" grpId="0" animBg="1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云形 9"/>
          <p:cNvSpPr/>
          <p:nvPr/>
        </p:nvSpPr>
        <p:spPr>
          <a:xfrm>
            <a:off x="657726" y="3462448"/>
            <a:ext cx="2438400" cy="1446995"/>
          </a:xfrm>
          <a:prstGeom prst="cloud">
            <a:avLst/>
          </a:prstGeom>
          <a:solidFill>
            <a:srgbClr val="F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云形 12"/>
          <p:cNvSpPr/>
          <p:nvPr/>
        </p:nvSpPr>
        <p:spPr>
          <a:xfrm>
            <a:off x="3395806" y="3433045"/>
            <a:ext cx="2438400" cy="1446995"/>
          </a:xfrm>
          <a:prstGeom prst="cloud">
            <a:avLst/>
          </a:prstGeom>
          <a:solidFill>
            <a:srgbClr val="469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云形 14"/>
          <p:cNvSpPr/>
          <p:nvPr/>
        </p:nvSpPr>
        <p:spPr>
          <a:xfrm>
            <a:off x="6392778" y="3417004"/>
            <a:ext cx="2438400" cy="1446995"/>
          </a:xfrm>
          <a:prstGeom prst="cloud">
            <a:avLst/>
          </a:prstGeom>
          <a:solidFill>
            <a:srgbClr val="F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云形 15"/>
          <p:cNvSpPr/>
          <p:nvPr/>
        </p:nvSpPr>
        <p:spPr>
          <a:xfrm>
            <a:off x="9146900" y="3403642"/>
            <a:ext cx="2438400" cy="1446995"/>
          </a:xfrm>
          <a:prstGeom prst="cloud">
            <a:avLst/>
          </a:prstGeom>
          <a:solidFill>
            <a:srgbClr val="469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59831" y="5242924"/>
            <a:ext cx="9529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7B0E12"/>
                </a:solidFill>
                <a:cs typeface="+mn-ea"/>
                <a:sym typeface="+mn-lt"/>
              </a:rPr>
              <a:t>运动：抬头－翻身－坐－爬－站－走－跑－跳</a:t>
            </a:r>
            <a:endParaRPr lang="zh-CN" altLang="en-US" sz="3600" dirty="0">
              <a:solidFill>
                <a:srgbClr val="7B0E12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1393" y="554974"/>
            <a:ext cx="4148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7B0E12"/>
                </a:solidFill>
                <a:cs typeface="+mn-ea"/>
                <a:sym typeface="+mn-lt"/>
              </a:rPr>
              <a:t>感官运动发展</a:t>
            </a:r>
            <a:endParaRPr lang="zh-CN" altLang="en-US" sz="3200" dirty="0">
              <a:solidFill>
                <a:srgbClr val="7B0E12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567" y="3622244"/>
            <a:ext cx="21194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CA0E4"/>
              </a:buClr>
              <a:defRPr/>
            </a:pP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一视二听三抬头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02824" y="3591985"/>
            <a:ext cx="18261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3CA0E4"/>
              </a:buClr>
              <a:defRPr/>
            </a:pP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四握五抓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>
              <a:buClr>
                <a:srgbClr val="3CA0E4"/>
              </a:buClr>
              <a:defRPr/>
            </a:pP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六翻身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66823" y="3575944"/>
            <a:ext cx="18261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3CA0E4"/>
              </a:buClr>
              <a:defRPr/>
            </a:pP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七坐八爬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>
              <a:buClr>
                <a:srgbClr val="3CA0E4"/>
              </a:buClr>
              <a:defRPr/>
            </a:pP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九翻身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486003" y="3566476"/>
            <a:ext cx="18261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3CA0E4"/>
              </a:buClr>
              <a:defRPr/>
            </a:pP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十捏周岁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>
              <a:buClr>
                <a:srgbClr val="3CA0E4"/>
              </a:buClr>
              <a:defRPr/>
            </a:pP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独站稳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332" y="870816"/>
            <a:ext cx="2412318" cy="25619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19" y="1059423"/>
            <a:ext cx="2561965" cy="25619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117" y="923094"/>
            <a:ext cx="2561965" cy="25619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54" y="1487152"/>
            <a:ext cx="2119446" cy="2119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  <p:bldP spid="19" grpId="0"/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9308" y="1684421"/>
            <a:ext cx="2479955" cy="461665"/>
          </a:xfrm>
          <a:prstGeom prst="rect">
            <a:avLst/>
          </a:prstGeom>
          <a:solidFill>
            <a:srgbClr val="F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49308" y="2798881"/>
            <a:ext cx="2479955" cy="461665"/>
          </a:xfrm>
          <a:prstGeom prst="rect">
            <a:avLst/>
          </a:prstGeom>
          <a:solidFill>
            <a:srgbClr val="469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49308" y="3948759"/>
            <a:ext cx="2479955" cy="461665"/>
          </a:xfrm>
          <a:prstGeom prst="rect">
            <a:avLst/>
          </a:prstGeom>
          <a:solidFill>
            <a:srgbClr val="F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49308" y="5018723"/>
            <a:ext cx="2479955" cy="461665"/>
          </a:xfrm>
          <a:prstGeom prst="rect">
            <a:avLst/>
          </a:prstGeom>
          <a:solidFill>
            <a:srgbClr val="469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8401" y="1695380"/>
            <a:ext cx="281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色感训练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10272" y="2180648"/>
            <a:ext cx="709099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孩子的衣服、被褥、用品最好用不同的色料制成，还可让孩子玩弄成套带色玩具，从中感受各种颜色的差别。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26314" y="2805093"/>
            <a:ext cx="281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估量视距训练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85139" y="3308128"/>
            <a:ext cx="709099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经常让他们接触各种处在不同位置上的物体，以提高视觉准确力。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10275" y="3958442"/>
            <a:ext cx="281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追寻物体的训练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10274" y="4407668"/>
            <a:ext cx="7090991" cy="460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藏东西和捉迷藏游戏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58399" y="5021727"/>
            <a:ext cx="281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眼手合作训练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46102" y="5521488"/>
            <a:ext cx="709099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半岁后的孩子可以坐着玩，应多让他玩弄物体，同时引导他从不同的角度看、摸物体。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81392" y="554974"/>
            <a:ext cx="5014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7B0E12"/>
                </a:solidFill>
                <a:cs typeface="+mn-ea"/>
                <a:sym typeface="+mn-lt"/>
              </a:rPr>
              <a:t>感官训练、视觉训练 </a:t>
            </a:r>
            <a:endParaRPr lang="zh-CN" altLang="en-US" sz="3200" dirty="0">
              <a:solidFill>
                <a:srgbClr val="7B0E1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124" y="1851253"/>
            <a:ext cx="4195011" cy="41950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15" grpId="0"/>
      <p:bldP spid="16" grpId="0"/>
      <p:bldP spid="20" grpId="0"/>
      <p:bldP spid="21" grpId="0"/>
      <p:bldP spid="25" grpId="0"/>
      <p:bldP spid="26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9620" y="1668379"/>
            <a:ext cx="9416716" cy="481263"/>
          </a:xfrm>
          <a:prstGeom prst="rect">
            <a:avLst/>
          </a:prstGeom>
          <a:solidFill>
            <a:srgbClr val="F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PA-文本框 13"/>
          <p:cNvSpPr txBox="1"/>
          <p:nvPr>
            <p:custDataLst>
              <p:tags r:id="rId1"/>
            </p:custDataLst>
          </p:nvPr>
        </p:nvSpPr>
        <p:spPr>
          <a:xfrm>
            <a:off x="1544903" y="1668625"/>
            <a:ext cx="904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有意给孩子播放音乐，是训练孩子听觉，陶冶孩子感情的有效手段。</a:t>
            </a:r>
            <a:endParaRPr kumimoji="1"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PA-文本框 13"/>
          <p:cNvSpPr txBox="1"/>
          <p:nvPr>
            <p:custDataLst>
              <p:tags r:id="rId2"/>
            </p:custDataLst>
          </p:nvPr>
        </p:nvSpPr>
        <p:spPr>
          <a:xfrm>
            <a:off x="3026765" y="2472810"/>
            <a:ext cx="7491665" cy="96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教其发音，训练语音听觉。在不同的方位发音，引其注意，训练方位听觉 </a:t>
            </a: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PA-文本框 13"/>
          <p:cNvSpPr txBox="1"/>
          <p:nvPr>
            <p:custDataLst>
              <p:tags r:id="rId3"/>
            </p:custDataLst>
          </p:nvPr>
        </p:nvSpPr>
        <p:spPr>
          <a:xfrm>
            <a:off x="2994680" y="3585265"/>
            <a:ext cx="7491665" cy="501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给不同音响的玩具或物体玩耍，训练辩别不同声音的能力。</a:t>
            </a: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PA-文本框 13"/>
          <p:cNvSpPr txBox="1"/>
          <p:nvPr>
            <p:custDataLst>
              <p:tags r:id="rId4"/>
            </p:custDataLst>
          </p:nvPr>
        </p:nvSpPr>
        <p:spPr>
          <a:xfrm>
            <a:off x="2994680" y="4799964"/>
            <a:ext cx="7801656" cy="96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妈妈和家人可以开始和孩子说话，笑（出声）、逗孩子时要让他脸对着你。这样既可训练听觉，又训练了视觉和语言功能。</a:t>
            </a: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1392" y="554974"/>
            <a:ext cx="211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7B0E12"/>
                </a:solidFill>
                <a:cs typeface="+mn-ea"/>
                <a:sym typeface="+mn-lt"/>
              </a:rPr>
              <a:t>听觉训练 </a:t>
            </a:r>
            <a:endParaRPr lang="zh-CN" altLang="en-US" sz="3200" dirty="0">
              <a:solidFill>
                <a:srgbClr val="7B0E12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379620" y="3429000"/>
            <a:ext cx="9106726" cy="92097"/>
          </a:xfrm>
          <a:prstGeom prst="line">
            <a:avLst/>
          </a:prstGeom>
          <a:ln>
            <a:solidFill>
              <a:srgbClr val="4691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379620" y="4591126"/>
            <a:ext cx="9106726" cy="0"/>
          </a:xfrm>
          <a:prstGeom prst="line">
            <a:avLst/>
          </a:prstGeom>
          <a:ln>
            <a:solidFill>
              <a:srgbClr val="4691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379620" y="5821575"/>
            <a:ext cx="9106726" cy="0"/>
          </a:xfrm>
          <a:prstGeom prst="line">
            <a:avLst/>
          </a:prstGeom>
          <a:ln>
            <a:solidFill>
              <a:srgbClr val="4691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13" y="4733916"/>
            <a:ext cx="1924667" cy="135919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96" y="3332757"/>
            <a:ext cx="1924667" cy="13591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98" y="2158309"/>
            <a:ext cx="1924667" cy="1359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8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081392" y="554974"/>
            <a:ext cx="265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7B0E12"/>
                </a:solidFill>
                <a:cs typeface="+mn-ea"/>
                <a:sym typeface="+mn-lt"/>
              </a:rPr>
              <a:t>触觉功能训练 </a:t>
            </a:r>
            <a:endParaRPr lang="zh-CN" altLang="en-US" sz="3200" dirty="0">
              <a:solidFill>
                <a:srgbClr val="7B0E12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52337" y="1668379"/>
            <a:ext cx="8903368" cy="481263"/>
          </a:xfrm>
          <a:prstGeom prst="rect">
            <a:avLst/>
          </a:prstGeom>
          <a:solidFill>
            <a:srgbClr val="469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31625" y="1687977"/>
            <a:ext cx="822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“皮肤饥饿”：天生情感上的特殊需求，即互相接触和蹭磨。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71074" y="2533211"/>
            <a:ext cx="9464843" cy="494840"/>
            <a:chOff x="1090863" y="2918222"/>
            <a:chExt cx="9464843" cy="494840"/>
          </a:xfrm>
        </p:grpSpPr>
        <p:sp>
          <p:nvSpPr>
            <p:cNvPr id="2" name="矩形 1"/>
            <p:cNvSpPr/>
            <p:nvPr/>
          </p:nvSpPr>
          <p:spPr>
            <a:xfrm>
              <a:off x="1283368" y="2918222"/>
              <a:ext cx="9272338" cy="494840"/>
            </a:xfrm>
            <a:prstGeom prst="rect">
              <a:avLst/>
            </a:prstGeom>
            <a:noFill/>
            <a:ln>
              <a:solidFill>
                <a:srgbClr val="F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箭头: 五边形 2"/>
            <p:cNvSpPr/>
            <p:nvPr/>
          </p:nvSpPr>
          <p:spPr>
            <a:xfrm>
              <a:off x="1090863" y="2950306"/>
              <a:ext cx="529389" cy="418536"/>
            </a:xfrm>
            <a:prstGeom prst="homePlate">
              <a:avLst/>
            </a:prstGeom>
            <a:solidFill>
              <a:srgbClr val="F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61603" y="3265859"/>
            <a:ext cx="9464843" cy="494840"/>
            <a:chOff x="1090863" y="2918222"/>
            <a:chExt cx="9464843" cy="494840"/>
          </a:xfrm>
        </p:grpSpPr>
        <p:sp>
          <p:nvSpPr>
            <p:cNvPr id="28" name="矩形 27"/>
            <p:cNvSpPr/>
            <p:nvPr/>
          </p:nvSpPr>
          <p:spPr>
            <a:xfrm>
              <a:off x="1283368" y="2918222"/>
              <a:ext cx="9272338" cy="494840"/>
            </a:xfrm>
            <a:prstGeom prst="rect">
              <a:avLst/>
            </a:prstGeom>
            <a:noFill/>
            <a:ln>
              <a:solidFill>
                <a:srgbClr val="F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箭头: 五边形 28"/>
            <p:cNvSpPr/>
            <p:nvPr/>
          </p:nvSpPr>
          <p:spPr>
            <a:xfrm>
              <a:off x="1090863" y="2950306"/>
              <a:ext cx="529389" cy="418536"/>
            </a:xfrm>
            <a:prstGeom prst="homePlate">
              <a:avLst/>
            </a:prstGeom>
            <a:solidFill>
              <a:srgbClr val="F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61603" y="4027559"/>
            <a:ext cx="9464843" cy="494840"/>
            <a:chOff x="1090863" y="2918222"/>
            <a:chExt cx="9464843" cy="494840"/>
          </a:xfrm>
        </p:grpSpPr>
        <p:sp>
          <p:nvSpPr>
            <p:cNvPr id="31" name="矩形 30"/>
            <p:cNvSpPr/>
            <p:nvPr/>
          </p:nvSpPr>
          <p:spPr>
            <a:xfrm>
              <a:off x="1283368" y="2918222"/>
              <a:ext cx="9272338" cy="494840"/>
            </a:xfrm>
            <a:prstGeom prst="rect">
              <a:avLst/>
            </a:prstGeom>
            <a:noFill/>
            <a:ln>
              <a:solidFill>
                <a:srgbClr val="F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箭头: 五边形 31"/>
            <p:cNvSpPr/>
            <p:nvPr/>
          </p:nvSpPr>
          <p:spPr>
            <a:xfrm>
              <a:off x="1090863" y="2950306"/>
              <a:ext cx="529389" cy="418536"/>
            </a:xfrm>
            <a:prstGeom prst="homePlate">
              <a:avLst/>
            </a:prstGeom>
            <a:solidFill>
              <a:srgbClr val="F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61603" y="4767168"/>
            <a:ext cx="9464843" cy="494840"/>
            <a:chOff x="1090863" y="2918222"/>
            <a:chExt cx="9464843" cy="494840"/>
          </a:xfrm>
        </p:grpSpPr>
        <p:sp>
          <p:nvSpPr>
            <p:cNvPr id="34" name="矩形 33"/>
            <p:cNvSpPr/>
            <p:nvPr/>
          </p:nvSpPr>
          <p:spPr>
            <a:xfrm>
              <a:off x="1283368" y="2918222"/>
              <a:ext cx="9272338" cy="494840"/>
            </a:xfrm>
            <a:prstGeom prst="rect">
              <a:avLst/>
            </a:prstGeom>
            <a:noFill/>
            <a:ln>
              <a:solidFill>
                <a:srgbClr val="F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箭头: 五边形 34"/>
            <p:cNvSpPr/>
            <p:nvPr/>
          </p:nvSpPr>
          <p:spPr>
            <a:xfrm>
              <a:off x="1090863" y="2950306"/>
              <a:ext cx="529389" cy="418536"/>
            </a:xfrm>
            <a:prstGeom prst="homePlate">
              <a:avLst/>
            </a:prstGeom>
            <a:solidFill>
              <a:srgbClr val="F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161603" y="5515389"/>
            <a:ext cx="9464843" cy="494840"/>
            <a:chOff x="1090863" y="2918222"/>
            <a:chExt cx="9464843" cy="494840"/>
          </a:xfrm>
        </p:grpSpPr>
        <p:sp>
          <p:nvSpPr>
            <p:cNvPr id="37" name="矩形 36"/>
            <p:cNvSpPr/>
            <p:nvPr/>
          </p:nvSpPr>
          <p:spPr>
            <a:xfrm>
              <a:off x="1283368" y="2918222"/>
              <a:ext cx="9272338" cy="494840"/>
            </a:xfrm>
            <a:prstGeom prst="rect">
              <a:avLst/>
            </a:prstGeom>
            <a:noFill/>
            <a:ln>
              <a:solidFill>
                <a:srgbClr val="F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箭头: 五边形 37"/>
            <p:cNvSpPr/>
            <p:nvPr/>
          </p:nvSpPr>
          <p:spPr>
            <a:xfrm>
              <a:off x="1090863" y="2950306"/>
              <a:ext cx="529389" cy="418536"/>
            </a:xfrm>
            <a:prstGeom prst="homePlate">
              <a:avLst/>
            </a:prstGeom>
            <a:solidFill>
              <a:srgbClr val="F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675828" y="2501127"/>
            <a:ext cx="541097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多多搂抱小宝宝（洗澡时，不同质地的皮肤刺激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)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75828" y="3265211"/>
            <a:ext cx="541097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经常给宝宝做婴儿抚触操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675829" y="4132619"/>
            <a:ext cx="8944046" cy="327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把孩子的手脚解放出来。让他们去抓，去踢、去爬，孩子的手脚和全身在频繁和广泛地接触外界事物中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07912" y="4734441"/>
            <a:ext cx="657783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抓握训练：把有柄的玩具塞在婴儿手中，让婴儿练习抓握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39997" y="5467983"/>
            <a:ext cx="8815708" cy="583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动作训练：洗澡后，室温保持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27℃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，给婴儿做被动操，使婴儿手足运动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2—3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分钟，有时也可训练婴儿俯卧，使其抬头，但时间只能在几秒钟之内。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15" grpId="0"/>
      <p:bldP spid="17" grpId="0"/>
      <p:bldP spid="19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6166739" y="2190755"/>
            <a:ext cx="1629724" cy="523220"/>
          </a:xfrm>
          <a:prstGeom prst="rect">
            <a:avLst/>
          </a:prstGeom>
          <a:solidFill>
            <a:srgbClr val="FB675B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嗅觉训练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086528" y="2862742"/>
            <a:ext cx="5014608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26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父母可以让婴儿闻闻花香、肥皂等有气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94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味的东西。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66740" y="4064774"/>
            <a:ext cx="1629724" cy="523220"/>
          </a:xfrm>
          <a:prstGeom prst="rect">
            <a:avLst/>
          </a:prstGeom>
          <a:solidFill>
            <a:srgbClr val="4691F4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</a:defRPr>
            </a:lvl1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味觉训练</a:t>
            </a:r>
            <a:endParaRPr lang="zh-CN" altLang="en-US" sz="2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100207" y="4764457"/>
            <a:ext cx="4762941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457200">
              <a:lnSpc>
                <a:spcPts val="2600"/>
              </a:lnSpc>
              <a:defRPr>
                <a:solidFill>
                  <a:schemeClr val="bg1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给婴儿尝尝甜、酸、咸及无味的食品。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1392" y="554974"/>
            <a:ext cx="265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7B0E12"/>
                </a:solidFill>
                <a:cs typeface="+mn-ea"/>
                <a:sym typeface="+mn-lt"/>
              </a:rPr>
              <a:t>触觉功能训练 </a:t>
            </a:r>
            <a:endParaRPr lang="zh-CN" altLang="en-US" sz="3200" dirty="0">
              <a:solidFill>
                <a:srgbClr val="7B0E12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58" y="1906577"/>
            <a:ext cx="4271935" cy="3430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</p:bldLst>
  </p:timing>
</p:sld>
</file>

<file path=ppt/tags/tag1.xml><?xml version="1.0" encoding="utf-8"?>
<p:tagLst xmlns:p="http://schemas.openxmlformats.org/presentationml/2006/main">
  <p:tag name="PA" val="v5.2.7"/>
</p:tagLst>
</file>

<file path=ppt/tags/tag10.xml><?xml version="1.0" encoding="utf-8"?>
<p:tagLst xmlns:p="http://schemas.openxmlformats.org/presentationml/2006/main">
  <p:tag name="PA" val="v5.2.7"/>
  <p:tag name="RESOURCELIBID_ANIM" val="460"/>
</p:tagLst>
</file>

<file path=ppt/tags/tag11.xml><?xml version="1.0" encoding="utf-8"?>
<p:tagLst xmlns:p="http://schemas.openxmlformats.org/presentationml/2006/main">
  <p:tag name="PA" val="v5.2.7"/>
  <p:tag name="RESOURCELIBID_ANIM" val="460"/>
</p:tagLst>
</file>

<file path=ppt/tags/tag12.xml><?xml version="1.0" encoding="utf-8"?>
<p:tagLst xmlns:p="http://schemas.openxmlformats.org/presentationml/2006/main">
  <p:tag name="PA" val="v5.2.7"/>
  <p:tag name="RESOURCELIBID_ANIM" val="460"/>
</p:tagLst>
</file>

<file path=ppt/tags/tag2.xml><?xml version="1.0" encoding="utf-8"?>
<p:tagLst xmlns:p="http://schemas.openxmlformats.org/presentationml/2006/main">
  <p:tag name="PA" val="v5.2.7"/>
</p:tagLst>
</file>

<file path=ppt/tags/tag3.xml><?xml version="1.0" encoding="utf-8"?>
<p:tagLst xmlns:p="http://schemas.openxmlformats.org/presentationml/2006/main">
  <p:tag name="PA" val="v5.2.7"/>
</p:tagLst>
</file>

<file path=ppt/tags/tag4.xml><?xml version="1.0" encoding="utf-8"?>
<p:tagLst xmlns:p="http://schemas.openxmlformats.org/presentationml/2006/main">
  <p:tag name="PA" val="v5.2.7"/>
</p:tagLst>
</file>

<file path=ppt/tags/tag5.xml><?xml version="1.0" encoding="utf-8"?>
<p:tagLst xmlns:p="http://schemas.openxmlformats.org/presentationml/2006/main">
  <p:tag name="PA" val="v5.2.7"/>
  <p:tag name="RESOURCELIBID_ANIM" val="451"/>
</p:tagLst>
</file>

<file path=ppt/tags/tag6.xml><?xml version="1.0" encoding="utf-8"?>
<p:tagLst xmlns:p="http://schemas.openxmlformats.org/presentationml/2006/main">
  <p:tag name="PA" val="v5.2.7"/>
  <p:tag name="RESOURCELIBID_ANIM" val="460"/>
</p:tagLst>
</file>

<file path=ppt/tags/tag7.xml><?xml version="1.0" encoding="utf-8"?>
<p:tagLst xmlns:p="http://schemas.openxmlformats.org/presentationml/2006/main">
  <p:tag name="PA" val="v5.2.7"/>
  <p:tag name="RESOURCELIBID_ANIM" val="451"/>
</p:tagLst>
</file>

<file path=ppt/tags/tag8.xml><?xml version="1.0" encoding="utf-8"?>
<p:tagLst xmlns:p="http://schemas.openxmlformats.org/presentationml/2006/main">
  <p:tag name="PA" val="v5.2.7"/>
  <p:tag name="RESOURCELIBID_ANIM" val="460"/>
</p:tagLst>
</file>

<file path=ppt/tags/tag9.xml><?xml version="1.0" encoding="utf-8"?>
<p:tagLst xmlns:p="http://schemas.openxmlformats.org/presentationml/2006/main">
  <p:tag name="PA" val="v5.2.7"/>
  <p:tag name="RESOURCELIBID_ANIM" val="460"/>
</p:tagLst>
</file>

<file path=ppt/theme/theme1.xml><?xml version="1.0" encoding="utf-8"?>
<a:theme xmlns:a="http://schemas.openxmlformats.org/drawingml/2006/main" name="www.xq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pcfff1m">
      <a:majorFont>
        <a:latin typeface="百变马丁"/>
        <a:ea typeface="百变马丁"/>
        <a:cs typeface=""/>
      </a:majorFont>
      <a:minorFont>
        <a:latin typeface="百变马丁"/>
        <a:ea typeface="百变马丁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3083</Words>
  <Application>WPS 演示</Application>
  <PresentationFormat>宽屏</PresentationFormat>
  <Paragraphs>306</Paragraphs>
  <Slides>25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Wingdings</vt:lpstr>
      <vt:lpstr>胡晓波骚包体</vt:lpstr>
      <vt:lpstr>百变马丁</vt:lpstr>
      <vt:lpstr>Segoe Print</vt:lpstr>
      <vt:lpstr>微软雅黑</vt:lpstr>
      <vt:lpstr>Arial Unicode MS</vt:lpstr>
      <vt:lpstr>等线</vt:lpstr>
      <vt:lpstr>www.xqppt.com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520</cp:revision>
  <dcterms:created xsi:type="dcterms:W3CDTF">2020-02-01T02:54:00Z</dcterms:created>
  <dcterms:modified xsi:type="dcterms:W3CDTF">2020-12-28T07:07:15Z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