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57" r:id="rId4"/>
    <p:sldId id="288" r:id="rId5"/>
    <p:sldId id="262" r:id="rId6"/>
    <p:sldId id="263" r:id="rId7"/>
    <p:sldId id="264" r:id="rId8"/>
    <p:sldId id="261" r:id="rId9"/>
    <p:sldId id="287" r:id="rId10"/>
    <p:sldId id="284" r:id="rId11"/>
    <p:sldId id="285" r:id="rId12"/>
    <p:sldId id="289" r:id="rId13"/>
    <p:sldId id="286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CC"/>
    <a:srgbClr val="00CC00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1413" y="754063"/>
            <a:ext cx="4391025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C76B5980-5DA4-458F-A5E0-F934A260E06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3259984D-7CDD-456A-89AE-44FA5ACAE2FF}" type="slidenum">
              <a:rPr lang="en-US" altLang="zh-CN" sz="1200"/>
              <a:t>2</a:t>
            </a:fld>
            <a:endParaRPr lang="en-US" altLang="zh-CN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B5980-5DA4-458F-A5E0-F934A260E06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25116"/>
            <a:ext cx="7772400" cy="1036320"/>
          </a:xfrm>
        </p:spPr>
        <p:txBody>
          <a:bodyPr/>
          <a:lstStyle>
            <a:lvl1pPr algn="ctr">
              <a:defRPr>
                <a:solidFill>
                  <a:srgbClr val="157D53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57650"/>
            <a:ext cx="6400800" cy="75438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rgbClr val="0F6146"/>
                </a:solidFill>
                <a:ea typeface="微软雅黑" panose="020B0503020204020204" pitchFamily="34" charset="-122"/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76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8291"/>
            <a:ext cx="5486400" cy="803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14351"/>
            <a:ext cx="2057400" cy="561213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14351"/>
            <a:ext cx="6019800" cy="561213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101346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628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266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7030"/>
            <a:ext cx="7772400" cy="149923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430"/>
            <a:ext cx="404018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5511"/>
            <a:ext cx="4040188" cy="39509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430"/>
            <a:ext cx="4041775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5511"/>
            <a:ext cx="4041775" cy="39509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241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2416"/>
            <a:ext cx="5111750" cy="5854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4466"/>
            <a:ext cx="3008313" cy="46920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14350"/>
            <a:ext cx="8229600" cy="101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J:\&#22235;&#24180;&#32423;&#19978;&#20876;&#33521;&#35821;\Listen%20and%20enjoy12.mp3" TargetMode="External"/><Relationship Id="rId1" Type="http://schemas.microsoft.com/office/2007/relationships/media" Target="file:///J:\&#22235;&#24180;&#32423;&#19978;&#20876;&#33521;&#35821;\Listen%20and%20enjoy12.mp3" TargetMode="External"/><Relationship Id="rId6" Type="http://schemas.openxmlformats.org/officeDocument/2006/relationships/image" Target="../media/image5.wmf"/><Relationship Id="rId5" Type="http://schemas.openxmlformats.org/officeDocument/2006/relationships/image" Target="../media/image16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2.jpeg"/><Relationship Id="rId2" Type="http://schemas.openxmlformats.org/officeDocument/2006/relationships/audio" Target="file:///J:\&#22235;&#24180;&#32423;&#19978;&#20876;&#33521;&#35821;\Say%20and%20act12.mp3" TargetMode="External"/><Relationship Id="rId1" Type="http://schemas.microsoft.com/office/2007/relationships/media" Target="file:///J:\&#22235;&#24180;&#32423;&#19978;&#20876;&#33521;&#35821;\Say%20and%20act12.mp3" TargetMode="External"/><Relationship Id="rId6" Type="http://schemas.openxmlformats.org/officeDocument/2006/relationships/image" Target="../media/image5.wmf"/><Relationship Id="rId11" Type="http://schemas.openxmlformats.org/officeDocument/2006/relationships/image" Target="../media/image16.png"/><Relationship Id="rId5" Type="http://schemas.openxmlformats.org/officeDocument/2006/relationships/image" Target="../media/image11.jpeg"/><Relationship Id="rId10" Type="http://schemas.openxmlformats.org/officeDocument/2006/relationships/image" Target="../media/image15.jpeg"/><Relationship Id="rId4" Type="http://schemas.openxmlformats.org/officeDocument/2006/relationships/image" Target="../media/image10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J:\&#22235;&#24180;&#32423;&#19978;&#20876;&#33521;&#35821;\Say%20and%20act12.mp3" TargetMode="External"/><Relationship Id="rId1" Type="http://schemas.microsoft.com/office/2007/relationships/media" Target="file:///J:\&#22235;&#24180;&#32423;&#19978;&#20876;&#33521;&#35821;\Say%20and%20act12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5.jpeg"/><Relationship Id="rId2" Type="http://schemas.openxmlformats.org/officeDocument/2006/relationships/audio" Target="file:///J:\&#22235;&#24180;&#32423;&#19978;&#20876;&#33521;&#35821;\Say%20and%20act12.mp3" TargetMode="External"/><Relationship Id="rId1" Type="http://schemas.microsoft.com/office/2007/relationships/media" Target="file:///J:\&#22235;&#24180;&#32423;&#19978;&#20876;&#33521;&#35821;\Say%20and%20act12.mp3" TargetMode="External"/><Relationship Id="rId6" Type="http://schemas.openxmlformats.org/officeDocument/2006/relationships/image" Target="../media/image5.wmf"/><Relationship Id="rId11" Type="http://schemas.openxmlformats.org/officeDocument/2006/relationships/image" Target="../media/image16.png"/><Relationship Id="rId5" Type="http://schemas.openxmlformats.org/officeDocument/2006/relationships/image" Target="../media/image24.jpeg"/><Relationship Id="rId10" Type="http://schemas.openxmlformats.org/officeDocument/2006/relationships/image" Target="../media/image28.jpeg"/><Relationship Id="rId4" Type="http://schemas.openxmlformats.org/officeDocument/2006/relationships/image" Target="../media/image23.jpeg"/><Relationship Id="rId9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sten and enjoy 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" y="908720"/>
            <a:ext cx="6019800" cy="864096"/>
          </a:xfrm>
        </p:spPr>
        <p:txBody>
          <a:bodyPr/>
          <a:lstStyle/>
          <a:p>
            <a:r>
              <a:rPr lang="zh-CN" altLang="zh-CN" dirty="0" smtClean="0"/>
              <a:t>Unit 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" y="1676400"/>
            <a:ext cx="6019800" cy="1752600"/>
          </a:xfrm>
        </p:spPr>
        <p:txBody>
          <a:bodyPr/>
          <a:lstStyle/>
          <a:p>
            <a:r>
              <a:rPr lang="zh-CN" altLang="zh-CN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weather</a:t>
            </a: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2051720" y="2937112"/>
            <a:ext cx="187007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Period 2</a:t>
            </a:r>
            <a:endParaRPr lang="zh-CN" alt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6021288"/>
            <a:ext cx="9143999" cy="49720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9650"/>
            <a:ext cx="1371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305051"/>
            <a:ext cx="1371600" cy="285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55875" y="2133600"/>
            <a:ext cx="640873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/>
              <a:t>S1:  How's  the  whether?</a:t>
            </a:r>
          </a:p>
          <a:p>
            <a:pPr eaLnBrk="1" hangingPunct="1"/>
            <a:r>
              <a:rPr lang="zh-CN" altLang="en-US" sz="2800" dirty="0"/>
              <a:t>S2:It's  rainy.  I  like  the  rain.  I  can  read   </a:t>
            </a:r>
            <a:r>
              <a:rPr lang="zh-CN" altLang="en-US" sz="2800" dirty="0" smtClean="0"/>
              <a:t>books  </a:t>
            </a:r>
            <a:r>
              <a:rPr lang="zh-CN" altLang="en-US" sz="2800" dirty="0"/>
              <a:t>at  home . Do  you like  the rain?</a:t>
            </a:r>
          </a:p>
          <a:p>
            <a:pPr eaLnBrk="1" hangingPunct="1"/>
            <a:r>
              <a:rPr lang="zh-CN" altLang="en-US" sz="2800" dirty="0"/>
              <a:t>S1:No,  I  don't  like  the   rain .  I  like  the   wind .  I  can  fly  my   kite  in the park.</a:t>
            </a:r>
          </a:p>
          <a:p>
            <a:pPr eaLnBrk="1" hangingPunct="1"/>
            <a:endParaRPr lang="zh-CN" altLang="en-US" sz="2800" dirty="0"/>
          </a:p>
          <a:p>
            <a:pPr eaLnBrk="1" hangingPunct="1"/>
            <a:endParaRPr lang="zh-CN" altLang="en-US" sz="2800" dirty="0"/>
          </a:p>
        </p:txBody>
      </p:sp>
      <p:grpSp>
        <p:nvGrpSpPr>
          <p:cNvPr id="12293" name="Group 5"/>
          <p:cNvGrpSpPr/>
          <p:nvPr/>
        </p:nvGrpSpPr>
        <p:grpSpPr bwMode="auto">
          <a:xfrm>
            <a:off x="4645026" y="403861"/>
            <a:ext cx="3986213" cy="948690"/>
            <a:chOff x="0" y="0"/>
            <a:chExt cx="1474" cy="510"/>
          </a:xfrm>
        </p:grpSpPr>
        <p:pic>
          <p:nvPicPr>
            <p:cNvPr id="12294" name="Picture 2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sp>
          <p:nvSpPr>
            <p:cNvPr id="12295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 dirty="0">
                  <a:ln w="6350">
                    <a:solidFill>
                      <a:srgbClr val="FF99CC"/>
                    </a:solidFill>
                    <a:bevel/>
                  </a:ln>
                  <a:solidFill>
                    <a:srgbClr val="FF99CC"/>
                  </a:solidFill>
                  <a:latin typeface="Comic Sans MS" panose="030F0702030302020204"/>
                </a:rPr>
                <a:t>Work  in  pair</a:t>
              </a:r>
              <a:endParaRPr lang="zh-CN" altLang="en-US" sz="3600" kern="10" dirty="0">
                <a:ln w="6350">
                  <a:solidFill>
                    <a:srgbClr val="FF99CC"/>
                  </a:solidFill>
                  <a:bevel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/>
          <p:nvPr/>
        </p:nvGrpSpPr>
        <p:grpSpPr bwMode="auto">
          <a:xfrm>
            <a:off x="5219700" y="0"/>
            <a:ext cx="3529013" cy="1188720"/>
            <a:chOff x="0" y="0"/>
            <a:chExt cx="1474" cy="510"/>
          </a:xfrm>
        </p:grpSpPr>
        <p:pic>
          <p:nvPicPr>
            <p:cNvPr id="13317" name="Picture 2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sp>
          <p:nvSpPr>
            <p:cNvPr id="13318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6350">
                    <a:solidFill>
                      <a:srgbClr val="FF99CC"/>
                    </a:solidFill>
                    <a:bevel/>
                  </a:ln>
                  <a:solidFill>
                    <a:srgbClr val="FF99CC"/>
                  </a:solidFill>
                  <a:latin typeface="Comic Sans MS" panose="030F0702030302020204"/>
                </a:rPr>
                <a:t>Give a report</a:t>
              </a:r>
              <a:endParaRPr lang="zh-CN" altLang="en-US" sz="3600" kern="10">
                <a:ln w="6350">
                  <a:solidFill>
                    <a:srgbClr val="FF99CC"/>
                  </a:solidFill>
                  <a:bevel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219326"/>
            <a:ext cx="1371600" cy="285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15366" name="Text Box 7"/>
          <p:cNvSpPr>
            <a:spLocks noChangeArrowheads="1"/>
          </p:cNvSpPr>
          <p:nvPr/>
        </p:nvSpPr>
        <p:spPr bwMode="auto">
          <a:xfrm>
            <a:off x="2700338" y="1442086"/>
            <a:ext cx="5675312" cy="2826306"/>
          </a:xfrm>
          <a:prstGeom prst="wedgeRoundRectCallout">
            <a:avLst>
              <a:gd name="adj1" fmla="val -62606"/>
              <a:gd name="adj2" fmla="val -14500"/>
              <a:gd name="adj3" fmla="val 16667"/>
            </a:avLst>
          </a:prstGeom>
          <a:gradFill rotWithShape="1">
            <a:gsLst>
              <a:gs pos="0">
                <a:srgbClr val="ACACE1"/>
              </a:gs>
              <a:gs pos="35001">
                <a:srgbClr val="C5C5E9"/>
              </a:gs>
              <a:gs pos="100000">
                <a:srgbClr val="E9E9F7"/>
              </a:gs>
            </a:gsLst>
            <a:lin ang="5400000" scaled="1"/>
          </a:gradFill>
          <a:ln w="9525" cap="flat" cmpd="sng">
            <a:solidFill>
              <a:srgbClr val="292989"/>
            </a:solidFill>
            <a:bevel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CFrutiger" pitchFamily="2" charset="0"/>
              </a:rPr>
              <a:t>  </a:t>
            </a:r>
            <a:r>
              <a:rPr lang="zh-CN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I'm  Peter.   I    like  ......   I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can    .......       I   have  a friend . Her/His name's......    She/He   likes .......     She/He   can ......</a:t>
            </a:r>
            <a:endParaRPr lang="en-US" sz="3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Listen and enjoy 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2" y="563528"/>
            <a:ext cx="9109075" cy="632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pic>
        <p:nvPicPr>
          <p:cNvPr id="16387" name="Listen and enjoy12.mp3" descr="Listen and enjoy12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1" y="5676900"/>
            <a:ext cx="657225" cy="786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0" name="Group 4"/>
          <p:cNvGrpSpPr/>
          <p:nvPr/>
        </p:nvGrpSpPr>
        <p:grpSpPr bwMode="auto">
          <a:xfrm>
            <a:off x="5219700" y="59056"/>
            <a:ext cx="3987800" cy="948690"/>
            <a:chOff x="0" y="0"/>
            <a:chExt cx="1474" cy="510"/>
          </a:xfrm>
        </p:grpSpPr>
        <p:pic>
          <p:nvPicPr>
            <p:cNvPr id="14342" name="Picture 2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 dirty="0">
                  <a:ln w="6350">
                    <a:solidFill>
                      <a:srgbClr val="FF99CC"/>
                    </a:solidFill>
                    <a:miter lim="800000"/>
                  </a:ln>
                  <a:solidFill>
                    <a:srgbClr val="FF99CC"/>
                  </a:solidFill>
                  <a:latin typeface="Comic Sans MS" panose="030F0702030302020204"/>
                </a:rPr>
                <a:t>Listen  and  enjoy</a:t>
              </a:r>
              <a:endParaRPr lang="zh-CN" altLang="en-US" sz="3600" kern="10" dirty="0">
                <a:ln w="6350">
                  <a:solidFill>
                    <a:srgbClr val="FF99CC"/>
                  </a:solidFill>
                  <a:miter lim="800000"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7951" y="1786890"/>
            <a:ext cx="7561263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/>
              <a:t>It's  sunny  today. </a:t>
            </a:r>
          </a:p>
          <a:p>
            <a:pPr eaLnBrk="1" hangingPunct="1"/>
            <a:r>
              <a:rPr lang="zh-CN" altLang="en-US" sz="2800" dirty="0"/>
              <a:t>I  take  my  cap  </a:t>
            </a:r>
          </a:p>
          <a:p>
            <a:pPr eaLnBrk="1" hangingPunct="1"/>
            <a:r>
              <a:rPr lang="zh-CN" altLang="en-US" sz="2800" dirty="0"/>
              <a:t>I  take  my  cap  when  I go out  to  paly.</a:t>
            </a:r>
          </a:p>
          <a:p>
            <a:pPr eaLnBrk="1" hangingPunct="1"/>
            <a:r>
              <a:rPr lang="zh-CN" altLang="en-US" sz="2800" dirty="0"/>
              <a:t>It's  rainy  today. </a:t>
            </a:r>
          </a:p>
          <a:p>
            <a:pPr eaLnBrk="1" hangingPunct="1"/>
            <a:r>
              <a:rPr lang="zh-CN" altLang="en-US" sz="2800" dirty="0"/>
              <a:t>I  take  my  umbrella  </a:t>
            </a:r>
          </a:p>
          <a:p>
            <a:pPr eaLnBrk="1" hangingPunct="1"/>
            <a:r>
              <a:rPr lang="zh-CN" altLang="en-US" sz="2800" dirty="0"/>
              <a:t>I  take  my  umbrella  when  I go out  to  paly.</a:t>
            </a: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2366" fill="hold"/>
                                        <p:tgtEl>
                                          <p:spTgt spid="16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7"/>
                  </p:tgtEl>
                </p:cond>
              </p:nextCondLst>
            </p:seq>
          </p:childTnLst>
        </p:cTn>
      </p:par>
    </p:tnLst>
    <p:bldLst>
      <p:bldP spid="16391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WordArt 6"/>
          <p:cNvSpPr>
            <a:spLocks noChangeArrowheads="1" noChangeShapeType="1" noTextEdit="1"/>
          </p:cNvSpPr>
          <p:nvPr/>
        </p:nvSpPr>
        <p:spPr bwMode="auto">
          <a:xfrm>
            <a:off x="2484438" y="838200"/>
            <a:ext cx="4102100" cy="7219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ln w="12700">
                  <a:solidFill>
                    <a:srgbClr val="3333CC"/>
                  </a:solidFill>
                  <a:bevel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kern="10" dirty="0">
              <a:ln w="12700">
                <a:solidFill>
                  <a:srgbClr val="3333CC"/>
                </a:solidFill>
                <a:bevel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/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971550" y="2420888"/>
            <a:ext cx="756089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3600" b="1" dirty="0"/>
              <a:t>Talk about  we</a:t>
            </a:r>
            <a:r>
              <a:rPr lang="en-US" altLang="zh-CN" sz="3600" b="1" dirty="0"/>
              <a:t>a</a:t>
            </a:r>
            <a:r>
              <a:rPr lang="zh-CN" altLang="en-US" sz="3600" b="1" dirty="0"/>
              <a:t>ther with your friends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cs typeface="Arial" panose="020B0604020202020204" pitchFamily="34" charset="0"/>
              </a:rPr>
              <a:t>Read</a:t>
            </a:r>
            <a:r>
              <a:rPr lang="zh-CN" altLang="en-US" sz="3600" b="1" dirty="0"/>
              <a:t> and Writre</a:t>
            </a:r>
            <a:r>
              <a:rPr lang="en-US" altLang="zh-CN" sz="3600" b="1" dirty="0">
                <a:cs typeface="Arial" panose="020B0604020202020204" pitchFamily="34" charset="0"/>
              </a:rPr>
              <a:t> </a:t>
            </a:r>
            <a:r>
              <a:rPr lang="en-US" altLang="zh-CN" sz="3600" b="1" dirty="0" smtClean="0">
                <a:cs typeface="Arial" panose="020B0604020202020204" pitchFamily="34" charset="0"/>
              </a:rPr>
              <a:t>“</a:t>
            </a:r>
            <a:r>
              <a:rPr lang="zh-CN" altLang="en-US" sz="3600" b="1" dirty="0" smtClean="0"/>
              <a:t>Say and </a:t>
            </a:r>
            <a:r>
              <a:rPr lang="zh-CN" altLang="en-US" sz="3600" b="1" dirty="0"/>
              <a:t>act</a:t>
            </a:r>
            <a:r>
              <a:rPr lang="en-US" altLang="zh-CN" sz="3600" b="1" dirty="0" smtClean="0">
                <a:cs typeface="Arial" panose="020B0604020202020204" pitchFamily="34" charset="0"/>
              </a:rPr>
              <a:t>”   </a:t>
            </a:r>
            <a:endParaRPr lang="en-US" altLang="zh-CN" sz="3600" b="1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cs typeface="Arial" panose="020B0604020202020204" pitchFamily="34" charset="0"/>
              </a:rPr>
              <a:t> Complete </a:t>
            </a:r>
            <a:r>
              <a:rPr lang="en-US" altLang="zh-CN" sz="3600" b="1" i="1" dirty="0" smtClean="0">
                <a:cs typeface="Arial" panose="020B0604020202020204" pitchFamily="34" charset="0"/>
              </a:rPr>
              <a:t>Workbook</a:t>
            </a:r>
            <a:r>
              <a:rPr lang="zh-CN" altLang="en-US" sz="3600" b="1" i="1" dirty="0" smtClean="0"/>
              <a:t>“Unit  12” </a:t>
            </a:r>
            <a:endParaRPr lang="en-US" altLang="zh-CN" sz="3600" dirty="0">
              <a:solidFill>
                <a:srgbClr val="3333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107950" y="664846"/>
            <a:ext cx="4419600" cy="1219200"/>
            <a:chOff x="0" y="0"/>
            <a:chExt cx="1474" cy="510"/>
          </a:xfrm>
        </p:grpSpPr>
        <p:pic>
          <p:nvPicPr>
            <p:cNvPr id="4100" name="Picture 2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 dirty="0">
                  <a:ln w="6350">
                    <a:solidFill>
                      <a:srgbClr val="FF99CC"/>
                    </a:solidFill>
                    <a:round/>
                  </a:ln>
                  <a:solidFill>
                    <a:srgbClr val="FF99CC"/>
                  </a:solidFill>
                  <a:latin typeface="Comic Sans MS" panose="030F0702030302020204"/>
                </a:rPr>
                <a:t>Look and </a:t>
              </a:r>
              <a:r>
                <a:rPr lang="en-US" altLang="zh-CN" sz="3600" kern="10" dirty="0" smtClean="0">
                  <a:ln w="6350">
                    <a:solidFill>
                      <a:srgbClr val="FF99CC"/>
                    </a:solidFill>
                    <a:round/>
                  </a:ln>
                  <a:solidFill>
                    <a:srgbClr val="FF99CC"/>
                  </a:solidFill>
                  <a:latin typeface="Comic Sans MS" panose="030F0702030302020204"/>
                </a:rPr>
                <a:t>read</a:t>
              </a:r>
              <a:endParaRPr lang="en-US" altLang="zh-CN" sz="3600" kern="10" dirty="0">
                <a:ln w="6350">
                  <a:solidFill>
                    <a:srgbClr val="FF99CC"/>
                  </a:solidFill>
                  <a:round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3719" y="2636912"/>
            <a:ext cx="84248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cloud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4000" dirty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wind 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4000" dirty="0">
                <a:solidFill>
                  <a:srgbClr val="00CC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rain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4000" dirty="0">
                <a:solidFill>
                  <a:srgbClr val="FF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sun</a:t>
            </a:r>
          </a:p>
          <a:p>
            <a:pPr eaLnBrk="1" hangingPunct="1"/>
            <a:r>
              <a:rPr lang="zh-CN" altLang="zh-CN" sz="4000" dirty="0">
                <a:solidFill>
                  <a:srgbClr val="FF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cloudy    </a:t>
            </a:r>
            <a:r>
              <a:rPr lang="zh-CN" altLang="zh-CN" sz="4000" dirty="0">
                <a:solidFill>
                  <a:srgbClr val="00CC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windy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rainy </a:t>
            </a:r>
            <a:r>
              <a:rPr lang="zh-CN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4000" dirty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4000" dirty="0" smtClean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sunny</a:t>
            </a:r>
            <a:endParaRPr lang="zh-CN" altLang="zh-CN" sz="4000" dirty="0">
              <a:solidFill>
                <a:srgbClr val="FF99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</a:rPr>
              <a:t>How   is  the   whether?</a:t>
            </a:r>
          </a:p>
        </p:txBody>
      </p:sp>
      <p:pic>
        <p:nvPicPr>
          <p:cNvPr id="7171" name="Picture 3" descr="t0178d83eb84d278f2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063" y="1356360"/>
            <a:ext cx="3384550" cy="253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Listen and enjoy 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150" y="1527810"/>
            <a:ext cx="3455988" cy="2341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Say and act 0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4664" y="3947160"/>
            <a:ext cx="3419475" cy="267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Listen and enjoy 0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750" y="4034791"/>
            <a:ext cx="3384550" cy="251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7" name="Group 7"/>
          <p:cNvGrpSpPr/>
          <p:nvPr/>
        </p:nvGrpSpPr>
        <p:grpSpPr bwMode="auto">
          <a:xfrm>
            <a:off x="5003800" y="-110489"/>
            <a:ext cx="4419600" cy="1215390"/>
            <a:chOff x="0" y="0"/>
            <a:chExt cx="1474" cy="510"/>
          </a:xfrm>
        </p:grpSpPr>
        <p:pic>
          <p:nvPicPr>
            <p:cNvPr id="5128" name="Picture 2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6350">
                    <a:solidFill>
                      <a:srgbClr val="FF99CC"/>
                    </a:solidFill>
                    <a:miter lim="800000"/>
                  </a:ln>
                  <a:solidFill>
                    <a:srgbClr val="FF99CC"/>
                  </a:solidFill>
                  <a:latin typeface="Comic Sans MS" panose="030F0702030302020204"/>
                </a:rPr>
                <a:t>Talk about  whether</a:t>
              </a:r>
              <a:endParaRPr lang="zh-CN" altLang="en-US" sz="3600" kern="10">
                <a:ln w="6350">
                  <a:solidFill>
                    <a:srgbClr val="FF99CC"/>
                  </a:solidFill>
                  <a:miter lim="800000"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ay and act 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88126" y="4034790"/>
            <a:ext cx="2462213" cy="184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Say and act 0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19251" y="4379596"/>
            <a:ext cx="2613025" cy="196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8" name="Group 4"/>
          <p:cNvGrpSpPr/>
          <p:nvPr/>
        </p:nvGrpSpPr>
        <p:grpSpPr bwMode="auto">
          <a:xfrm>
            <a:off x="3924301" y="-24766"/>
            <a:ext cx="3986213" cy="946786"/>
            <a:chOff x="0" y="0"/>
            <a:chExt cx="1474" cy="510"/>
          </a:xfrm>
        </p:grpSpPr>
        <p:pic>
          <p:nvPicPr>
            <p:cNvPr id="6157" name="Picture 2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8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6350">
                    <a:solidFill>
                      <a:srgbClr val="FF99CC"/>
                    </a:solidFill>
                    <a:bevel/>
                  </a:ln>
                  <a:solidFill>
                    <a:srgbClr val="FF99CC"/>
                  </a:solidFill>
                  <a:latin typeface="Comic Sans MS" panose="030F0702030302020204"/>
                </a:rPr>
                <a:t>Listen and order</a:t>
              </a:r>
              <a:endParaRPr lang="zh-CN" altLang="en-US" sz="3600" kern="10">
                <a:ln w="6350">
                  <a:solidFill>
                    <a:srgbClr val="FF99CC"/>
                  </a:solidFill>
                  <a:bevel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900114" y="6195061"/>
            <a:ext cx="720725" cy="430530"/>
          </a:xfrm>
          <a:prstGeom prst="bracketPair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bevel/>
          </a:ln>
        </p:spPr>
        <p:txBody>
          <a:bodyPr wrap="none" anchor="ctr"/>
          <a:lstStyle/>
          <a:p>
            <a:pPr algn="ctr"/>
            <a:r>
              <a:rPr lang="zh-CN" altLang="en-US"/>
              <a:t>3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5868989" y="6107430"/>
            <a:ext cx="720725" cy="432436"/>
          </a:xfrm>
          <a:prstGeom prst="bracketPair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bevel/>
          </a:ln>
        </p:spPr>
        <p:txBody>
          <a:bodyPr wrap="none" anchor="ctr"/>
          <a:lstStyle/>
          <a:p>
            <a:pPr algn="ctr"/>
            <a:r>
              <a:rPr lang="zh-CN" altLang="en-US"/>
              <a:t>2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419476" y="3082290"/>
            <a:ext cx="720725" cy="432436"/>
          </a:xfrm>
          <a:prstGeom prst="bracketPair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bevel/>
          </a:ln>
        </p:spPr>
        <p:txBody>
          <a:bodyPr wrap="none" anchor="ctr"/>
          <a:lstStyle/>
          <a:p>
            <a:pPr algn="ctr"/>
            <a:r>
              <a:rPr lang="zh-CN" altLang="en-US"/>
              <a:t>1</a:t>
            </a:r>
          </a:p>
        </p:txBody>
      </p:sp>
      <p:pic>
        <p:nvPicPr>
          <p:cNvPr id="6152" name="Picture 10" descr="Say and act 0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260475" y="1009650"/>
            <a:ext cx="2698750" cy="202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1" descr="Say and act 0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95738" y="1009651"/>
            <a:ext cx="266541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2" descr="Say and act 0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29125" y="3514726"/>
            <a:ext cx="2482850" cy="186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3" descr="Say and act 05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-34924" y="3429001"/>
            <a:ext cx="24098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Say and act12.mp3" descr="Say and act12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615440"/>
            <a:ext cx="576262" cy="69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59956" fill="hold"/>
                                        <p:tgtEl>
                                          <p:spTgt spid="82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6"/>
                  </p:tgtEl>
                </p:cond>
              </p:nextCondLst>
            </p:seq>
          </p:childTnLst>
        </p:cTn>
      </p:par>
    </p:tnLst>
    <p:bldLst>
      <p:bldP spid="8201" grpId="0" build="allAtOnce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ay and act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3075" y="3514726"/>
            <a:ext cx="4349750" cy="326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Say and act 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6" y="577216"/>
            <a:ext cx="4227513" cy="316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2" name="Group 4"/>
          <p:cNvGrpSpPr/>
          <p:nvPr/>
        </p:nvGrpSpPr>
        <p:grpSpPr bwMode="auto">
          <a:xfrm>
            <a:off x="4787900" y="59056"/>
            <a:ext cx="4032250" cy="1203960"/>
            <a:chOff x="0" y="0"/>
            <a:chExt cx="1474" cy="510"/>
          </a:xfrm>
        </p:grpSpPr>
        <p:pic>
          <p:nvPicPr>
            <p:cNvPr id="7174" name="Picture 2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sp>
          <p:nvSpPr>
            <p:cNvPr id="7175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 dirty="0">
                  <a:ln w="6350">
                    <a:solidFill>
                      <a:srgbClr val="FF99CC"/>
                    </a:solidFill>
                    <a:bevel/>
                  </a:ln>
                  <a:solidFill>
                    <a:srgbClr val="FF99CC"/>
                  </a:solidFill>
                  <a:latin typeface="Comic Sans MS" panose="030F0702030302020204"/>
                </a:rPr>
                <a:t>Look and  answer</a:t>
              </a:r>
              <a:endParaRPr lang="zh-CN" altLang="en-US" sz="3600" kern="10" dirty="0">
                <a:ln w="6350">
                  <a:solidFill>
                    <a:srgbClr val="FF99CC"/>
                  </a:solidFill>
                  <a:bevel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" y="3688081"/>
            <a:ext cx="45370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CC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How's  the  whether?</a:t>
            </a:r>
          </a:p>
          <a:p>
            <a:pPr eaLnBrk="1" hangingPunct="1"/>
            <a:r>
              <a:rPr lang="zh-CN" altLang="en-US" sz="2800" dirty="0">
                <a:solidFill>
                  <a:srgbClr val="00CC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Does    kitty  like  the  rain?</a:t>
            </a:r>
          </a:p>
          <a:p>
            <a:pPr eaLnBrk="1" hangingPunct="1"/>
            <a:r>
              <a:rPr lang="zh-CN" altLang="en-US" sz="2800" dirty="0">
                <a:solidFill>
                  <a:srgbClr val="00CC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Does  the  farmer   like  the  rain?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ay and act 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3602356"/>
            <a:ext cx="3881438" cy="291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Say and act 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750570"/>
            <a:ext cx="3924300" cy="294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6" name="Group 4"/>
          <p:cNvGrpSpPr/>
          <p:nvPr/>
        </p:nvGrpSpPr>
        <p:grpSpPr bwMode="auto">
          <a:xfrm>
            <a:off x="4787900" y="59056"/>
            <a:ext cx="4032250" cy="1203960"/>
            <a:chOff x="0" y="0"/>
            <a:chExt cx="1474" cy="510"/>
          </a:xfrm>
        </p:grpSpPr>
        <p:pic>
          <p:nvPicPr>
            <p:cNvPr id="8198" name="Picture 2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 dirty="0">
                  <a:ln w="6350">
                    <a:solidFill>
                      <a:srgbClr val="FF99CC"/>
                    </a:solidFill>
                    <a:miter lim="800000"/>
                  </a:ln>
                  <a:solidFill>
                    <a:srgbClr val="FF99CC"/>
                  </a:solidFill>
                  <a:latin typeface="Comic Sans MS" panose="030F0702030302020204"/>
                </a:rPr>
                <a:t>Look and  answer</a:t>
              </a:r>
              <a:endParaRPr lang="zh-CN" altLang="en-US" sz="3600" kern="10" dirty="0">
                <a:ln w="6350">
                  <a:solidFill>
                    <a:srgbClr val="FF99CC"/>
                  </a:solidFill>
                  <a:miter lim="800000"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80976" y="3775710"/>
            <a:ext cx="45370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How's  the  whether?</a:t>
            </a:r>
          </a:p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Does    kitty  like  the  wind?</a:t>
            </a:r>
          </a:p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Does  the  farmer   like  the  wind?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ay and act 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4" y="3514726"/>
            <a:ext cx="4313237" cy="323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Say and act 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1" y="577216"/>
            <a:ext cx="39592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0" name="Group 4"/>
          <p:cNvGrpSpPr/>
          <p:nvPr/>
        </p:nvGrpSpPr>
        <p:grpSpPr bwMode="auto">
          <a:xfrm>
            <a:off x="4787900" y="59056"/>
            <a:ext cx="4032250" cy="1203960"/>
            <a:chOff x="0" y="0"/>
            <a:chExt cx="1474" cy="510"/>
          </a:xfrm>
        </p:grpSpPr>
        <p:pic>
          <p:nvPicPr>
            <p:cNvPr id="9222" name="Picture 2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6350">
                    <a:solidFill>
                      <a:srgbClr val="FF99CC"/>
                    </a:solidFill>
                    <a:round/>
                  </a:ln>
                  <a:solidFill>
                    <a:srgbClr val="FF99CC"/>
                  </a:solidFill>
                  <a:latin typeface="Comic Sans MS" panose="030F0702030302020204"/>
                </a:rPr>
                <a:t>Look and  answer</a:t>
              </a:r>
              <a:endParaRPr lang="zh-CN" altLang="en-US" sz="3600" kern="10">
                <a:ln w="6350">
                  <a:solidFill>
                    <a:srgbClr val="FF99CC"/>
                  </a:solidFill>
                  <a:round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2413" y="3602356"/>
            <a:ext cx="42481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How's  the  whether?</a:t>
            </a:r>
          </a:p>
          <a:p>
            <a:pPr eaLnBrk="1" hangingPunct="1"/>
            <a:r>
              <a:rPr lang="zh-CN" altLang="en-US" sz="280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Does    Ben  like  the  sun?</a:t>
            </a:r>
          </a:p>
          <a:p>
            <a:pPr eaLnBrk="1" hangingPunct="1"/>
            <a:r>
              <a:rPr lang="zh-CN" altLang="en-US" sz="280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Does  the  farmer   like  the  sun?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>
            <p:ph idx="1"/>
          </p:nvPr>
        </p:nvGraphicFramePr>
        <p:xfrm>
          <a:off x="468313" y="1960246"/>
          <a:ext cx="8229600" cy="3886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4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Ben</a:t>
                      </a: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3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Kitty</a:t>
                      </a: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3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Farmer</a:t>
                      </a: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5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rain</a:t>
                      </a:r>
                    </a:p>
                  </a:txBody>
                  <a:tcPr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5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wind</a:t>
                      </a:r>
                    </a:p>
                  </a:txBody>
                  <a:tcPr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5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sun</a:t>
                      </a:r>
                    </a:p>
                  </a:txBody>
                  <a:tcPr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69" name="AutoShape 29"/>
          <p:cNvSpPr>
            <a:spLocks noChangeArrowheads="1"/>
          </p:cNvSpPr>
          <p:nvPr/>
        </p:nvSpPr>
        <p:spPr bwMode="auto">
          <a:xfrm>
            <a:off x="684214" y="2133601"/>
            <a:ext cx="574675" cy="57531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270" name="Group 30"/>
          <p:cNvGrpSpPr/>
          <p:nvPr/>
        </p:nvGrpSpPr>
        <p:grpSpPr bwMode="auto">
          <a:xfrm>
            <a:off x="3708401" y="0"/>
            <a:ext cx="4348163" cy="1266826"/>
            <a:chOff x="0" y="0"/>
            <a:chExt cx="1474" cy="510"/>
          </a:xfrm>
        </p:grpSpPr>
        <p:pic>
          <p:nvPicPr>
            <p:cNvPr id="10276" name="Picture 2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sp>
          <p:nvSpPr>
            <p:cNvPr id="1027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6350">
                    <a:solidFill>
                      <a:srgbClr val="FF99CC"/>
                    </a:solidFill>
                    <a:round/>
                  </a:ln>
                  <a:solidFill>
                    <a:srgbClr val="FF99CC"/>
                  </a:solidFill>
                  <a:latin typeface="Comic Sans MS" panose="030F0702030302020204"/>
                </a:rPr>
                <a:t>Complete  the  table </a:t>
              </a:r>
              <a:endParaRPr lang="zh-CN" altLang="en-US" sz="3600" kern="10">
                <a:ln w="6350">
                  <a:solidFill>
                    <a:srgbClr val="FF99CC"/>
                  </a:solidFill>
                  <a:round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  <p:sp>
        <p:nvSpPr>
          <p:cNvPr id="12321" name="AutoShape 33"/>
          <p:cNvSpPr>
            <a:spLocks noChangeArrowheads="1"/>
          </p:cNvSpPr>
          <p:nvPr/>
        </p:nvSpPr>
        <p:spPr bwMode="auto">
          <a:xfrm>
            <a:off x="7524751" y="5071111"/>
            <a:ext cx="574675" cy="57531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22" name="AutoShape 34"/>
          <p:cNvSpPr>
            <a:spLocks noChangeArrowheads="1"/>
          </p:cNvSpPr>
          <p:nvPr/>
        </p:nvSpPr>
        <p:spPr bwMode="auto">
          <a:xfrm>
            <a:off x="7451726" y="3169921"/>
            <a:ext cx="574675" cy="57531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23" name="AutoShape 35"/>
          <p:cNvSpPr>
            <a:spLocks noChangeArrowheads="1"/>
          </p:cNvSpPr>
          <p:nvPr/>
        </p:nvSpPr>
        <p:spPr bwMode="auto">
          <a:xfrm>
            <a:off x="4860926" y="4120516"/>
            <a:ext cx="574675" cy="57531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4" name="Text Box 36"/>
          <p:cNvSpPr txBox="1">
            <a:spLocks noChangeArrowheads="1"/>
          </p:cNvSpPr>
          <p:nvPr/>
        </p:nvSpPr>
        <p:spPr bwMode="auto">
          <a:xfrm>
            <a:off x="1973264" y="876301"/>
            <a:ext cx="115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pic>
        <p:nvPicPr>
          <p:cNvPr id="12325" name="Say and act12.mp3" descr="Say and act12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1" y="1097280"/>
            <a:ext cx="504825" cy="603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59956" fill="hold"/>
                                        <p:tgtEl>
                                          <p:spTgt spid="123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25"/>
                  </p:tgtEl>
                </p:cond>
              </p:nextCondLst>
            </p:seq>
          </p:childTnLst>
        </p:cTn>
      </p:par>
    </p:tnLst>
    <p:bldLst>
      <p:bldP spid="12321" grpId="0" animBg="1"/>
      <p:bldP spid="12322" grpId="0" animBg="1"/>
      <p:bldP spid="123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ay and act 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6101" y="1356361"/>
            <a:ext cx="1539875" cy="115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Say and act 0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1" y="1183006"/>
            <a:ext cx="1800225" cy="135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8" name="Group 4"/>
          <p:cNvGrpSpPr/>
          <p:nvPr/>
        </p:nvGrpSpPr>
        <p:grpSpPr bwMode="auto">
          <a:xfrm>
            <a:off x="4932363" y="-112396"/>
            <a:ext cx="3986212" cy="946786"/>
            <a:chOff x="0" y="0"/>
            <a:chExt cx="1474" cy="510"/>
          </a:xfrm>
        </p:grpSpPr>
        <p:pic>
          <p:nvPicPr>
            <p:cNvPr id="11283" name="Picture 2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47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4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2" y="283"/>
              <a:ext cx="1248" cy="22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altLang="zh-CN" sz="3600" kern="10" dirty="0">
                  <a:ln w="6350">
                    <a:solidFill>
                      <a:srgbClr val="FF99CC"/>
                    </a:solidFill>
                    <a:round/>
                  </a:ln>
                  <a:solidFill>
                    <a:srgbClr val="FF99CC"/>
                  </a:solidFill>
                  <a:latin typeface="Comic Sans MS" panose="030F0702030302020204"/>
                </a:rPr>
                <a:t>Listen and read</a:t>
              </a:r>
              <a:endParaRPr lang="zh-CN" altLang="en-US" sz="3600" kern="10" dirty="0">
                <a:ln w="6350">
                  <a:solidFill>
                    <a:srgbClr val="FF99CC"/>
                  </a:solidFill>
                  <a:round/>
                </a:ln>
                <a:solidFill>
                  <a:srgbClr val="FF99CC"/>
                </a:solidFill>
                <a:latin typeface="Comic Sans MS" panose="030F0702030302020204"/>
              </a:endParaRPr>
            </a:p>
          </p:txBody>
        </p:sp>
      </p:grpSp>
      <p:pic>
        <p:nvPicPr>
          <p:cNvPr id="11269" name="Picture 7" descr="Say and act 0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513" y="577216"/>
            <a:ext cx="1662112" cy="124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Say and act 0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547814" y="1268730"/>
            <a:ext cx="1398587" cy="104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Say and act 0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44800" y="577216"/>
            <a:ext cx="1676400" cy="125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Say and act 05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724526" y="923926"/>
            <a:ext cx="1604963" cy="120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52413" y="2566059"/>
            <a:ext cx="84963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Kitty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 How's   the  weather?  </a:t>
            </a:r>
          </a:p>
          <a:p>
            <a:pPr eaLnBrk="1" hangingPunct="1"/>
            <a:r>
              <a:rPr lang="zh-CN" altLang="en-US" sz="2400" dirty="0">
                <a:solidFill>
                  <a:srgbClr val="00CC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Ben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 It's   _____  .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Kitty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 I  don't  like  the   ____ .  I  cann't  play  in  the park.</a:t>
            </a:r>
          </a:p>
          <a:p>
            <a:pPr eaLnBrk="1" hangingPunct="1"/>
            <a:r>
              <a:rPr lang="zh-CN" altLang="en-US" sz="2400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Farmer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 I   like  the   ____  .  </a:t>
            </a:r>
          </a:p>
          <a:p>
            <a:pPr eaLnBrk="1" hangingPunct="1"/>
            <a:r>
              <a:rPr lang="zh-CN" altLang="en-US" sz="2400" dirty="0">
                <a:solidFill>
                  <a:srgbClr val="00CC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Ben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 It's   ______  today .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Kitty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 I  like  the   ____ .  I  can  fly  my  kite.</a:t>
            </a:r>
          </a:p>
          <a:p>
            <a:pPr eaLnBrk="1" hangingPunct="1"/>
            <a:r>
              <a:rPr lang="zh-CN" altLang="en-US" sz="2400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Farmer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 I  don't   like  the   ____  .  </a:t>
            </a:r>
          </a:p>
          <a:p>
            <a:pPr eaLnBrk="1" hangingPunct="1"/>
            <a:r>
              <a:rPr lang="zh-CN" altLang="en-US" sz="2400" dirty="0">
                <a:solidFill>
                  <a:srgbClr val="00CC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Ben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 It's   hot    today . I  don't  like  the  ____ .</a:t>
            </a:r>
          </a:p>
          <a:p>
            <a:pPr eaLnBrk="1" hangingPunct="1"/>
            <a:r>
              <a:rPr lang="zh-CN" altLang="en-US" sz="2400" dirty="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Farmer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 I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like  the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 .  </a:t>
            </a:r>
          </a:p>
          <a:p>
            <a:pPr eaLnBrk="1" hangingPunct="1"/>
            <a:endParaRPr lang="zh-CN" altLang="en-US" dirty="0"/>
          </a:p>
          <a:p>
            <a:pPr eaLnBrk="1" hangingPunct="1"/>
            <a:endParaRPr lang="zh-CN" altLang="en-US" dirty="0"/>
          </a:p>
          <a:p>
            <a:pPr eaLnBrk="1" hangingPunct="1"/>
            <a:endParaRPr lang="zh-CN" altLang="en-US" dirty="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835151" y="2910840"/>
            <a:ext cx="1057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rain</a:t>
            </a:r>
            <a:r>
              <a:rPr lang="zh-CN" altLang="en-US" sz="24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348038" y="3645024"/>
            <a:ext cx="87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/>
              <a:t>rain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779838" y="3343276"/>
            <a:ext cx="822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rain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691680" y="3933056"/>
            <a:ext cx="1044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/>
              <a:t>wind</a:t>
            </a:r>
            <a:r>
              <a:rPr lang="zh-CN" altLang="en-US" sz="2400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139952" y="4653136"/>
            <a:ext cx="1044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/>
              <a:t>wind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771800" y="4293096"/>
            <a:ext cx="1042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/>
              <a:t>wind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203848" y="5373216"/>
            <a:ext cx="877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/>
              <a:t>sun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156176" y="5055567"/>
            <a:ext cx="8778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sun</a:t>
            </a:r>
          </a:p>
        </p:txBody>
      </p:sp>
      <p:pic>
        <p:nvPicPr>
          <p:cNvPr id="13332" name="Say and act12.mp3" descr="Say and act12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86890"/>
            <a:ext cx="576262" cy="69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59956" fill="hold"/>
                                        <p:tgtEl>
                                          <p:spTgt spid="133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2"/>
                  </p:tgtEl>
                </p:cond>
              </p:nextCondLst>
            </p:seq>
          </p:childTnLst>
        </p:cTn>
      </p:par>
    </p:tnLst>
    <p:bldLst>
      <p:bldP spid="13323" grpId="0" bldLvl="0" autoUpdateAnimBg="0"/>
      <p:bldP spid="13324" grpId="0" bldLvl="0" autoUpdateAnimBg="0"/>
      <p:bldP spid="13325" grpId="0" bldLvl="0" autoUpdateAnimBg="0"/>
      <p:bldP spid="13326" grpId="0" bldLvl="0" autoUpdateAnimBg="0"/>
      <p:bldP spid="13327" grpId="0" bldLvl="0" autoUpdateAnimBg="0"/>
      <p:bldP spid="13328" grpId="0" bldLvl="0" autoUpdateAnimBg="0"/>
      <p:bldP spid="13329" grpId="0" bldLvl="0" autoUpdateAnimBg="0"/>
      <p:bldP spid="13330" grpId="0" bldLvl="0" autoUpdateAnimBg="0"/>
      <p:bldP spid="13331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人际关系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人际关系">
      <a:majorFont>
        <a:latin typeface="Calibri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人际关系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408</Words>
  <Application>Microsoft Office PowerPoint</Application>
  <PresentationFormat>全屏显示(4:3)</PresentationFormat>
  <Paragraphs>70</Paragraphs>
  <Slides>13</Slides>
  <Notes>2</Notes>
  <HiddenSlides>0</HiddenSlides>
  <MMClips>4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GCFrutiger</vt:lpstr>
      <vt:lpstr>宋体</vt:lpstr>
      <vt:lpstr>微软雅黑</vt:lpstr>
      <vt:lpstr>Arial</vt:lpstr>
      <vt:lpstr>Arial Black</vt:lpstr>
      <vt:lpstr>Calibri</vt:lpstr>
      <vt:lpstr>Comic Sans MS</vt:lpstr>
      <vt:lpstr>WWW.2PPT.COM
</vt:lpstr>
      <vt:lpstr>Unit 12</vt:lpstr>
      <vt:lpstr>PowerPoint 演示文稿</vt:lpstr>
      <vt:lpstr>How   is  the   whether?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2013-12-10T05:48:00Z</dcterms:created>
  <dcterms:modified xsi:type="dcterms:W3CDTF">2023-01-16T15:27:38Z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E017F840F5334E4199DD9D7832C2EFDA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