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07" r:id="rId2"/>
    <p:sldId id="264" r:id="rId3"/>
    <p:sldId id="308" r:id="rId4"/>
    <p:sldId id="309" r:id="rId5"/>
    <p:sldId id="306" r:id="rId6"/>
    <p:sldId id="310" r:id="rId7"/>
    <p:sldId id="311" r:id="rId8"/>
    <p:sldId id="312" r:id="rId9"/>
    <p:sldId id="260" r:id="rId10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21" autoAdjust="0"/>
    <p:restoredTop sz="94333" autoAdjust="0"/>
  </p:normalViewPr>
  <p:slideViewPr>
    <p:cSldViewPr snapToGrid="0">
      <p:cViewPr varScale="1">
        <p:scale>
          <a:sx n="107" d="100"/>
          <a:sy n="107" d="100"/>
        </p:scale>
        <p:origin x="-102" y="-660"/>
      </p:cViewPr>
      <p:guideLst>
        <p:guide orient="horz" pos="161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 userDrawn="1"/>
        </p:nvSpPr>
        <p:spPr>
          <a:xfrm>
            <a:off x="0" y="1790700"/>
            <a:ext cx="9144000" cy="138112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1790700"/>
            <a:ext cx="9144000" cy="1381125"/>
          </a:xfrm>
          <a:prstGeom prst="rect">
            <a:avLst/>
          </a:prstGeom>
        </p:spPr>
        <p:txBody>
          <a:bodyPr lIns="68580" tIns="34290" rIns="68580" bIns="34290" anchor="ctr"/>
          <a:lstStyle>
            <a:lvl1pPr algn="ctr">
              <a:defRPr sz="33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3"/>
            <a:ext cx="197167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3"/>
            <a:ext cx="5800725" cy="4358879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131471" y="352409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同侧圆角矩形 7">
            <a:hlinkClick r:id="" action="ppaction://noaction"/>
          </p:cNvPr>
          <p:cNvSpPr/>
          <p:nvPr userDrawn="1"/>
        </p:nvSpPr>
        <p:spPr>
          <a:xfrm>
            <a:off x="4233767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同侧圆角矩形 9">
            <a:hlinkClick r:id="rId2" action="ppaction://hlinksldjump" tooltip="点击进入"/>
          </p:cNvPr>
          <p:cNvSpPr/>
          <p:nvPr userDrawn="1"/>
        </p:nvSpPr>
        <p:spPr>
          <a:xfrm>
            <a:off x="6259666" y="352408"/>
            <a:ext cx="1367032" cy="323433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lIns="68580" tIns="34290" rIns="68580" bIns="34290"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49057" y="0"/>
            <a:ext cx="6829425" cy="350535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1352551"/>
            <a:ext cx="7886700" cy="3280172"/>
          </a:xfrm>
          <a:prstGeom prst="rect">
            <a:avLst/>
          </a:prstGeom>
        </p:spPr>
        <p:txBody>
          <a:bodyPr vert="eaVert" lIns="68580" tIns="34290" rIns="68580" bIns="3429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D3B61F3-DABD-4D26-8DF9-C03C8A069B9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9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849058" y="350535"/>
            <a:ext cx="6272543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/>
          </a:p>
        </p:txBody>
      </p:sp>
      <p:sp>
        <p:nvSpPr>
          <p:cNvPr id="8" name="矩形 7"/>
          <p:cNvSpPr/>
          <p:nvPr/>
        </p:nvSpPr>
        <p:spPr>
          <a:xfrm>
            <a:off x="0" y="5053785"/>
            <a:ext cx="9157036" cy="96190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 dirty="0"/>
          </a:p>
        </p:txBody>
      </p:sp>
      <p:sp>
        <p:nvSpPr>
          <p:cNvPr id="9" name="矩形 8"/>
          <p:cNvSpPr/>
          <p:nvPr/>
        </p:nvSpPr>
        <p:spPr>
          <a:xfrm>
            <a:off x="8172400" y="350535"/>
            <a:ext cx="971600" cy="33100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400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" y="0"/>
            <a:ext cx="1817694" cy="68154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2400" b="1" dirty="0">
                <a:latin typeface="黑体" panose="02010609060101010101" pitchFamily="2" charset="-122"/>
                <a:ea typeface="黑体" panose="02010609060101010101" pitchFamily="2" charset="-122"/>
              </a:rPr>
              <a:t>第四章</a:t>
            </a:r>
          </a:p>
        </p:txBody>
      </p:sp>
      <p:sp>
        <p:nvSpPr>
          <p:cNvPr id="12" name="同侧圆角矩形 11">
            <a:hlinkClick r:id="rId13" action="ppaction://hlinksldjump" tooltip="点击进入"/>
          </p:cNvPr>
          <p:cNvSpPr/>
          <p:nvPr/>
        </p:nvSpPr>
        <p:spPr>
          <a:xfrm>
            <a:off x="2124980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知识要点基础练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灯片编号占位符 3"/>
          <p:cNvSpPr txBox="1"/>
          <p:nvPr/>
        </p:nvSpPr>
        <p:spPr>
          <a:xfrm>
            <a:off x="8226106" y="368538"/>
            <a:ext cx="917895" cy="300755"/>
          </a:xfrm>
          <a:prstGeom prst="rect">
            <a:avLst/>
          </a:prstGeom>
        </p:spPr>
        <p:txBody>
          <a:bodyPr lIns="68580" tIns="34290" rIns="68580" bIns="3429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4BF17FCF-D4DA-449D-A468-DDB7E43619E6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4" action="ppaction://hlinksldjump" tooltip="点击进入"/>
          </p:cNvPr>
          <p:cNvSpPr/>
          <p:nvPr/>
        </p:nvSpPr>
        <p:spPr>
          <a:xfrm>
            <a:off x="4231894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同侧圆角矩形 18">
            <a:hlinkClick r:id="rId15" action="ppaction://hlinksldjump" tooltip="点击进入"/>
          </p:cNvPr>
          <p:cNvSpPr/>
          <p:nvPr/>
        </p:nvSpPr>
        <p:spPr>
          <a:xfrm>
            <a:off x="6256921" y="364298"/>
            <a:ext cx="1367032" cy="294030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zh-CN" altLang="en-US"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拓展探究突破练</a:t>
            </a:r>
            <a:endParaRPr lang="zh-CN" altLang="en-US" sz="12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1855628" y="-23212"/>
            <a:ext cx="6829425" cy="350535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 sz="15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第</a:t>
            </a:r>
            <a:r>
              <a:rPr lang="en-US" altLang="zh-CN" sz="15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2</a:t>
            </a:r>
            <a:r>
              <a:rPr lang="zh-CN" altLang="zh-CN" sz="1500" b="1" i="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课时　比例的性质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lang="zh-CN" altLang="zh-CN" sz="1500" b="1" i="0" kern="1200" smtClean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1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2.doc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emf"/><Relationship Id="rId5" Type="http://schemas.openxmlformats.org/officeDocument/2006/relationships/package" Target="../embeddings/Microsoft_Word___3.docx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4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5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6.docx"/><Relationship Id="rId7" Type="http://schemas.openxmlformats.org/officeDocument/2006/relationships/image" Target="../media/image9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package" Target="../embeddings/Microsoft_Word___7.docx"/><Relationship Id="rId5" Type="http://schemas.openxmlformats.org/officeDocument/2006/relationships/image" Target="../media/image10.jpeg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8.docx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2.emf"/><Relationship Id="rId5" Type="http://schemas.openxmlformats.org/officeDocument/2006/relationships/package" Target="../embeddings/Microsoft_Word___9.docx"/><Relationship Id="rId4" Type="http://schemas.openxmlformats.org/officeDocument/2006/relationships/image" Target="../media/image1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10.docx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4.emf"/><Relationship Id="rId5" Type="http://schemas.openxmlformats.org/officeDocument/2006/relationships/package" Target="../embeddings/Microsoft_Word___11.docx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zh-CN" sz="5000" dirty="0"/>
              <a:t>成比例线段</a:t>
            </a:r>
            <a:endParaRPr lang="zh-CN" altLang="en-US" sz="5000" dirty="0"/>
          </a:p>
        </p:txBody>
      </p:sp>
      <p:sp>
        <p:nvSpPr>
          <p:cNvPr id="3" name="标题 1"/>
          <p:cNvSpPr txBox="1"/>
          <p:nvPr/>
        </p:nvSpPr>
        <p:spPr>
          <a:xfrm>
            <a:off x="0" y="863930"/>
            <a:ext cx="9144000" cy="916998"/>
          </a:xfrm>
          <a:prstGeom prst="rect">
            <a:avLst/>
          </a:prstGeom>
        </p:spPr>
        <p:txBody>
          <a:bodyPr lIns="68580" tIns="34290" rIns="68580" bIns="34290" anchor="ctr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4400" b="1" i="0" kern="1200">
                <a:solidFill>
                  <a:schemeClr val="bg1"/>
                </a:solidFill>
                <a:effectLst/>
                <a:latin typeface="Adobe 黑体 Std R" panose="020B0400000000000000" pitchFamily="34" charset="-122"/>
                <a:ea typeface="Adobe 黑体 Std R" panose="020B0400000000000000" pitchFamily="34" charset="-122"/>
                <a:cs typeface="+mj-cs"/>
              </a:defRPr>
            </a:lvl1pPr>
          </a:lstStyle>
          <a:p>
            <a:r>
              <a:rPr lang="zh-CN" altLang="en-US" sz="2700" dirty="0">
                <a:solidFill>
                  <a:schemeClr val="tx1"/>
                </a:solidFill>
              </a:rPr>
              <a:t>第四章  图形的相似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4344074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40256" y="3379694"/>
            <a:ext cx="12634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400" dirty="0" smtClean="0"/>
              <a:t>第</a:t>
            </a:r>
            <a:r>
              <a:rPr lang="en-US" altLang="zh-CN" sz="2400" dirty="0" smtClean="0"/>
              <a:t>2</a:t>
            </a:r>
            <a:r>
              <a:rPr lang="zh-CN" altLang="en-US" sz="2400" dirty="0" smtClean="0"/>
              <a:t>课时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1318022" y="1618060"/>
          <a:ext cx="6600825" cy="31182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文档" r:id="rId3" imgW="3839210" imgH="1825625" progId="Word.Document.12">
                  <p:embed/>
                </p:oleObj>
              </mc:Choice>
              <mc:Fallback>
                <p:oleObj name="文档" r:id="rId3" imgW="3839210" imgH="1825625" progId="Word.Documen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8022" y="1618060"/>
                        <a:ext cx="6600825" cy="311824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矩形 2"/>
          <p:cNvSpPr/>
          <p:nvPr/>
        </p:nvSpPr>
        <p:spPr>
          <a:xfrm>
            <a:off x="5648437" y="1993978"/>
            <a:ext cx="293162" cy="2251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sp>
        <p:nvSpPr>
          <p:cNvPr id="5" name="矩形 4"/>
          <p:cNvSpPr/>
          <p:nvPr/>
        </p:nvSpPr>
        <p:spPr>
          <a:xfrm>
            <a:off x="4843368" y="2763078"/>
            <a:ext cx="293162" cy="4499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6" name="直接连接符 5"/>
          <p:cNvCxnSpPr/>
          <p:nvPr/>
        </p:nvCxnSpPr>
        <p:spPr>
          <a:xfrm>
            <a:off x="4847310" y="3206723"/>
            <a:ext cx="2852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4154052" y="3213058"/>
            <a:ext cx="293162" cy="4499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9" name="直接连接符 8"/>
          <p:cNvCxnSpPr/>
          <p:nvPr/>
        </p:nvCxnSpPr>
        <p:spPr>
          <a:xfrm>
            <a:off x="4157994" y="3656703"/>
            <a:ext cx="2852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1524000" y="1306418"/>
          <a:ext cx="6096000" cy="35234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Document" r:id="rId3" imgW="3839210" imgH="2229485" progId="Word.Document.12">
                  <p:embed/>
                </p:oleObj>
              </mc:Choice>
              <mc:Fallback>
                <p:oleObj name="Document" r:id="rId3" imgW="3839210" imgH="2229485" progId="Word.Documen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06418"/>
                        <a:ext cx="6096000" cy="35234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矩形 2"/>
          <p:cNvSpPr/>
          <p:nvPr/>
        </p:nvSpPr>
        <p:spPr>
          <a:xfrm>
            <a:off x="5449655" y="1656048"/>
            <a:ext cx="293162" cy="2251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sp>
        <p:nvSpPr>
          <p:cNvPr id="8" name="矩形 7"/>
          <p:cNvSpPr/>
          <p:nvPr/>
        </p:nvSpPr>
        <p:spPr>
          <a:xfrm>
            <a:off x="1967947" y="3081131"/>
            <a:ext cx="266356" cy="4102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9" name="直接连接符 8"/>
          <p:cNvCxnSpPr/>
          <p:nvPr/>
        </p:nvCxnSpPr>
        <p:spPr>
          <a:xfrm>
            <a:off x="1971169" y="3485019"/>
            <a:ext cx="25919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1743974" y="1453856"/>
          <a:ext cx="6096000" cy="640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Document" r:id="rId3" imgW="3839210" imgH="405130" progId="Word.Document.12">
                  <p:embed/>
                </p:oleObj>
              </mc:Choice>
              <mc:Fallback>
                <p:oleObj name="Document" r:id="rId3" imgW="3839210" imgH="405130" progId="Word.Document.12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3974" y="1453856"/>
                        <a:ext cx="6096000" cy="6406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1743974" y="2094478"/>
          <a:ext cx="6096000" cy="16015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Document" r:id="rId5" imgW="3839210" imgH="1013460" progId="Word.Document.12">
                  <p:embed/>
                </p:oleObj>
              </mc:Choice>
              <mc:Fallback>
                <p:oleObj name="Document" r:id="rId5" imgW="3839210" imgH="1013460" progId="Word.Document.12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3974" y="2094478"/>
                        <a:ext cx="6096000" cy="16015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1524000" y="1544210"/>
          <a:ext cx="6096000" cy="320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文档" r:id="rId3" imgW="3839210" imgH="2023745" progId="Word.Document.12">
                  <p:embed/>
                </p:oleObj>
              </mc:Choice>
              <mc:Fallback>
                <p:oleObj name="文档" r:id="rId3" imgW="3839210" imgH="2023745" progId="Word.Documen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544210"/>
                        <a:ext cx="6096000" cy="3203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矩形 2"/>
          <p:cNvSpPr/>
          <p:nvPr/>
        </p:nvSpPr>
        <p:spPr>
          <a:xfrm>
            <a:off x="3620854" y="1636170"/>
            <a:ext cx="293162" cy="2251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sp>
        <p:nvSpPr>
          <p:cNvPr id="4" name="矩形 3"/>
          <p:cNvSpPr/>
          <p:nvPr/>
        </p:nvSpPr>
        <p:spPr>
          <a:xfrm>
            <a:off x="1633028" y="2571751"/>
            <a:ext cx="293162" cy="2251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1524000" y="1545911"/>
          <a:ext cx="6096000" cy="22421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Document" r:id="rId3" imgW="3839210" imgH="1414145" progId="Word.Document.12">
                  <p:embed/>
                </p:oleObj>
              </mc:Choice>
              <mc:Fallback>
                <p:oleObj name="Document" r:id="rId3" imgW="3839210" imgH="1414145" progId="Word.Document.12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545911"/>
                        <a:ext cx="6096000" cy="22421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矩形 2"/>
          <p:cNvSpPr/>
          <p:nvPr/>
        </p:nvSpPr>
        <p:spPr>
          <a:xfrm>
            <a:off x="6443568" y="1636170"/>
            <a:ext cx="293162" cy="2251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sp>
        <p:nvSpPr>
          <p:cNvPr id="4" name="矩形 3"/>
          <p:cNvSpPr/>
          <p:nvPr/>
        </p:nvSpPr>
        <p:spPr>
          <a:xfrm>
            <a:off x="5121664" y="2262335"/>
            <a:ext cx="293162" cy="2251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1407543" y="1162603"/>
          <a:ext cx="6096000" cy="19218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Document" r:id="rId3" imgW="3839210" imgH="1214755" progId="Word.Document.12">
                  <p:embed/>
                </p:oleObj>
              </mc:Choice>
              <mc:Fallback>
                <p:oleObj name="Document" r:id="rId3" imgW="3839210" imgH="1214755" progId="Word.Document.12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7543" y="1162603"/>
                        <a:ext cx="6096000" cy="19218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19ZKSJ2.EPS" descr="id:2147496800;FounderCES"/>
          <p:cNvPicPr/>
          <p:nvPr/>
        </p:nvPicPr>
        <p:blipFill>
          <a:blip r:embed="rId5" cstate="email"/>
          <a:stretch>
            <a:fillRect/>
          </a:stretch>
        </p:blipFill>
        <p:spPr>
          <a:xfrm>
            <a:off x="6186384" y="2571751"/>
            <a:ext cx="995107" cy="993098"/>
          </a:xfrm>
          <a:prstGeom prst="rect">
            <a:avLst/>
          </a:prstGeom>
        </p:spPr>
      </p:pic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1407543" y="2892060"/>
          <a:ext cx="6096000" cy="16015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Document" r:id="rId6" imgW="3839210" imgH="1013460" progId="Word.Document.12">
                  <p:embed/>
                </p:oleObj>
              </mc:Choice>
              <mc:Fallback>
                <p:oleObj name="Document" r:id="rId6" imgW="3839210" imgH="1013460" progId="Word.Document.12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7543" y="2892060"/>
                        <a:ext cx="6096000" cy="16015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矩形 4"/>
          <p:cNvSpPr/>
          <p:nvPr/>
        </p:nvSpPr>
        <p:spPr>
          <a:xfrm>
            <a:off x="3581098" y="1689581"/>
            <a:ext cx="293162" cy="2251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6" name="直接连接符 5"/>
          <p:cNvCxnSpPr/>
          <p:nvPr/>
        </p:nvCxnSpPr>
        <p:spPr>
          <a:xfrm>
            <a:off x="3585040" y="1908413"/>
            <a:ext cx="2852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5364144" y="1162603"/>
            <a:ext cx="400552" cy="3959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8" name="直接连接符 7"/>
          <p:cNvCxnSpPr/>
          <p:nvPr/>
        </p:nvCxnSpPr>
        <p:spPr>
          <a:xfrm>
            <a:off x="5421781" y="1558593"/>
            <a:ext cx="44230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1524000" y="1309818"/>
          <a:ext cx="6096000" cy="16015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Document" r:id="rId3" imgW="3839210" imgH="1010285" progId="Word.Document.12">
                  <p:embed/>
                </p:oleObj>
              </mc:Choice>
              <mc:Fallback>
                <p:oleObj name="Document" r:id="rId3" imgW="3839210" imgH="1010285" progId="Word.Document.12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09818"/>
                        <a:ext cx="6096000" cy="16015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1524000" y="2754177"/>
          <a:ext cx="6096000" cy="19218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Document" r:id="rId5" imgW="3839210" imgH="1214755" progId="Word.Document.12">
                  <p:embed/>
                </p:oleObj>
              </mc:Choice>
              <mc:Fallback>
                <p:oleObj name="Document" r:id="rId5" imgW="3839210" imgH="1214755" progId="Word.Document.12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754177"/>
                        <a:ext cx="6096000" cy="19218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对象 1"/>
          <p:cNvGraphicFramePr>
            <a:graphicFrameLocks noChangeAspect="1"/>
          </p:cNvGraphicFramePr>
          <p:nvPr/>
        </p:nvGraphicFramePr>
        <p:xfrm>
          <a:off x="1524000" y="1415037"/>
          <a:ext cx="6096000" cy="6406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name="文档" r:id="rId3" imgW="3839210" imgH="405130" progId="Word.Document.12">
                  <p:embed/>
                </p:oleObj>
              </mc:Choice>
              <mc:Fallback>
                <p:oleObj name="文档" r:id="rId3" imgW="3839210" imgH="405130" progId="Word.Document.12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415037"/>
                        <a:ext cx="6096000" cy="64062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对象 2"/>
          <p:cNvGraphicFramePr>
            <a:graphicFrameLocks noChangeAspect="1"/>
          </p:cNvGraphicFramePr>
          <p:nvPr/>
        </p:nvGraphicFramePr>
        <p:xfrm>
          <a:off x="1521619" y="1960960"/>
          <a:ext cx="6086475" cy="1596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1" name="文档" r:id="rId5" imgW="3839210" imgH="1014730" progId="Word.Document.12">
                  <p:embed/>
                </p:oleObj>
              </mc:Choice>
              <mc:Fallback>
                <p:oleObj name="文档" r:id="rId5" imgW="3839210" imgH="1014730" progId="Word.Document.12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1619" y="1960960"/>
                        <a:ext cx="6086475" cy="15966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数学模板</Template>
  <TotalTime>0</TotalTime>
  <Words>12</Words>
  <Application>Microsoft Office PowerPoint</Application>
  <PresentationFormat>全屏显示(16:9)</PresentationFormat>
  <Paragraphs>4</Paragraphs>
  <Slides>9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9</vt:i4>
      </vt:variant>
    </vt:vector>
  </HeadingPairs>
  <TitlesOfParts>
    <vt:vector size="19" baseType="lpstr">
      <vt:lpstr>Adobe 黑体 Std R</vt:lpstr>
      <vt:lpstr>黑体</vt:lpstr>
      <vt:lpstr>宋体</vt:lpstr>
      <vt:lpstr>微软雅黑</vt:lpstr>
      <vt:lpstr>Arial</vt:lpstr>
      <vt:lpstr>Calibri</vt:lpstr>
      <vt:lpstr>Calibri Light</vt:lpstr>
      <vt:lpstr>WWW.2PPT.COM
</vt:lpstr>
      <vt:lpstr>文档</vt:lpstr>
      <vt:lpstr>Document</vt:lpstr>
      <vt:lpstr>成比例线段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2019-05-05T03:44:00Z</dcterms:created>
  <dcterms:modified xsi:type="dcterms:W3CDTF">2023-01-16T15:27:58Z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60802F4E38AA49738EEB32BCD7669AF1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