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3" r:id="rId2"/>
    <p:sldId id="280" r:id="rId3"/>
    <p:sldId id="256" r:id="rId4"/>
    <p:sldId id="265" r:id="rId5"/>
    <p:sldId id="294" r:id="rId6"/>
    <p:sldId id="295" r:id="rId7"/>
    <p:sldId id="283" r:id="rId8"/>
    <p:sldId id="311" r:id="rId9"/>
    <p:sldId id="312" r:id="rId10"/>
    <p:sldId id="314" r:id="rId11"/>
    <p:sldId id="260" r:id="rId12"/>
    <p:sldId id="291" r:id="rId13"/>
    <p:sldId id="292" r:id="rId14"/>
    <p:sldId id="29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00"/>
    <a:srgbClr val="000000"/>
    <a:srgbClr val="FF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87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wmf"/><Relationship Id="rId4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65C5C-8DFA-4CD4-9800-712A6FE306B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B473E-A120-4C98-8289-8340D0C62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B473E-A120-4C98-8289-8340D0C62AA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3E559-2070-4F35-B91B-7C40E72648C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03B82-CD9D-4FC6-A037-A9BDDF5A99E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577A0-DE00-43A6-BD57-B57DB1775EE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62947-3CA7-470A-96FC-7733D6AE405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03182-B663-4F2A-8EBE-07E3744FF48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6A183-7210-4193-BE04-DC6DA353694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6D98B-0FDC-4BCC-8863-3D32E02D236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F8D95-809F-4720-BDDE-FD08EBB202C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6D404-77E7-469A-BE6D-FE5C06A8393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0E4E2-6CB7-42B2-A516-D707E6FC9AB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 b="0">
                <a:solidFill>
                  <a:schemeClr val="hlink"/>
                </a:solidFill>
                <a:latin typeface="FrysBaskerville BT" pitchFamily="2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 b="0">
                <a:solidFill>
                  <a:schemeClr val="hlink"/>
                </a:solidFill>
                <a:latin typeface="FrysBaskerville BT" pitchFamily="2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 b="0">
                <a:solidFill>
                  <a:schemeClr val="hlink"/>
                </a:solidFill>
                <a:latin typeface="+mn-lt"/>
                <a:ea typeface="宋体" panose="02010600030101010101" pitchFamily="2" charset="-122"/>
              </a:defRPr>
            </a:lvl1pPr>
          </a:lstStyle>
          <a:p>
            <a:fld id="{031B7C90-75D4-464A-B233-61AE2164B4A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FrysBaskerville BT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FrysBaskerville BT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FrysBaskerville BT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FrysBaskerville BT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FrysBaskerville BT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FrysBaskerville BT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FrysBaskerville BT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FrysBaskerville BT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hlink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hlink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hlink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e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emf"/><Relationship Id="rId4" Type="http://schemas.openxmlformats.org/officeDocument/2006/relationships/image" Target="../media/image17.emf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e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WordArt 6"/>
          <p:cNvSpPr>
            <a:spLocks noChangeArrowheads="1" noChangeShapeType="1" noTextEdit="1"/>
          </p:cNvSpPr>
          <p:nvPr/>
        </p:nvSpPr>
        <p:spPr bwMode="auto">
          <a:xfrm>
            <a:off x="2182416" y="1556792"/>
            <a:ext cx="5040560" cy="1800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3600" b="1" kern="10" dirty="0">
                <a:ln w="9525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华文新魏" panose="02010800040101010101" charset="-122"/>
                <a:ea typeface="华文新魏" panose="02010800040101010101" charset="-122"/>
              </a:rPr>
              <a:t>立方根</a:t>
            </a:r>
          </a:p>
        </p:txBody>
      </p:sp>
      <p:sp>
        <p:nvSpPr>
          <p:cNvPr id="3" name="矩形 2"/>
          <p:cNvSpPr/>
          <p:nvPr/>
        </p:nvSpPr>
        <p:spPr>
          <a:xfrm>
            <a:off x="2809886" y="521360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898525" y="765175"/>
            <a:ext cx="3744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000" dirty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</a:rPr>
              <a:t>探究：</a:t>
            </a:r>
            <a:r>
              <a:rPr kumimoji="0" lang="en-US" altLang="zh-CN" sz="4000" dirty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</a:rPr>
              <a:t> </a:t>
            </a:r>
          </a:p>
        </p:txBody>
      </p:sp>
      <p:graphicFrame>
        <p:nvGraphicFramePr>
          <p:cNvPr id="137219" name="Object 3"/>
          <p:cNvGraphicFramePr>
            <a:graphicFrameLocks noChangeAspect="1"/>
          </p:cNvGraphicFramePr>
          <p:nvPr/>
        </p:nvGraphicFramePr>
        <p:xfrm>
          <a:off x="760413" y="1557338"/>
          <a:ext cx="7412037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7" name="公式" r:id="rId3" imgW="2400300" imgH="317500" progId="Equation.3">
                  <p:embed/>
                </p:oleObj>
              </mc:Choice>
              <mc:Fallback>
                <p:oleObj name="公式" r:id="rId3" imgW="2400300" imgH="317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1557338"/>
                        <a:ext cx="7412037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817563" y="2781300"/>
          <a:ext cx="70675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8" name="公式" r:id="rId5" imgW="2540000" imgH="317500" progId="Equation.3">
                  <p:embed/>
                </p:oleObj>
              </mc:Choice>
              <mc:Fallback>
                <p:oleObj name="公式" r:id="rId5" imgW="2540000" imgH="317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2781300"/>
                        <a:ext cx="706755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1" name="Object 5"/>
          <p:cNvGraphicFramePr>
            <a:graphicFrameLocks noChangeAspect="1"/>
          </p:cNvGraphicFramePr>
          <p:nvPr/>
        </p:nvGraphicFramePr>
        <p:xfrm>
          <a:off x="827088" y="3968750"/>
          <a:ext cx="76327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9" name="公式" r:id="rId7" imgW="2730500" imgH="317500" progId="Equation.3">
                  <p:embed/>
                </p:oleObj>
              </mc:Choice>
              <mc:Fallback>
                <p:oleObj name="公式" r:id="rId7" imgW="2730500" imgH="317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968750"/>
                        <a:ext cx="7632700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107950" y="5175250"/>
            <a:ext cx="93599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800" b="1">
                <a:solidFill>
                  <a:srgbClr val="FFFF00"/>
                </a:solidFill>
                <a:latin typeface="Arial" panose="020B0604020202020204" pitchFamily="34" charset="0"/>
                <a:ea typeface="华文新魏" panose="02010800040101010101" charset="-122"/>
              </a:rPr>
              <a:t>从以上的例子你能得到什么结论？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754063"/>
            <a:ext cx="8712200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4000" b="1">
                <a:latin typeface="Arial Black" panose="020B0A04020102020204" pitchFamily="34" charset="0"/>
                <a:ea typeface="华文新魏" panose="02010800040101010101" charset="-122"/>
              </a:rPr>
              <a:t>例2 求下列各式的值。</a:t>
            </a:r>
          </a:p>
          <a:p>
            <a:pPr>
              <a:buFontTx/>
              <a:buNone/>
            </a:pPr>
            <a:r>
              <a:rPr lang="zh-CN" altLang="en-US" sz="4000" b="1">
                <a:latin typeface="Arial Black" panose="020B0A04020102020204" pitchFamily="34" charset="0"/>
                <a:ea typeface="华文新魏" panose="02010800040101010101" charset="-122"/>
              </a:rPr>
              <a:t>（1）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476375" y="1557338"/>
          <a:ext cx="2209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7" name="公式" r:id="rId3" imgW="495300" imgH="292100" progId="Equation.3">
                  <p:embed/>
                </p:oleObj>
              </mc:Choice>
              <mc:Fallback>
                <p:oleObj name="公式" r:id="rId3" imgW="495300" imgH="29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557338"/>
                        <a:ext cx="22098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403350" y="3213100"/>
          <a:ext cx="23352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8" name="公式" r:id="rId5" imgW="647700" imgH="292100" progId="Equation.3">
                  <p:embed/>
                </p:oleObj>
              </mc:Choice>
              <mc:Fallback>
                <p:oleObj name="公式" r:id="rId5" imgW="647700" imgH="29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213100"/>
                        <a:ext cx="233521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5725" y="3286125"/>
            <a:ext cx="1539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（2）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85725" y="5160963"/>
            <a:ext cx="1539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（3）</a:t>
            </a:r>
          </a:p>
        </p:txBody>
      </p:sp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1331913" y="4652963"/>
          <a:ext cx="3598862" cy="157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9" name="公式" r:id="rId7" imgW="914400" imgH="622300" progId="Equation.3">
                  <p:embed/>
                </p:oleObj>
              </mc:Choice>
              <mc:Fallback>
                <p:oleObj name="公式" r:id="rId7" imgW="914400" imgH="622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652963"/>
                        <a:ext cx="3598862" cy="157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1" name="Object 19"/>
          <p:cNvGraphicFramePr>
            <a:graphicFrameLocks noChangeAspect="1"/>
          </p:cNvGraphicFramePr>
          <p:nvPr/>
        </p:nvGraphicFramePr>
        <p:xfrm>
          <a:off x="5292725" y="1125538"/>
          <a:ext cx="2455863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0" name="公式" r:id="rId9" imgW="901700" imgH="596900" progId="Equation.3">
                  <p:embed/>
                </p:oleObj>
              </mc:Choice>
              <mc:Fallback>
                <p:oleObj name="公式" r:id="rId9" imgW="901700" imgH="5969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125538"/>
                        <a:ext cx="2455863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4356100" y="1574800"/>
            <a:ext cx="920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(4)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4427539" y="3243263"/>
            <a:ext cx="1080566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(5)</a:t>
            </a:r>
          </a:p>
        </p:txBody>
      </p:sp>
      <p:graphicFrame>
        <p:nvGraphicFramePr>
          <p:cNvPr id="33814" name="Object 22"/>
          <p:cNvGraphicFramePr>
            <a:graphicFrameLocks noChangeAspect="1"/>
          </p:cNvGraphicFramePr>
          <p:nvPr/>
        </p:nvGraphicFramePr>
        <p:xfrm>
          <a:off x="5292725" y="3068638"/>
          <a:ext cx="2840038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1" name="公式" r:id="rId11" imgW="927100" imgH="609600" progId="Equation.3">
                  <p:embed/>
                </p:oleObj>
              </mc:Choice>
              <mc:Fallback>
                <p:oleObj name="公式" r:id="rId11" imgW="927100" imgH="609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068638"/>
                        <a:ext cx="2840038" cy="141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1161782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4000" dirty="0" smtClean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(</a:t>
            </a:r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1)1</a:t>
            </a:r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的平方根是</a:t>
            </a:r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____</a:t>
            </a:r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；</a:t>
            </a:r>
          </a:p>
          <a:p>
            <a:pPr eaLnBrk="0" hangingPunct="0"/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立方根为</a:t>
            </a:r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____</a:t>
            </a:r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；算术平方根为</a:t>
            </a:r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__ 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34925" y="2636838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(2)</a:t>
            </a:r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平方根是它本身的数是</a:t>
            </a:r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____</a:t>
            </a:r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． 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34925" y="378936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(3)</a:t>
            </a:r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立方根是其本身的数是</a:t>
            </a:r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____</a:t>
            </a:r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． 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4925" y="486886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(4)</a:t>
            </a:r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算术平方根是其本身的数是</a:t>
            </a:r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____</a:t>
            </a:r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． 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0" y="0"/>
            <a:ext cx="25209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600" dirty="0">
                <a:solidFill>
                  <a:srgbClr val="FFFF00"/>
                </a:solidFill>
                <a:latin typeface="Arial Black" panose="020B0A04020102020204" pitchFamily="34" charset="0"/>
                <a:ea typeface="华文新魏" panose="02010800040101010101" charset="-122"/>
              </a:rPr>
              <a:t>填空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  <p:bldP spid="106499" grpId="0" autoUpdateAnimBg="0"/>
      <p:bldP spid="106500" grpId="0" autoUpdateAnimBg="0"/>
      <p:bldP spid="10650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107950" y="171926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(5)        </a:t>
            </a:r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的立方根为</a:t>
            </a:r>
            <a:r>
              <a:rPr lang="zh-CN" altLang="en-US" sz="4000" u="sng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         </a:t>
            </a:r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. </a:t>
            </a:r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1042988" y="1700213"/>
          <a:ext cx="118745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2" name="公式" r:id="rId3" imgW="647700" imgH="304800" progId="Equation.3">
                  <p:embed/>
                </p:oleObj>
              </mc:Choice>
              <mc:Fallback>
                <p:oleObj name="公式" r:id="rId3" imgW="647700" imgH="304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00213"/>
                        <a:ext cx="1187450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107950" y="314166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(6)         </a:t>
            </a:r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的平方根为</a:t>
            </a:r>
            <a:r>
              <a:rPr lang="zh-CN" altLang="en-US" sz="4000" u="sng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          </a:t>
            </a:r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. </a:t>
            </a:r>
          </a:p>
        </p:txBody>
      </p:sp>
      <p:graphicFrame>
        <p:nvGraphicFramePr>
          <p:cNvPr id="107525" name="Object 5"/>
          <p:cNvGraphicFramePr>
            <a:graphicFrameLocks noChangeAspect="1"/>
          </p:cNvGraphicFramePr>
          <p:nvPr/>
        </p:nvGraphicFramePr>
        <p:xfrm>
          <a:off x="971550" y="3068638"/>
          <a:ext cx="165258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3" name="公式" r:id="rId5" imgW="711200" imgH="368300" progId="Equation.3">
                  <p:embed/>
                </p:oleObj>
              </mc:Choice>
              <mc:Fallback>
                <p:oleObj name="公式" r:id="rId5" imgW="711200" imgH="36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068638"/>
                        <a:ext cx="1652588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107950" y="458311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(7)            </a:t>
            </a:r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的立方根为 </a:t>
            </a:r>
            <a:r>
              <a:rPr lang="zh-CN" altLang="en-US" sz="4000" u="sng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      </a:t>
            </a:r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  </a:t>
            </a:r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. </a:t>
            </a:r>
          </a:p>
        </p:txBody>
      </p:sp>
      <p:graphicFrame>
        <p:nvGraphicFramePr>
          <p:cNvPr id="107527" name="Object 7"/>
          <p:cNvGraphicFramePr>
            <a:graphicFrameLocks noChangeAspect="1"/>
          </p:cNvGraphicFramePr>
          <p:nvPr/>
        </p:nvGraphicFramePr>
        <p:xfrm>
          <a:off x="1116013" y="4581525"/>
          <a:ext cx="1943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4" name="公式" r:id="rId7" imgW="774700" imgH="304800" progId="Equation.3">
                  <p:embed/>
                </p:oleObj>
              </mc:Choice>
              <mc:Fallback>
                <p:oleObj name="公式" r:id="rId7" imgW="774700" imgH="304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581525"/>
                        <a:ext cx="19431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539750" y="1628775"/>
            <a:ext cx="7920038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(8)</a:t>
            </a:r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一个自然数的算术平方根是</a:t>
            </a:r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a</a:t>
            </a:r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，那么与这个自然数相邻的下一个自然数的平方根是</a:t>
            </a:r>
            <a:r>
              <a:rPr lang="en-US" altLang="zh-CN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_________</a:t>
            </a:r>
            <a:r>
              <a:rPr lang="zh-CN" altLang="en-US" sz="4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；立方根</a:t>
            </a:r>
            <a:r>
              <a:rPr lang="zh-CN" altLang="en-US" sz="4000" dirty="0" smtClean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是 </a:t>
            </a:r>
            <a:r>
              <a:rPr lang="en-US" altLang="zh-CN" sz="4000" dirty="0" smtClean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_________</a:t>
            </a:r>
            <a:r>
              <a:rPr lang="zh-CN" altLang="en-US" sz="4000" dirty="0" smtClean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．  </a:t>
            </a:r>
            <a:endParaRPr lang="zh-CN" altLang="en-US" sz="4000" dirty="0">
              <a:solidFill>
                <a:schemeClr val="bg1"/>
              </a:solidFill>
              <a:latin typeface="Arial Black" panose="020B0A04020102020204" pitchFamily="34" charset="0"/>
              <a:ea typeface="华文新魏" panose="02010800040101010101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854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142875" y="1263650"/>
            <a:ext cx="889317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(1)(     )</a:t>
            </a:r>
            <a:r>
              <a:rPr lang="en-US" altLang="zh-CN" sz="4000" b="1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r>
              <a:rPr lang="zh-CN" alt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＝</a:t>
            </a:r>
            <a:r>
              <a:rPr lang="en-US" altLang="zh-CN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1         (2)(     )</a:t>
            </a:r>
            <a:r>
              <a:rPr lang="en-US" altLang="zh-CN" sz="4000" b="1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r>
              <a:rPr lang="zh-CN" alt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＝</a:t>
            </a:r>
            <a:r>
              <a:rPr lang="en-US" altLang="zh-CN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-1</a:t>
            </a:r>
          </a:p>
          <a:p>
            <a:pPr>
              <a:lnSpc>
                <a:spcPct val="150000"/>
              </a:lnSpc>
            </a:pPr>
            <a:r>
              <a:rPr lang="en-US" altLang="zh-CN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(3)(     )</a:t>
            </a:r>
            <a:r>
              <a:rPr lang="en-US" altLang="zh-CN" sz="4000" b="1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r>
              <a:rPr lang="zh-CN" alt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＝</a:t>
            </a:r>
            <a:r>
              <a:rPr lang="en-US" altLang="zh-CN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8         (4)(     )</a:t>
            </a:r>
            <a:r>
              <a:rPr lang="en-US" altLang="zh-CN" sz="4000" b="1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r>
              <a:rPr lang="zh-CN" alt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＝</a:t>
            </a:r>
            <a:r>
              <a:rPr lang="en-US" altLang="zh-CN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-8</a:t>
            </a:r>
          </a:p>
          <a:p>
            <a:pPr>
              <a:lnSpc>
                <a:spcPct val="150000"/>
              </a:lnSpc>
            </a:pPr>
            <a:r>
              <a:rPr lang="en-US" altLang="zh-CN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(5)(     )</a:t>
            </a:r>
            <a:r>
              <a:rPr lang="en-US" altLang="zh-CN" sz="4000" b="1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r>
              <a:rPr lang="zh-CN" alt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＝</a:t>
            </a:r>
            <a:r>
              <a:rPr lang="en-US" altLang="zh-CN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27       (6)(     )</a:t>
            </a:r>
            <a:r>
              <a:rPr lang="en-US" altLang="zh-CN" sz="4000" b="1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r>
              <a:rPr lang="zh-CN" alt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＝</a:t>
            </a:r>
            <a:r>
              <a:rPr lang="en-US" altLang="zh-CN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-27</a:t>
            </a:r>
          </a:p>
          <a:p>
            <a:pPr>
              <a:lnSpc>
                <a:spcPct val="150000"/>
              </a:lnSpc>
            </a:pPr>
            <a:r>
              <a:rPr lang="en-US" altLang="zh-CN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(7)(     )</a:t>
            </a:r>
            <a:r>
              <a:rPr lang="en-US" altLang="zh-CN" sz="4000" b="1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r>
              <a:rPr lang="zh-CN" alt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＝</a:t>
            </a:r>
            <a:r>
              <a:rPr lang="en-US" altLang="zh-CN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64       (8)(     )</a:t>
            </a:r>
            <a:r>
              <a:rPr lang="en-US" altLang="zh-CN" sz="4000" b="1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r>
              <a:rPr lang="zh-CN" alt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＝</a:t>
            </a:r>
            <a:r>
              <a:rPr lang="en-US" altLang="zh-CN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-64</a:t>
            </a:r>
          </a:p>
          <a:p>
            <a:pPr>
              <a:lnSpc>
                <a:spcPct val="150000"/>
              </a:lnSpc>
            </a:pPr>
            <a:r>
              <a:rPr lang="en-US" altLang="zh-CN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(9)(     )</a:t>
            </a:r>
            <a:r>
              <a:rPr lang="en-US" altLang="zh-CN" sz="4000" b="1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r>
              <a:rPr lang="zh-CN" alt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＝</a:t>
            </a:r>
            <a:r>
              <a:rPr lang="en-US" altLang="zh-CN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0</a:t>
            </a:r>
            <a:endParaRPr lang="en-US" altLang="zh-CN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1331913" y="1484313"/>
            <a:ext cx="52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FF00"/>
                </a:solidFill>
                <a:latin typeface="Arial Black" panose="020B0A04020102020204" pitchFamily="34" charset="0"/>
                <a:ea typeface="华文新魏" panose="02010800040101010101" charset="-122"/>
              </a:rPr>
              <a:t>1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5867400" y="1484313"/>
            <a:ext cx="693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FF00"/>
                </a:solidFill>
                <a:latin typeface="Arial Black" panose="020B0A04020102020204" pitchFamily="34" charset="0"/>
                <a:ea typeface="华文新魏" panose="02010800040101010101" charset="-122"/>
              </a:rPr>
              <a:t>-1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1331913" y="2420938"/>
            <a:ext cx="52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FF00"/>
                </a:solidFill>
                <a:latin typeface="Arial Black" panose="020B0A04020102020204" pitchFamily="34" charset="0"/>
                <a:ea typeface="华文新魏" panose="02010800040101010101" charset="-122"/>
              </a:rPr>
              <a:t>2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5867400" y="2420938"/>
            <a:ext cx="693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FF00"/>
                </a:solidFill>
                <a:latin typeface="Arial Black" panose="020B0A04020102020204" pitchFamily="34" charset="0"/>
                <a:ea typeface="华文新魏" panose="02010800040101010101" charset="-122"/>
              </a:rPr>
              <a:t>-2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1352550" y="3375025"/>
            <a:ext cx="52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FF00"/>
                </a:solidFill>
                <a:latin typeface="Arial Black" panose="020B0A04020102020204" pitchFamily="34" charset="0"/>
                <a:ea typeface="华文新魏" panose="02010800040101010101" charset="-122"/>
              </a:rPr>
              <a:t>3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5888038" y="3375025"/>
            <a:ext cx="6937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FF00"/>
                </a:solidFill>
                <a:latin typeface="Arial Black" panose="020B0A04020102020204" pitchFamily="34" charset="0"/>
                <a:ea typeface="华文新魏" panose="02010800040101010101" charset="-122"/>
              </a:rPr>
              <a:t>-3</a:t>
            </a: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1331913" y="4292600"/>
            <a:ext cx="52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FF00"/>
                </a:solidFill>
                <a:latin typeface="Arial Black" panose="020B0A04020102020204" pitchFamily="34" charset="0"/>
                <a:ea typeface="华文新魏" panose="02010800040101010101" charset="-122"/>
              </a:rPr>
              <a:t>4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5867400" y="4292600"/>
            <a:ext cx="693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FF00"/>
                </a:solidFill>
                <a:latin typeface="Arial Black" panose="020B0A04020102020204" pitchFamily="34" charset="0"/>
                <a:ea typeface="华文新魏" panose="02010800040101010101" charset="-122"/>
              </a:rPr>
              <a:t>-4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1403350" y="5229225"/>
            <a:ext cx="52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FF00"/>
                </a:solidFill>
                <a:latin typeface="Arial Black" panose="020B0A04020102020204" pitchFamily="34" charset="0"/>
                <a:ea typeface="华文新魏" panose="02010800040101010101" charset="-122"/>
              </a:rPr>
              <a:t>0</a:t>
            </a: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0" y="0"/>
            <a:ext cx="25209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600" dirty="0">
                <a:solidFill>
                  <a:srgbClr val="FFFF00"/>
                </a:solidFill>
                <a:latin typeface="Arial Black" panose="020B0A04020102020204" pitchFamily="34" charset="0"/>
                <a:ea typeface="华文新魏" panose="02010800040101010101" charset="-122"/>
              </a:rPr>
              <a:t>填空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350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350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350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35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35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351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35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35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351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7" grpId="0"/>
      <p:bldP spid="63508" grpId="0"/>
      <p:bldP spid="63509" grpId="0"/>
      <p:bldP spid="63510" grpId="0"/>
      <p:bldP spid="63511" grpId="0"/>
      <p:bldP spid="63512" grpId="0"/>
      <p:bldP spid="63513" grpId="0"/>
      <p:bldP spid="63514" grpId="0"/>
      <p:bldP spid="635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-10269" y="1772816"/>
            <a:ext cx="9144000" cy="205105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48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       要做一个正方形的木箱，使它的容积是</a:t>
            </a:r>
            <a:r>
              <a:rPr lang="en-US" altLang="zh-CN" sz="48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10</a:t>
            </a:r>
            <a:r>
              <a:rPr lang="zh-CN" altLang="en-US" sz="48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立方米，这个木箱的棱长是多少？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23528" y="276225"/>
            <a:ext cx="25209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6600" b="1" dirty="0">
                <a:solidFill>
                  <a:srgbClr val="FFFF00"/>
                </a:solidFill>
                <a:latin typeface="Arial Black" panose="020B0A04020102020204" pitchFamily="34" charset="0"/>
                <a:ea typeface="华文新魏" panose="02010800040101010101" charset="-122"/>
              </a:rPr>
              <a:t>思考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21" name="Group 37"/>
          <p:cNvGrpSpPr/>
          <p:nvPr/>
        </p:nvGrpSpPr>
        <p:grpSpPr bwMode="auto">
          <a:xfrm>
            <a:off x="1033463" y="1341438"/>
            <a:ext cx="7500937" cy="4343400"/>
            <a:chOff x="107" y="1850"/>
            <a:chExt cx="4414" cy="2397"/>
          </a:xfrm>
        </p:grpSpPr>
        <p:sp>
          <p:nvSpPr>
            <p:cNvPr id="41998" name="Text Box 14"/>
            <p:cNvSpPr txBox="1">
              <a:spLocks noChangeArrowheads="1"/>
            </p:cNvSpPr>
            <p:nvPr/>
          </p:nvSpPr>
          <p:spPr bwMode="auto">
            <a:xfrm>
              <a:off x="131" y="2205"/>
              <a:ext cx="980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600" b="1" dirty="0">
                  <a:solidFill>
                    <a:schemeClr val="bg1"/>
                  </a:solidFill>
                  <a:latin typeface="Arial Black" panose="020B0A04020102020204" pitchFamily="34" charset="0"/>
                  <a:ea typeface="华文新魏" panose="02010800040101010101" charset="-122"/>
                </a:rPr>
                <a:t>根指数</a:t>
              </a:r>
            </a:p>
          </p:txBody>
        </p:sp>
        <p:sp>
          <p:nvSpPr>
            <p:cNvPr id="42011" name="Text Box 27"/>
            <p:cNvSpPr txBox="1">
              <a:spLocks noChangeArrowheads="1"/>
            </p:cNvSpPr>
            <p:nvPr/>
          </p:nvSpPr>
          <p:spPr bwMode="auto">
            <a:xfrm>
              <a:off x="107" y="2773"/>
              <a:ext cx="1065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Arial Black" panose="020B0A04020102020204" pitchFamily="34" charset="0"/>
                  <a:ea typeface="华文新魏" panose="02010800040101010101" charset="-122"/>
                </a:rPr>
                <a:t>不能省略</a:t>
              </a:r>
            </a:p>
          </p:txBody>
        </p:sp>
        <p:grpSp>
          <p:nvGrpSpPr>
            <p:cNvPr id="42020" name="Group 36"/>
            <p:cNvGrpSpPr/>
            <p:nvPr/>
          </p:nvGrpSpPr>
          <p:grpSpPr bwMode="auto">
            <a:xfrm>
              <a:off x="253" y="1850"/>
              <a:ext cx="4268" cy="2397"/>
              <a:chOff x="158" y="1850"/>
              <a:chExt cx="4268" cy="2397"/>
            </a:xfrm>
          </p:grpSpPr>
          <p:grpSp>
            <p:nvGrpSpPr>
              <p:cNvPr id="41993" name="Group 9"/>
              <p:cNvGrpSpPr/>
              <p:nvPr/>
            </p:nvGrpSpPr>
            <p:grpSpPr bwMode="auto">
              <a:xfrm>
                <a:off x="2491" y="2509"/>
                <a:ext cx="1935" cy="354"/>
                <a:chOff x="2352" y="565"/>
                <a:chExt cx="1831" cy="354"/>
              </a:xfrm>
            </p:grpSpPr>
            <p:sp>
              <p:nvSpPr>
                <p:cNvPr id="41994" name="Line 10"/>
                <p:cNvSpPr>
                  <a:spLocks noChangeShapeType="1"/>
                </p:cNvSpPr>
                <p:nvPr/>
              </p:nvSpPr>
              <p:spPr bwMode="auto">
                <a:xfrm>
                  <a:off x="2352" y="816"/>
                  <a:ext cx="768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99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062" y="565"/>
                  <a:ext cx="1121" cy="3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3600" b="1">
                      <a:solidFill>
                        <a:schemeClr val="bg1"/>
                      </a:solidFill>
                      <a:latin typeface="Arial Black" panose="020B0A04020102020204" pitchFamily="34" charset="0"/>
                      <a:ea typeface="华文新魏" panose="02010800040101010101" charset="-122"/>
                    </a:rPr>
                    <a:t>被开方数</a:t>
                  </a:r>
                </a:p>
              </p:txBody>
            </p:sp>
          </p:grpSp>
          <p:grpSp>
            <p:nvGrpSpPr>
              <p:cNvPr id="41999" name="Group 15"/>
              <p:cNvGrpSpPr/>
              <p:nvPr/>
            </p:nvGrpSpPr>
            <p:grpSpPr bwMode="auto">
              <a:xfrm>
                <a:off x="2381" y="1850"/>
                <a:ext cx="1220" cy="491"/>
                <a:chOff x="2352" y="-59"/>
                <a:chExt cx="1102" cy="491"/>
              </a:xfrm>
            </p:grpSpPr>
            <p:sp>
              <p:nvSpPr>
                <p:cNvPr id="4200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352" y="192"/>
                  <a:ext cx="528" cy="24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00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870" y="-59"/>
                  <a:ext cx="584" cy="3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3600" b="1">
                      <a:solidFill>
                        <a:schemeClr val="bg1"/>
                      </a:solidFill>
                      <a:latin typeface="Arial Black" panose="020B0A04020102020204" pitchFamily="34" charset="0"/>
                      <a:ea typeface="华文新魏" panose="02010800040101010101" charset="-122"/>
                    </a:rPr>
                    <a:t>根号</a:t>
                  </a:r>
                </a:p>
              </p:txBody>
            </p:sp>
          </p:grpSp>
          <p:grpSp>
            <p:nvGrpSpPr>
              <p:cNvPr id="42017" name="Group 33"/>
              <p:cNvGrpSpPr/>
              <p:nvPr/>
            </p:nvGrpSpPr>
            <p:grpSpPr bwMode="auto">
              <a:xfrm>
                <a:off x="158" y="3120"/>
                <a:ext cx="3055" cy="514"/>
                <a:chOff x="158" y="3120"/>
                <a:chExt cx="3055" cy="514"/>
              </a:xfrm>
            </p:grpSpPr>
            <p:graphicFrame>
              <p:nvGraphicFramePr>
                <p:cNvPr id="42003" name="Object 19"/>
                <p:cNvGraphicFramePr>
                  <a:graphicFrameLocks noChangeAspect="1"/>
                </p:cNvGraphicFramePr>
                <p:nvPr/>
              </p:nvGraphicFramePr>
              <p:xfrm>
                <a:off x="158" y="3120"/>
                <a:ext cx="567" cy="51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2036" name="Equation" r:id="rId4" imgW="304800" imgH="342900" progId="Equation.3">
                        <p:embed/>
                      </p:oleObj>
                    </mc:Choice>
                    <mc:Fallback>
                      <p:oleObj name="Equation" r:id="rId4" imgW="304800" imgH="342900" progId="Equation.3">
                        <p:embed/>
                        <p:pic>
                          <p:nvPicPr>
                            <p:cNvPr id="0" name="Object 1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8" y="3120"/>
                              <a:ext cx="567" cy="51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200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952" y="3166"/>
                  <a:ext cx="2261" cy="3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3600" b="1" dirty="0">
                      <a:solidFill>
                        <a:schemeClr val="bg1"/>
                      </a:solidFill>
                      <a:latin typeface="Arial Black" panose="020B0A04020102020204" pitchFamily="34" charset="0"/>
                      <a:ea typeface="华文新魏" panose="02010800040101010101" charset="-122"/>
                    </a:rPr>
                    <a:t>读作“三次根号”；</a:t>
                  </a:r>
                </a:p>
              </p:txBody>
            </p:sp>
          </p:grpSp>
          <p:grpSp>
            <p:nvGrpSpPr>
              <p:cNvPr id="42018" name="Group 34"/>
              <p:cNvGrpSpPr/>
              <p:nvPr/>
            </p:nvGrpSpPr>
            <p:grpSpPr bwMode="auto">
              <a:xfrm>
                <a:off x="267" y="3612"/>
                <a:ext cx="3148" cy="635"/>
                <a:chOff x="267" y="3612"/>
                <a:chExt cx="3148" cy="635"/>
              </a:xfrm>
            </p:grpSpPr>
            <p:graphicFrame>
              <p:nvGraphicFramePr>
                <p:cNvPr id="42006" name="Object 22"/>
                <p:cNvGraphicFramePr>
                  <a:graphicFrameLocks noChangeAspect="1"/>
                </p:cNvGraphicFramePr>
                <p:nvPr/>
              </p:nvGraphicFramePr>
              <p:xfrm>
                <a:off x="267" y="3612"/>
                <a:ext cx="617" cy="63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2037" name="Equation" r:id="rId6" imgW="317500" imgH="304800" progId="Equation.3">
                        <p:embed/>
                      </p:oleObj>
                    </mc:Choice>
                    <mc:Fallback>
                      <p:oleObj name="Equation" r:id="rId6" imgW="317500" imgH="304800" progId="Equation.3">
                        <p:embed/>
                        <p:pic>
                          <p:nvPicPr>
                            <p:cNvPr id="0" name="Object 2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7" y="3612"/>
                              <a:ext cx="617" cy="63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200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75" y="3710"/>
                  <a:ext cx="2440" cy="3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3600" b="1" dirty="0">
                      <a:solidFill>
                        <a:schemeClr val="bg1"/>
                      </a:solidFill>
                      <a:latin typeface="Arial Black" panose="020B0A04020102020204" pitchFamily="34" charset="0"/>
                      <a:ea typeface="华文新魏" panose="02010800040101010101" charset="-122"/>
                    </a:rPr>
                    <a:t>读作“三次根号</a:t>
                  </a:r>
                  <a:r>
                    <a:rPr lang="en-US" altLang="zh-CN" sz="3600" b="1" dirty="0">
                      <a:solidFill>
                        <a:schemeClr val="bg1"/>
                      </a:solidFill>
                      <a:latin typeface="Arial Black" panose="020B0A04020102020204" pitchFamily="34" charset="0"/>
                      <a:ea typeface="华文新魏" panose="02010800040101010101" charset="-122"/>
                    </a:rPr>
                    <a:t>a”</a:t>
                  </a:r>
                  <a:r>
                    <a:rPr lang="zh-CN" altLang="en-US" sz="3600" b="1" dirty="0">
                      <a:solidFill>
                        <a:schemeClr val="bg1"/>
                      </a:solidFill>
                      <a:latin typeface="Arial Black" panose="020B0A04020102020204" pitchFamily="34" charset="0"/>
                      <a:ea typeface="华文新魏" panose="02010800040101010101" charset="-122"/>
                    </a:rPr>
                    <a:t>；</a:t>
                  </a:r>
                </a:p>
              </p:txBody>
            </p:sp>
          </p:grpSp>
          <p:sp>
            <p:nvSpPr>
              <p:cNvPr id="42009" name="Oval 25"/>
              <p:cNvSpPr>
                <a:spLocks noChangeArrowheads="1"/>
              </p:cNvSpPr>
              <p:nvPr/>
            </p:nvSpPr>
            <p:spPr bwMode="auto">
              <a:xfrm>
                <a:off x="1655" y="2341"/>
                <a:ext cx="288" cy="336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010" name="Line 26"/>
              <p:cNvSpPr>
                <a:spLocks noChangeShapeType="1"/>
              </p:cNvSpPr>
              <p:nvPr/>
            </p:nvSpPr>
            <p:spPr bwMode="auto">
              <a:xfrm flipH="1">
                <a:off x="1031" y="2581"/>
                <a:ext cx="624" cy="240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013" name="Oval 29"/>
              <p:cNvSpPr>
                <a:spLocks noChangeArrowheads="1"/>
              </p:cNvSpPr>
              <p:nvPr/>
            </p:nvSpPr>
            <p:spPr bwMode="auto">
              <a:xfrm>
                <a:off x="1639" y="2341"/>
                <a:ext cx="288" cy="336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42019" name="Group 35"/>
              <p:cNvGrpSpPr/>
              <p:nvPr/>
            </p:nvGrpSpPr>
            <p:grpSpPr bwMode="auto">
              <a:xfrm>
                <a:off x="975" y="2205"/>
                <a:ext cx="1542" cy="845"/>
                <a:chOff x="975" y="2222"/>
                <a:chExt cx="1542" cy="845"/>
              </a:xfrm>
            </p:grpSpPr>
            <p:graphicFrame>
              <p:nvGraphicFramePr>
                <p:cNvPr id="41992" name="Object 8"/>
                <p:cNvGraphicFramePr>
                  <a:graphicFrameLocks noChangeAspect="1"/>
                </p:cNvGraphicFramePr>
                <p:nvPr/>
              </p:nvGraphicFramePr>
              <p:xfrm>
                <a:off x="1625" y="2222"/>
                <a:ext cx="892" cy="84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2038" name="公式" r:id="rId8" imgW="317500" imgH="304800" progId="Equation.3">
                        <p:embed/>
                      </p:oleObj>
                    </mc:Choice>
                    <mc:Fallback>
                      <p:oleObj name="公式" r:id="rId8" imgW="317500" imgH="304800" progId="Equation.3">
                        <p:embed/>
                        <p:pic>
                          <p:nvPicPr>
                            <p:cNvPr id="0" name="Object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625" y="2222"/>
                              <a:ext cx="892" cy="84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1997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975" y="2478"/>
                  <a:ext cx="642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014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1018" y="2592"/>
                  <a:ext cx="624" cy="240"/>
                </a:xfrm>
                <a:prstGeom prst="line">
                  <a:avLst/>
                </a:prstGeom>
                <a:noFill/>
                <a:ln w="38100">
                  <a:solidFill>
                    <a:srgbClr val="FFFF66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722" name="Group 106"/>
          <p:cNvGraphicFramePr>
            <a:graphicFrameLocks noGrp="1"/>
          </p:cNvGraphicFramePr>
          <p:nvPr/>
        </p:nvGraphicFramePr>
        <p:xfrm>
          <a:off x="0" y="304800"/>
          <a:ext cx="9144000" cy="540004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华文新魏" panose="0201080004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华文新魏" panose="02010800040101010101" charset="-122"/>
                        </a:rPr>
                        <a:t>平方根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华文新魏" panose="02010800040101010101" charset="-122"/>
                        </a:rPr>
                        <a:t>立方根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3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华文新魏" panose="02010800040101010101" charset="-122"/>
                        </a:rPr>
                        <a:t>定义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华文新魏" panose="0201080004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华文新魏" panose="0201080004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华文新魏" panose="02010800040101010101" charset="-122"/>
                        </a:rPr>
                        <a:t>表示方法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华文新魏" panose="0201080004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华文新魏" panose="0201080004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华文新魏" panose="02010800040101010101" charset="-122"/>
                        </a:rPr>
                        <a:t>什么数有～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华文新魏" panose="0201080004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华文新魏" panose="0201080004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华文新魏" panose="02010800040101010101" charset="-122"/>
                        </a:rPr>
                        <a:t>正数的～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华文新魏" panose="0201080004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华文新魏" panose="0201080004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华文新魏" panose="02010800040101010101" charset="-122"/>
                        </a:rPr>
                        <a:t>0</a:t>
                      </a: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华文新魏" panose="02010800040101010101" charset="-122"/>
                        </a:rPr>
                        <a:t>的～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华文新魏" panose="0201080004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华文新魏" panose="0201080004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华文新魏" panose="02010800040101010101" charset="-122"/>
                        </a:rPr>
                        <a:t>负数的～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华文新魏" panose="0201080004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华文新魏" panose="0201080004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1675" name="Object 59"/>
          <p:cNvGraphicFramePr>
            <a:graphicFrameLocks noChangeAspect="1"/>
          </p:cNvGraphicFramePr>
          <p:nvPr/>
        </p:nvGraphicFramePr>
        <p:xfrm>
          <a:off x="3962400" y="2133600"/>
          <a:ext cx="13049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3" name="公式" r:id="rId3" imgW="508000" imgH="304800" progId="Equation.3">
                  <p:embed/>
                </p:oleObj>
              </mc:Choice>
              <mc:Fallback>
                <p:oleObj name="公式" r:id="rId3" imgW="508000" imgH="3048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133600"/>
                        <a:ext cx="13049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76" name="Text Box 60"/>
          <p:cNvSpPr txBox="1">
            <a:spLocks noChangeArrowheads="1"/>
          </p:cNvSpPr>
          <p:nvPr/>
        </p:nvSpPr>
        <p:spPr bwMode="auto">
          <a:xfrm>
            <a:off x="3886200" y="290195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40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a≥0</a:t>
            </a:r>
          </a:p>
        </p:txBody>
      </p:sp>
      <p:sp>
        <p:nvSpPr>
          <p:cNvPr id="111678" name="Text Box 62"/>
          <p:cNvSpPr txBox="1">
            <a:spLocks noChangeArrowheads="1"/>
          </p:cNvSpPr>
          <p:nvPr/>
        </p:nvSpPr>
        <p:spPr bwMode="auto">
          <a:xfrm>
            <a:off x="2895600" y="3681413"/>
            <a:ext cx="34290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altLang="zh-CN" sz="36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2</a:t>
            </a:r>
            <a:r>
              <a:rPr kumimoji="0" lang="zh-CN" altLang="en-US" sz="36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个互为相反数</a:t>
            </a:r>
          </a:p>
        </p:txBody>
      </p:sp>
      <p:sp>
        <p:nvSpPr>
          <p:cNvPr id="111680" name="Text Box 64"/>
          <p:cNvSpPr txBox="1">
            <a:spLocks noChangeArrowheads="1"/>
          </p:cNvSpPr>
          <p:nvPr/>
        </p:nvSpPr>
        <p:spPr bwMode="auto">
          <a:xfrm>
            <a:off x="3387725" y="4367213"/>
            <a:ext cx="2555875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altLang="zh-CN" sz="36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0</a:t>
            </a:r>
          </a:p>
        </p:txBody>
      </p:sp>
      <p:sp>
        <p:nvSpPr>
          <p:cNvPr id="111682" name="Text Box 66"/>
          <p:cNvSpPr txBox="1">
            <a:spLocks noChangeArrowheads="1"/>
          </p:cNvSpPr>
          <p:nvPr/>
        </p:nvSpPr>
        <p:spPr bwMode="auto">
          <a:xfrm>
            <a:off x="3387725" y="5053013"/>
            <a:ext cx="2555875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zh-CN" altLang="en-US" sz="36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不存在</a:t>
            </a:r>
          </a:p>
        </p:txBody>
      </p:sp>
      <p:graphicFrame>
        <p:nvGraphicFramePr>
          <p:cNvPr id="111692" name="Object 76"/>
          <p:cNvGraphicFramePr>
            <a:graphicFrameLocks noChangeAspect="1"/>
          </p:cNvGraphicFramePr>
          <p:nvPr/>
        </p:nvGraphicFramePr>
        <p:xfrm>
          <a:off x="7134225" y="2146300"/>
          <a:ext cx="91281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4" name="公式" r:id="rId5" imgW="355600" imgH="304800" progId="Equation.3">
                  <p:embed/>
                </p:oleObj>
              </mc:Choice>
              <mc:Fallback>
                <p:oleObj name="公式" r:id="rId5" imgW="355600" imgH="30480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4225" y="2146300"/>
                        <a:ext cx="912813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93" name="Text Box 77"/>
          <p:cNvSpPr txBox="1">
            <a:spLocks noChangeArrowheads="1"/>
          </p:cNvSpPr>
          <p:nvPr/>
        </p:nvSpPr>
        <p:spPr bwMode="auto">
          <a:xfrm>
            <a:off x="6372225" y="2938463"/>
            <a:ext cx="25209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zh-CN" altLang="en-US" sz="36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任意数</a:t>
            </a:r>
          </a:p>
        </p:txBody>
      </p:sp>
      <p:sp>
        <p:nvSpPr>
          <p:cNvPr id="111694" name="Text Box 78"/>
          <p:cNvSpPr txBox="1">
            <a:spLocks noChangeArrowheads="1"/>
          </p:cNvSpPr>
          <p:nvPr/>
        </p:nvSpPr>
        <p:spPr bwMode="auto">
          <a:xfrm>
            <a:off x="6084888" y="3689350"/>
            <a:ext cx="2879725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altLang="zh-CN" sz="36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1</a:t>
            </a:r>
            <a:r>
              <a:rPr kumimoji="0" lang="zh-CN" altLang="en-US" sz="36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个正立方根</a:t>
            </a:r>
          </a:p>
        </p:txBody>
      </p:sp>
      <p:sp>
        <p:nvSpPr>
          <p:cNvPr id="111695" name="Text Box 79"/>
          <p:cNvSpPr txBox="1">
            <a:spLocks noChangeArrowheads="1"/>
          </p:cNvSpPr>
          <p:nvPr/>
        </p:nvSpPr>
        <p:spPr bwMode="auto">
          <a:xfrm>
            <a:off x="6300788" y="4378325"/>
            <a:ext cx="2555875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altLang="zh-CN" sz="36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0</a:t>
            </a:r>
          </a:p>
        </p:txBody>
      </p:sp>
      <p:sp>
        <p:nvSpPr>
          <p:cNvPr id="111696" name="Text Box 80"/>
          <p:cNvSpPr txBox="1">
            <a:spLocks noChangeArrowheads="1"/>
          </p:cNvSpPr>
          <p:nvPr/>
        </p:nvSpPr>
        <p:spPr bwMode="auto">
          <a:xfrm>
            <a:off x="6156325" y="5070475"/>
            <a:ext cx="28082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en-US" altLang="zh-CN" sz="36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1</a:t>
            </a:r>
            <a:r>
              <a:rPr kumimoji="0" lang="zh-CN" altLang="en-US" sz="36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个负立方根</a:t>
            </a:r>
          </a:p>
        </p:txBody>
      </p:sp>
      <p:sp>
        <p:nvSpPr>
          <p:cNvPr id="111720" name="Rectangle 104"/>
          <p:cNvSpPr>
            <a:spLocks noChangeArrowheads="1"/>
          </p:cNvSpPr>
          <p:nvPr/>
        </p:nvSpPr>
        <p:spPr bwMode="auto">
          <a:xfrm>
            <a:off x="3132138" y="965200"/>
            <a:ext cx="2908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CN" sz="4000" b="1">
                <a:solidFill>
                  <a:schemeClr val="bg1"/>
                </a:solidFill>
                <a:latin typeface="Arial" panose="020B0604020202020204" pitchFamily="34" charset="0"/>
                <a:ea typeface="华文新魏" panose="02010800040101010101" charset="-122"/>
              </a:rPr>
              <a:t>x</a:t>
            </a:r>
            <a:r>
              <a:rPr kumimoji="0" lang="en-US" altLang="zh-CN" sz="4000" b="1" baseline="30000">
                <a:solidFill>
                  <a:schemeClr val="bg1"/>
                </a:solidFill>
                <a:latin typeface="Arial" panose="020B0604020202020204" pitchFamily="34" charset="0"/>
                <a:ea typeface="华文新魏" panose="02010800040101010101" charset="-122"/>
              </a:rPr>
              <a:t>2</a:t>
            </a:r>
            <a:r>
              <a:rPr kumimoji="0" lang="en-US" altLang="zh-CN" sz="4000" b="1">
                <a:solidFill>
                  <a:schemeClr val="bg1"/>
                </a:solidFill>
                <a:latin typeface="Arial" panose="020B0604020202020204" pitchFamily="34" charset="0"/>
                <a:ea typeface="华文新魏" panose="02010800040101010101" charset="-122"/>
              </a:rPr>
              <a:t>=a,x</a:t>
            </a:r>
            <a:r>
              <a:rPr kumimoji="0" lang="zh-CN" altLang="en-US" sz="4000" b="1">
                <a:solidFill>
                  <a:schemeClr val="bg1"/>
                </a:solidFill>
                <a:latin typeface="Arial" panose="020B0604020202020204" pitchFamily="34" charset="0"/>
                <a:ea typeface="华文新魏" panose="02010800040101010101" charset="-122"/>
              </a:rPr>
              <a:t>是</a:t>
            </a:r>
            <a:r>
              <a:rPr kumimoji="0" lang="en-US" altLang="zh-CN" sz="4000" b="1">
                <a:solidFill>
                  <a:schemeClr val="bg1"/>
                </a:solidFill>
                <a:latin typeface="Arial" panose="020B0604020202020204" pitchFamily="34" charset="0"/>
                <a:ea typeface="华文新魏" panose="02010800040101010101" charset="-122"/>
              </a:rPr>
              <a:t>a</a:t>
            </a:r>
            <a:r>
              <a:rPr kumimoji="0" lang="zh-CN" altLang="en-US" sz="4000" b="1">
                <a:solidFill>
                  <a:schemeClr val="bg1"/>
                </a:solidFill>
                <a:latin typeface="Arial" panose="020B0604020202020204" pitchFamily="34" charset="0"/>
                <a:ea typeface="华文新魏" panose="02010800040101010101" charset="-122"/>
              </a:rPr>
              <a:t>的平方根</a:t>
            </a:r>
          </a:p>
        </p:txBody>
      </p:sp>
      <p:sp>
        <p:nvSpPr>
          <p:cNvPr id="111721" name="Rectangle 105"/>
          <p:cNvSpPr>
            <a:spLocks noChangeArrowheads="1"/>
          </p:cNvSpPr>
          <p:nvPr/>
        </p:nvSpPr>
        <p:spPr bwMode="auto">
          <a:xfrm>
            <a:off x="6156325" y="981075"/>
            <a:ext cx="2908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CN" sz="4000" b="1">
                <a:solidFill>
                  <a:schemeClr val="bg1"/>
                </a:solidFill>
                <a:latin typeface="Arial" panose="020B0604020202020204" pitchFamily="34" charset="0"/>
                <a:ea typeface="华文新魏" panose="02010800040101010101" charset="-122"/>
              </a:rPr>
              <a:t>x</a:t>
            </a:r>
            <a:r>
              <a:rPr kumimoji="0" lang="en-US" altLang="zh-CN" sz="4000" b="1" baseline="30000">
                <a:solidFill>
                  <a:schemeClr val="bg1"/>
                </a:solidFill>
                <a:latin typeface="Arial" panose="020B0604020202020204" pitchFamily="34" charset="0"/>
                <a:ea typeface="华文新魏" panose="02010800040101010101" charset="-122"/>
              </a:rPr>
              <a:t>3</a:t>
            </a:r>
            <a:r>
              <a:rPr kumimoji="0" lang="en-US" altLang="zh-CN" sz="4000" b="1">
                <a:solidFill>
                  <a:schemeClr val="bg1"/>
                </a:solidFill>
                <a:latin typeface="Arial" panose="020B0604020202020204" pitchFamily="34" charset="0"/>
                <a:ea typeface="华文新魏" panose="02010800040101010101" charset="-122"/>
              </a:rPr>
              <a:t>=a,x</a:t>
            </a:r>
            <a:r>
              <a:rPr kumimoji="0" lang="zh-CN" altLang="en-US" sz="4000" b="1">
                <a:solidFill>
                  <a:schemeClr val="bg1"/>
                </a:solidFill>
                <a:latin typeface="Arial" panose="020B0604020202020204" pitchFamily="34" charset="0"/>
                <a:ea typeface="华文新魏" panose="02010800040101010101" charset="-122"/>
              </a:rPr>
              <a:t>是</a:t>
            </a:r>
            <a:r>
              <a:rPr kumimoji="0" lang="en-US" altLang="zh-CN" sz="4000" b="1">
                <a:solidFill>
                  <a:schemeClr val="bg1"/>
                </a:solidFill>
                <a:latin typeface="Arial" panose="020B0604020202020204" pitchFamily="34" charset="0"/>
                <a:ea typeface="华文新魏" panose="02010800040101010101" charset="-122"/>
              </a:rPr>
              <a:t>a</a:t>
            </a:r>
            <a:r>
              <a:rPr kumimoji="0" lang="zh-CN" altLang="en-US" sz="4000" b="1">
                <a:solidFill>
                  <a:schemeClr val="bg1"/>
                </a:solidFill>
                <a:latin typeface="Arial" panose="020B0604020202020204" pitchFamily="34" charset="0"/>
                <a:ea typeface="华文新魏" panose="02010800040101010101" charset="-122"/>
              </a:rPr>
              <a:t>的立方根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167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167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167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168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168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169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169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169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1169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1169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76" grpId="0"/>
      <p:bldP spid="111678" grpId="0"/>
      <p:bldP spid="111680" grpId="0"/>
      <p:bldP spid="111682" grpId="0"/>
      <p:bldP spid="111693" grpId="0"/>
      <p:bldP spid="111694" grpId="0"/>
      <p:bldP spid="111695" grpId="0"/>
      <p:bldP spid="1116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1393156" y="765174"/>
            <a:ext cx="313372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5</a:t>
            </a:r>
            <a:r>
              <a:rPr lang="en-US" altLang="zh-CN" sz="4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＝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125</a:t>
            </a:r>
          </a:p>
          <a:p>
            <a:pPr>
              <a:lnSpc>
                <a:spcPct val="150000"/>
              </a:lnSpc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6</a:t>
            </a:r>
            <a:r>
              <a:rPr lang="en-US" altLang="zh-CN" sz="4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＝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216</a:t>
            </a:r>
          </a:p>
          <a:p>
            <a:pPr>
              <a:lnSpc>
                <a:spcPct val="150000"/>
              </a:lnSpc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</a:t>
            </a:r>
            <a:r>
              <a:rPr lang="en-US" altLang="zh-CN" sz="4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＝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343</a:t>
            </a:r>
          </a:p>
          <a:p>
            <a:pPr>
              <a:lnSpc>
                <a:spcPct val="150000"/>
              </a:lnSpc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8</a:t>
            </a:r>
            <a:r>
              <a:rPr lang="en-US" altLang="zh-CN" sz="4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＝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512</a:t>
            </a:r>
          </a:p>
          <a:p>
            <a:pPr>
              <a:lnSpc>
                <a:spcPct val="150000"/>
              </a:lnSpc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9</a:t>
            </a:r>
            <a:r>
              <a:rPr lang="en-US" altLang="zh-CN" sz="4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＝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729</a:t>
            </a: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10</a:t>
            </a:r>
            <a:r>
              <a:rPr lang="en-US" altLang="zh-CN" sz="4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＝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1000</a:t>
            </a:r>
            <a:endParaRPr lang="en-US" altLang="zh-CN" sz="4000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68313" y="476250"/>
            <a:ext cx="7042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求下列各数的立方根：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611188" y="2151063"/>
            <a:ext cx="290671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（</a:t>
            </a:r>
            <a:r>
              <a:rPr lang="en-US" altLang="zh-CN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1</a:t>
            </a:r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）</a:t>
            </a:r>
            <a:r>
              <a:rPr lang="en-US" altLang="zh-CN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-8 </a:t>
            </a:r>
            <a:endParaRPr lang="zh-CN" altLang="en-US" sz="4800" b="1" dirty="0">
              <a:solidFill>
                <a:schemeClr val="bg1"/>
              </a:solidFill>
              <a:latin typeface="Arial Black" panose="020B0A04020102020204" pitchFamily="34" charset="0"/>
              <a:ea typeface="华文新魏" panose="02010800040101010101" charset="-122"/>
            </a:endParaRP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4838700" y="2055813"/>
            <a:ext cx="22161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（2）8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584200" y="3352800"/>
            <a:ext cx="1809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（3）</a:t>
            </a:r>
          </a:p>
        </p:txBody>
      </p:sp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1979613" y="3170238"/>
          <a:ext cx="12668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2" name="公式" r:id="rId3" imgW="520700" imgH="520700" progId="Equation.3">
                  <p:embed/>
                </p:oleObj>
              </mc:Choice>
              <mc:Fallback>
                <p:oleObj name="公式" r:id="rId3" imgW="520700" imgH="520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170238"/>
                        <a:ext cx="126682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4859338" y="3448050"/>
            <a:ext cx="3841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（4） 0</a:t>
            </a:r>
            <a:r>
              <a:rPr lang="en-US" altLang="zh-CN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.216</a:t>
            </a: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611188" y="4719638"/>
            <a:ext cx="26225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（5）  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566738" y="1795463"/>
            <a:ext cx="8380412" cy="375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（</a:t>
            </a:r>
            <a:r>
              <a:rPr lang="en-US" altLang="zh-CN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1</a:t>
            </a:r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）</a:t>
            </a:r>
            <a:r>
              <a:rPr lang="en-US" altLang="zh-CN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27</a:t>
            </a:r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；    （</a:t>
            </a:r>
            <a:r>
              <a:rPr lang="en-US" altLang="zh-CN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2</a:t>
            </a:r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）</a:t>
            </a:r>
            <a:r>
              <a:rPr lang="en-US" altLang="zh-CN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-64</a:t>
            </a:r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；</a:t>
            </a:r>
          </a:p>
          <a:p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 </a:t>
            </a:r>
          </a:p>
          <a:p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（</a:t>
            </a:r>
            <a:r>
              <a:rPr lang="en-US" altLang="zh-CN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3</a:t>
            </a:r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）</a:t>
            </a:r>
            <a:r>
              <a:rPr lang="en-US" altLang="zh-CN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10</a:t>
            </a:r>
            <a:r>
              <a:rPr lang="en-US" altLang="zh-CN" sz="4800" b="1" baseline="30000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3</a:t>
            </a:r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；   （</a:t>
            </a:r>
            <a:r>
              <a:rPr lang="en-US" altLang="zh-CN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4</a:t>
            </a:r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）</a:t>
            </a:r>
            <a:r>
              <a:rPr lang="en-US" altLang="zh-CN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-0.125</a:t>
            </a:r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；</a:t>
            </a:r>
          </a:p>
          <a:p>
            <a:endParaRPr lang="zh-CN" altLang="en-US" sz="4800" b="1" dirty="0">
              <a:solidFill>
                <a:schemeClr val="bg1"/>
              </a:solidFill>
              <a:latin typeface="Arial Black" panose="020B0A04020102020204" pitchFamily="34" charset="0"/>
              <a:ea typeface="华文新魏" panose="02010800040101010101" charset="-122"/>
            </a:endParaRPr>
          </a:p>
          <a:p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（</a:t>
            </a:r>
            <a:r>
              <a:rPr lang="en-US" altLang="zh-CN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5</a:t>
            </a:r>
            <a:r>
              <a:rPr lang="zh-CN" altLang="en-US" sz="48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）           ；</a:t>
            </a:r>
          </a:p>
        </p:txBody>
      </p:sp>
      <p:graphicFrame>
        <p:nvGraphicFramePr>
          <p:cNvPr id="132099" name="Object 3"/>
          <p:cNvGraphicFramePr>
            <a:graphicFrameLocks noChangeAspect="1"/>
          </p:cNvGraphicFramePr>
          <p:nvPr/>
        </p:nvGraphicFramePr>
        <p:xfrm>
          <a:off x="2339975" y="4292600"/>
          <a:ext cx="1519238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7" name="公式" r:id="rId3" imgW="393700" imgH="520700" progId="Equation.3">
                  <p:embed/>
                </p:oleObj>
              </mc:Choice>
              <mc:Fallback>
                <p:oleObj name="公式" r:id="rId3" imgW="3937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292600"/>
                        <a:ext cx="1519238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684213" y="404813"/>
            <a:ext cx="7042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求下列各数的立方根：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22" name="Object 2"/>
          <p:cNvGraphicFramePr>
            <a:graphicFrameLocks noChangeAspect="1"/>
          </p:cNvGraphicFramePr>
          <p:nvPr/>
        </p:nvGraphicFramePr>
        <p:xfrm>
          <a:off x="4514850" y="3827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6" name="公式" r:id="rId3" imgW="114300" imgH="215900" progId="Equation.3">
                  <p:embed/>
                </p:oleObj>
              </mc:Choice>
              <mc:Fallback>
                <p:oleObj name="公式" r:id="rId3" imgW="1143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8274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-144463" y="2308225"/>
            <a:ext cx="982980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（</a:t>
            </a:r>
            <a:r>
              <a:rPr lang="en-US" altLang="zh-CN" sz="44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10</a:t>
            </a:r>
            <a:r>
              <a:rPr lang="zh-CN" altLang="en-US" sz="44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）       ；      （</a:t>
            </a:r>
            <a:r>
              <a:rPr lang="en-US" altLang="zh-CN" sz="44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11</a:t>
            </a:r>
            <a:r>
              <a:rPr lang="zh-CN" altLang="en-US" sz="44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）      </a:t>
            </a:r>
          </a:p>
          <a:p>
            <a:endParaRPr lang="zh-CN" altLang="en-US" sz="4400" b="1">
              <a:solidFill>
                <a:schemeClr val="bg1"/>
              </a:solidFill>
              <a:latin typeface="Arial Black" panose="020B0A04020102020204" pitchFamily="34" charset="0"/>
              <a:ea typeface="华文新魏" panose="02010800040101010101" charset="-122"/>
            </a:endParaRPr>
          </a:p>
          <a:p>
            <a:endParaRPr lang="zh-CN" altLang="en-US" sz="4400" b="1">
              <a:solidFill>
                <a:schemeClr val="bg1"/>
              </a:solidFill>
              <a:latin typeface="Arial Black" panose="020B0A04020102020204" pitchFamily="34" charset="0"/>
              <a:ea typeface="华文新魏" panose="02010800040101010101" charset="-122"/>
            </a:endParaRPr>
          </a:p>
          <a:p>
            <a:r>
              <a:rPr lang="zh-CN" altLang="en-US" sz="44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（</a:t>
            </a:r>
            <a:r>
              <a:rPr lang="en-US" altLang="zh-CN" sz="44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12</a:t>
            </a:r>
            <a:r>
              <a:rPr lang="zh-CN" altLang="en-US" sz="4400" b="1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）         ；</a:t>
            </a:r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6589713" y="1844675"/>
          <a:ext cx="1438275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7" name="公式" r:id="rId5" imgW="520700" imgH="520700" progId="Equation.3">
                  <p:embed/>
                </p:oleObj>
              </mc:Choice>
              <mc:Fallback>
                <p:oleObj name="公式" r:id="rId5" imgW="5207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713" y="1844675"/>
                        <a:ext cx="1438275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5" name="Object 5"/>
          <p:cNvGraphicFramePr>
            <a:graphicFrameLocks noChangeAspect="1"/>
          </p:cNvGraphicFramePr>
          <p:nvPr/>
        </p:nvGraphicFramePr>
        <p:xfrm>
          <a:off x="1695450" y="1847850"/>
          <a:ext cx="1436688" cy="143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8" name="公式" r:id="rId7" imgW="520700" imgH="520700" progId="Equation.3">
                  <p:embed/>
                </p:oleObj>
              </mc:Choice>
              <mc:Fallback>
                <p:oleObj name="公式" r:id="rId7" imgW="5207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1847850"/>
                        <a:ext cx="1436688" cy="143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6"/>
          <p:cNvGraphicFramePr>
            <a:graphicFrameLocks noChangeAspect="1"/>
          </p:cNvGraphicFramePr>
          <p:nvPr/>
        </p:nvGraphicFramePr>
        <p:xfrm>
          <a:off x="1692275" y="3935413"/>
          <a:ext cx="1439863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9" name="公式" r:id="rId9" imgW="520700" imgH="520700" progId="Equation.3">
                  <p:embed/>
                </p:oleObj>
              </mc:Choice>
              <mc:Fallback>
                <p:oleObj name="公式" r:id="rId9" imgW="520700" imgH="520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935413"/>
                        <a:ext cx="1439863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539750" y="404813"/>
            <a:ext cx="7804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Arial Black" panose="020B0A04020102020204" pitchFamily="34" charset="0"/>
                <a:ea typeface="华文新魏" panose="02010800040101010101" charset="-122"/>
              </a:rPr>
              <a:t>求下列各数的立方根：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FrysBaskerville BT"/>
        <a:ea typeface=""/>
        <a:cs typeface=""/>
      </a:majorFont>
      <a:minorFont>
        <a:latin typeface="FrysBaskerville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琥珀" panose="0201080004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琥珀" panose="02010800040101010101" pitchFamily="2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主题9</Template>
  <TotalTime>0</TotalTime>
  <Words>417</Words>
  <Application>Microsoft Office PowerPoint</Application>
  <PresentationFormat>全屏显示(4:3)</PresentationFormat>
  <Paragraphs>85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FrysBaskerville BT</vt:lpstr>
      <vt:lpstr>华文新魏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2022-01-07T07:03:51Z</dcterms:created>
  <dcterms:modified xsi:type="dcterms:W3CDTF">2023-01-16T15:28:04Z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2EAA47CB168043DFAF180E1B27784126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