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64" r:id="rId4"/>
    <p:sldMasterId id="2147483668" r:id="rId5"/>
    <p:sldMasterId id="2147483672" r:id="rId6"/>
    <p:sldMasterId id="2147483676" r:id="rId7"/>
    <p:sldMasterId id="2147483680" r:id="rId8"/>
    <p:sldMasterId id="2147483684" r:id="rId9"/>
    <p:sldMasterId id="2147483688" r:id="rId10"/>
    <p:sldMasterId id="2147483692" r:id="rId11"/>
  </p:sldMasterIdLst>
  <p:notesMasterIdLst>
    <p:notesMasterId r:id="rId13"/>
  </p:notesMasterIdLst>
  <p:handoutMasterIdLst>
    <p:handoutMasterId r:id="rId37"/>
  </p:handoutMasterIdLst>
  <p:sldIdLst>
    <p:sldId id="470" r:id="rId12"/>
    <p:sldId id="353" r:id="rId14"/>
    <p:sldId id="471" r:id="rId15"/>
    <p:sldId id="352" r:id="rId16"/>
    <p:sldId id="497" r:id="rId17"/>
    <p:sldId id="498" r:id="rId18"/>
    <p:sldId id="491" r:id="rId19"/>
    <p:sldId id="494" r:id="rId20"/>
    <p:sldId id="499" r:id="rId21"/>
    <p:sldId id="492" r:id="rId22"/>
    <p:sldId id="495" r:id="rId23"/>
    <p:sldId id="500" r:id="rId24"/>
    <p:sldId id="501" r:id="rId25"/>
    <p:sldId id="502" r:id="rId26"/>
    <p:sldId id="503" r:id="rId27"/>
    <p:sldId id="504" r:id="rId28"/>
    <p:sldId id="505" r:id="rId29"/>
    <p:sldId id="506" r:id="rId30"/>
    <p:sldId id="507" r:id="rId31"/>
    <p:sldId id="508" r:id="rId32"/>
    <p:sldId id="509" r:id="rId33"/>
    <p:sldId id="493" r:id="rId34"/>
    <p:sldId id="496" r:id="rId35"/>
    <p:sldId id="297" r:id="rId36"/>
  </p:sldIdLst>
  <p:sldSz cx="12190095" cy="6859270"/>
  <p:notesSz cx="6858000" cy="9144000"/>
  <p:custDataLst>
    <p:tags r:id="rId4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A498"/>
    <a:srgbClr val="71ADA1"/>
    <a:srgbClr val="3296A8"/>
    <a:srgbClr val="6D8AAB"/>
    <a:srgbClr val="31709C"/>
    <a:srgbClr val="7697B3"/>
    <a:srgbClr val="6FA094"/>
    <a:srgbClr val="94BCB4"/>
    <a:srgbClr val="59503C"/>
    <a:srgbClr val="1FBC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115" autoAdjust="0"/>
    <p:restoredTop sz="97778" autoAdjust="0"/>
  </p:normalViewPr>
  <p:slideViewPr>
    <p:cSldViewPr snapToGrid="0" showGuides="1">
      <p:cViewPr varScale="1">
        <p:scale>
          <a:sx n="70" d="100"/>
          <a:sy n="70" d="100"/>
        </p:scale>
        <p:origin x="528" y="78"/>
      </p:cViewPr>
      <p:guideLst>
        <p:guide orient="horz" pos="216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'1.0' encoding='UTF-8' standalone='yes'?>
<Relationships xmlns="http://schemas.openxmlformats.org/package/2006/relationships"><Relationship Id="rId9" Type="http://schemas.openxmlformats.org/officeDocument/2006/relationships/slideMaster" Target="slideMasters/slideMaster8.xml"/><Relationship Id="rId8" Type="http://schemas.openxmlformats.org/officeDocument/2006/relationships/slideMaster" Target="slideMasters/slideMaster7.xml"/><Relationship Id="rId7" Type="http://schemas.openxmlformats.org/officeDocument/2006/relationships/slideMaster" Target="slideMasters/slideMaster6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1" Type="http://schemas.openxmlformats.org/officeDocument/2006/relationships/tags" Target="tags/tag1.xml"/><Relationship Id="rId40" Type="http://schemas.openxmlformats.org/officeDocument/2006/relationships/tableStyles" Target="tableStyles.xml"/><Relationship Id="rId4" Type="http://schemas.openxmlformats.org/officeDocument/2006/relationships/slideMaster" Target="slideMasters/slideMaster3.xml"/><Relationship Id="rId39" Type="http://schemas.openxmlformats.org/officeDocument/2006/relationships/viewProps" Target="viewProps.xml"/><Relationship Id="rId38" Type="http://schemas.openxmlformats.org/officeDocument/2006/relationships/presProps" Target="presProps.xml"/><Relationship Id="rId37" Type="http://schemas.openxmlformats.org/officeDocument/2006/relationships/handoutMaster" Target="handoutMasters/handoutMaster1.xml"/><Relationship Id="rId36" Type="http://schemas.openxmlformats.org/officeDocument/2006/relationships/slide" Target="slides/slide24.xml"/><Relationship Id="rId35" Type="http://schemas.openxmlformats.org/officeDocument/2006/relationships/slide" Target="slides/slide23.xml"/><Relationship Id="rId34" Type="http://schemas.openxmlformats.org/officeDocument/2006/relationships/slide" Target="slides/slide22.xml"/><Relationship Id="rId33" Type="http://schemas.openxmlformats.org/officeDocument/2006/relationships/slide" Target="slides/slide21.xml"/><Relationship Id="rId32" Type="http://schemas.openxmlformats.org/officeDocument/2006/relationships/slide" Target="slides/slide20.xml"/><Relationship Id="rId31" Type="http://schemas.openxmlformats.org/officeDocument/2006/relationships/slide" Target="slides/slide19.xml"/><Relationship Id="rId30" Type="http://schemas.openxmlformats.org/officeDocument/2006/relationships/slide" Target="slides/slide18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17.xml"/><Relationship Id="rId28" Type="http://schemas.openxmlformats.org/officeDocument/2006/relationships/slide" Target="slides/slide16.xml"/><Relationship Id="rId27" Type="http://schemas.openxmlformats.org/officeDocument/2006/relationships/slide" Target="slides/slide15.xml"/><Relationship Id="rId26" Type="http://schemas.openxmlformats.org/officeDocument/2006/relationships/slide" Target="slides/slide14.xml"/><Relationship Id="rId25" Type="http://schemas.openxmlformats.org/officeDocument/2006/relationships/slide" Target="slides/slide13.xml"/><Relationship Id="rId24" Type="http://schemas.openxmlformats.org/officeDocument/2006/relationships/slide" Target="slides/slide12.xml"/><Relationship Id="rId23" Type="http://schemas.openxmlformats.org/officeDocument/2006/relationships/slide" Target="slides/slide11.xml"/><Relationship Id="rId22" Type="http://schemas.openxmlformats.org/officeDocument/2006/relationships/slide" Target="slides/slide10.xml"/><Relationship Id="rId21" Type="http://schemas.openxmlformats.org/officeDocument/2006/relationships/slide" Target="slides/slide9.xml"/><Relationship Id="rId20" Type="http://schemas.openxmlformats.org/officeDocument/2006/relationships/slide" Target="slides/slide8.xml"/><Relationship Id="rId2" Type="http://schemas.openxmlformats.org/officeDocument/2006/relationships/theme" Target="theme/theme1.xml"/><Relationship Id="rId19" Type="http://schemas.openxmlformats.org/officeDocument/2006/relationships/slide" Target="slides/slide7.xml"/><Relationship Id="rId18" Type="http://schemas.openxmlformats.org/officeDocument/2006/relationships/slide" Target="slides/slide6.xml"/><Relationship Id="rId17" Type="http://schemas.openxmlformats.org/officeDocument/2006/relationships/slide" Target="slides/slide5.xml"/><Relationship Id="rId16" Type="http://schemas.openxmlformats.org/officeDocument/2006/relationships/slide" Target="slides/slide4.xml"/><Relationship Id="rId15" Type="http://schemas.openxmlformats.org/officeDocument/2006/relationships/slide" Target="slides/slide3.xml"/><Relationship Id="rId14" Type="http://schemas.openxmlformats.org/officeDocument/2006/relationships/slide" Target="slides/slide2.xml"/><Relationship Id="rId13" Type="http://schemas.openxmlformats.org/officeDocument/2006/relationships/notesMaster" Target="notesMasters/notesMaster1.xml"/><Relationship Id="rId12" Type="http://schemas.openxmlformats.org/officeDocument/2006/relationships/slide" Target="slides/slide1.xml"/><Relationship Id="rId11" Type="http://schemas.openxmlformats.org/officeDocument/2006/relationships/slideMaster" Target="slideMasters/slideMaster10.xml"/><Relationship Id="rId10" Type="http://schemas.openxmlformats.org/officeDocument/2006/relationships/slideMaster" Target="slideMasters/slideMaster9.xml"/><Relationship Id="rId1" Type="http://schemas.openxmlformats.org/officeDocument/2006/relationships/slideMaster" Target="slideMasters/slideMaster1.xml"/></Relationships>
</file>

<file path=ppt/handoutMasters/_rels/handout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12C8C0-A3D3-487B-AECC-CB6663EAE28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49D3E0-124D-4DFF-AE99-4EA4CC201DB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3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'1.0' encoding='UTF-8' standalone='yes'?>
<Relationships xmlns="http://schemas.openxmlformats.org/package/2006/relationships"><Relationship Id="rId4" Type="http://schemas.microsoft.com/office/2007/relationships/hdphoto" Target="../media/image6.wdp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'1.0' encoding='UTF-8' standalone='yes'?>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6.xml.rels><?xml version='1.0' encoding='UTF-8' standalone='yes'?>
<Relationships xmlns="http://schemas.openxmlformats.org/package/2006/relationships"><Relationship Id="rId4" Type="http://schemas.microsoft.com/office/2007/relationships/hdphoto" Target="../media/image6.wdp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'1.0' encoding='UTF-8' standalone='yes'?>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9.xml.rels><?xml version='1.0' encoding='UTF-8' standalone='yes'?>
<Relationships xmlns="http://schemas.openxmlformats.org/package/2006/relationships"><Relationship Id="rId4" Type="http://schemas.microsoft.com/office/2007/relationships/hdphoto" Target="../media/image6.wdp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'1.0' encoding='UTF-8' standalone='yes'?>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22.xml.rels><?xml version='1.0' encoding='UTF-8' standalone='yes'?>
<Relationships xmlns="http://schemas.openxmlformats.org/package/2006/relationships"><Relationship Id="rId4" Type="http://schemas.microsoft.com/office/2007/relationships/hdphoto" Target="../media/image6.wdp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'1.0' encoding='UTF-8' standalone='yes'?>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25.xml.rels><?xml version='1.0' encoding='UTF-8' standalone='yes'?>
<Relationships xmlns="http://schemas.openxmlformats.org/package/2006/relationships"><Relationship Id="rId4" Type="http://schemas.microsoft.com/office/2007/relationships/hdphoto" Target="../media/image6.wdp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'1.0' encoding='UTF-8' standalone='yes'?>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28.xml.rels><?xml version='1.0' encoding='UTF-8' standalone='yes'?>
<Relationships xmlns="http://schemas.openxmlformats.org/package/2006/relationships"><Relationship Id="rId4" Type="http://schemas.microsoft.com/office/2007/relationships/hdphoto" Target="../media/image6.wdp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'1.0' encoding='UTF-8' standalone='yes'?>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31.xml.rels><?xml version='1.0' encoding='UTF-8' standalone='yes'?>
<Relationships xmlns="http://schemas.openxmlformats.org/package/2006/relationships"><Relationship Id="rId4" Type="http://schemas.microsoft.com/office/2007/relationships/hdphoto" Target="../media/image6.wdp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.xml.rels><?xml version='1.0' encoding='UTF-8' standalone='yes'?>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34.xml.rels><?xml version='1.0' encoding='UTF-8' standalone='yes'?>
<Relationships xmlns="http://schemas.openxmlformats.org/package/2006/relationships"><Relationship Id="rId4" Type="http://schemas.microsoft.com/office/2007/relationships/hdphoto" Target="../media/image6.wdp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3802" y="1122624"/>
            <a:ext cx="9142810" cy="238815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3802" y="3602873"/>
            <a:ext cx="9142810" cy="165614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3764" y="365209"/>
            <a:ext cx="2628558" cy="581318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092" y="365209"/>
            <a:ext cx="7733293" cy="5813184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>
                <a:fillRect/>
              </a:stretch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  <a:endPara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迷你简汉真广标" panose="02010609000101010101" pitchFamily="49" charset="-122"/>
                <a:ea typeface="迷你简汉真广标" panose="02010609000101010101" pitchFamily="49" charset="-122"/>
                <a:cs typeface="+mn-cs"/>
              </a:endParaRP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>
                <a:fillRect/>
              </a:stretch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  <a:endPara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迷你简汉真广标" panose="02010609000101010101" pitchFamily="49" charset="-122"/>
                <a:ea typeface="迷你简汉真广标" panose="02010609000101010101" pitchFamily="49" charset="-122"/>
                <a:cs typeface="+mn-cs"/>
              </a:endParaRP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>
                <a:fillRect/>
              </a:stretch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  <a:endPara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迷你简汉真广标" panose="02010609000101010101" pitchFamily="49" charset="-122"/>
                <a:ea typeface="迷你简汉真广标" panose="02010609000101010101" pitchFamily="49" charset="-122"/>
                <a:cs typeface="+mn-cs"/>
              </a:endParaRP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>
                <a:fillRect/>
              </a:stretch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  <a:endPara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迷你简汉真广标" panose="02010609000101010101" pitchFamily="49" charset="-122"/>
                <a:ea typeface="迷你简汉真广标" panose="02010609000101010101" pitchFamily="49" charset="-122"/>
                <a:cs typeface="+mn-cs"/>
              </a:endParaRP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  <p:hf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>
                <a:fillRect/>
              </a:stretch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  <a:endPara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迷你简汉真广标" panose="02010609000101010101" pitchFamily="49" charset="-122"/>
                <a:ea typeface="迷你简汉真广标" panose="02010609000101010101" pitchFamily="49" charset="-122"/>
                <a:cs typeface="+mn-cs"/>
              </a:endParaRP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  <p:hf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>
                <a:fillRect/>
              </a:stretch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  <a:endPara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迷你简汉真广标" panose="02010609000101010101" pitchFamily="49" charset="-122"/>
                <a:ea typeface="迷你简汉真广标" panose="02010609000101010101" pitchFamily="49" charset="-122"/>
                <a:cs typeface="+mn-cs"/>
              </a:endParaRP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  <p:hf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743" y="1710135"/>
            <a:ext cx="10514231" cy="285339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743" y="4590527"/>
            <a:ext cx="10514231" cy="150053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>
                <a:fillRect/>
              </a:stretch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  <a:endPara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迷你简汉真广标" panose="02010609000101010101" pitchFamily="49" charset="-122"/>
                <a:ea typeface="迷你简汉真广标" panose="02010609000101010101" pitchFamily="49" charset="-122"/>
                <a:cs typeface="+mn-cs"/>
              </a:endParaRP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  <p:hf hd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>
                <a:fillRect/>
              </a:stretch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  <a:endPara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迷你简汉真广标" panose="02010609000101010101" pitchFamily="49" charset="-122"/>
                <a:ea typeface="迷你简汉真广标" panose="02010609000101010101" pitchFamily="49" charset="-122"/>
                <a:cs typeface="+mn-cs"/>
              </a:endParaRP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  <p:hf hd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82" y="2130922"/>
            <a:ext cx="10361851" cy="147036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563" y="3887100"/>
            <a:ext cx="8533289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60" y="4407923"/>
            <a:ext cx="10361851" cy="1362390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60" y="2907387"/>
            <a:ext cx="10361851" cy="1500534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22" y="1600572"/>
            <a:ext cx="5384099" cy="4527011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794" y="1600572"/>
            <a:ext cx="5384099" cy="4527011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091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1396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2" y="1535469"/>
            <a:ext cx="5386216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200" b="1"/>
            </a:lvl4pPr>
            <a:lvl5pPr marL="2438400" indent="0">
              <a:buNone/>
              <a:defRPr sz="2200" b="1"/>
            </a:lvl5pPr>
            <a:lvl6pPr marL="3048000" indent="0">
              <a:buNone/>
              <a:defRPr sz="2200" b="1"/>
            </a:lvl6pPr>
            <a:lvl7pPr marL="3657600" indent="0">
              <a:buNone/>
              <a:defRPr sz="2200" b="1"/>
            </a:lvl7pPr>
            <a:lvl8pPr marL="4267200" indent="0">
              <a:buNone/>
              <a:defRPr sz="2200" b="1"/>
            </a:lvl8pPr>
            <a:lvl9pPr marL="487680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2" y="2175380"/>
            <a:ext cx="5386216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7" y="1535469"/>
            <a:ext cx="5388332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200" b="1"/>
            </a:lvl4pPr>
            <a:lvl5pPr marL="2438400" indent="0">
              <a:buNone/>
              <a:defRPr sz="2200" b="1"/>
            </a:lvl5pPr>
            <a:lvl6pPr marL="3048000" indent="0">
              <a:buNone/>
              <a:defRPr sz="2200" b="1"/>
            </a:lvl6pPr>
            <a:lvl7pPr marL="3657600" indent="0">
              <a:buNone/>
              <a:defRPr sz="2200" b="1"/>
            </a:lvl7pPr>
            <a:lvl8pPr marL="4267200" indent="0">
              <a:buNone/>
              <a:defRPr sz="2200" b="1"/>
            </a:lvl8pPr>
            <a:lvl9pPr marL="487680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7" y="2175380"/>
            <a:ext cx="5388332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485" y="1031497"/>
            <a:ext cx="9911444" cy="4290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899289" y="6453393"/>
            <a:ext cx="391838" cy="2201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2992" y="6397708"/>
            <a:ext cx="2844430" cy="365210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4" y="273113"/>
            <a:ext cx="4010562" cy="116232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113" y="273117"/>
            <a:ext cx="6814780" cy="5854468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24" y="1435437"/>
            <a:ext cx="4010562" cy="4692149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06" y="4801714"/>
            <a:ext cx="7314248" cy="56687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06" y="612918"/>
            <a:ext cx="7314248" cy="4115753"/>
          </a:xfrm>
        </p:spPr>
        <p:txBody>
          <a:bodyPr/>
          <a:lstStyle>
            <a:lvl1pPr marL="0" indent="0">
              <a:buNone/>
              <a:defRPr sz="4300"/>
            </a:lvl1pPr>
            <a:lvl2pPr marL="609600" indent="0">
              <a:buNone/>
              <a:defRPr sz="3800"/>
            </a:lvl2pPr>
            <a:lvl3pPr marL="1219200" indent="0">
              <a:buNone/>
              <a:defRPr sz="3200"/>
            </a:lvl3pPr>
            <a:lvl4pPr marL="1828800" indent="0">
              <a:buNone/>
              <a:defRPr sz="2700"/>
            </a:lvl4pPr>
            <a:lvl5pPr marL="2438400" indent="0">
              <a:buNone/>
              <a:defRPr sz="2700"/>
            </a:lvl5pPr>
            <a:lvl6pPr marL="3048000" indent="0">
              <a:buNone/>
              <a:defRPr sz="2700"/>
            </a:lvl6pPr>
            <a:lvl7pPr marL="3657600" indent="0">
              <a:buNone/>
              <a:defRPr sz="2700"/>
            </a:lvl7pPr>
            <a:lvl8pPr marL="4267200" indent="0">
              <a:buNone/>
              <a:defRPr sz="2700"/>
            </a:lvl8pPr>
            <a:lvl9pPr marL="4876800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406" y="5368584"/>
            <a:ext cx="7314248" cy="805049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050" y="274704"/>
            <a:ext cx="2742843" cy="58528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22" y="274704"/>
            <a:ext cx="8025355" cy="58528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80" y="365211"/>
            <a:ext cx="10514231" cy="132587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679" y="1681553"/>
            <a:ext cx="5157116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679" y="2505656"/>
            <a:ext cx="5157116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1398" y="1681553"/>
            <a:ext cx="5182513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1398" y="2505656"/>
            <a:ext cx="5182513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microsoft.com/office/2007/relationships/hdphoto" Target="../media/image2.wdp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10.xml.rels><?xml version='1.0' encoding='UTF-8' standalone='yes'?>
<Relationships xmlns="http://schemas.openxmlformats.org/package/2006/relationships"><Relationship Id="rId9" Type="http://schemas.openxmlformats.org/officeDocument/2006/relationships/slideLayout" Target="../slideLayouts/slideLayout44.xml"/><Relationship Id="rId8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1.xml"/><Relationship Id="rId5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7.xml"/><Relationship Id="rId16" Type="http://schemas.openxmlformats.org/officeDocument/2006/relationships/theme" Target="../theme/theme10.xml"/><Relationship Id="rId15" Type="http://schemas.microsoft.com/office/2007/relationships/hdphoto" Target="../media/image2.wdp"/><Relationship Id="rId14" Type="http://schemas.openxmlformats.org/officeDocument/2006/relationships/image" Target="../media/image1.png"/><Relationship Id="rId13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45.xml"/><Relationship Id="rId1" Type="http://schemas.openxmlformats.org/officeDocument/2006/relationships/slideLayout" Target="../slideLayouts/slideLayout36.xml"/></Relationships>
</file>

<file path=ppt/slideMasters/_rels/slideMaster2.xml.rels><?xml version='1.0' encoding='UTF-8' standalone='yes'?>
<Relationships xmlns="http://schemas.openxmlformats.org/package/2006/relationships"><Relationship Id="rId7" Type="http://schemas.openxmlformats.org/officeDocument/2006/relationships/theme" Target="../theme/theme2.xml"/><Relationship Id="rId6" Type="http://schemas.openxmlformats.org/officeDocument/2006/relationships/image" Target="../media/image3.png"/><Relationship Id="rId5" Type="http://schemas.microsoft.com/office/2007/relationships/hdphoto" Target="../media/image2.wdp"/><Relationship Id="rId4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_rels/slideMaster3.xml.rels><?xml version='1.0' encoding='UTF-8' standalone='yes'?>
<Relationships xmlns="http://schemas.openxmlformats.org/package/2006/relationships"><Relationship Id="rId7" Type="http://schemas.openxmlformats.org/officeDocument/2006/relationships/theme" Target="../theme/theme3.xml"/><Relationship Id="rId6" Type="http://schemas.openxmlformats.org/officeDocument/2006/relationships/image" Target="../media/image3.png"/><Relationship Id="rId5" Type="http://schemas.microsoft.com/office/2007/relationships/hdphoto" Target="../media/image2.wdp"/><Relationship Id="rId4" Type="http://schemas.openxmlformats.org/officeDocument/2006/relationships/image" Target="../media/image1.png"/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/Relationships>
</file>

<file path=ppt/slideMasters/_rels/slideMaster4.xml.rels><?xml version='1.0' encoding='UTF-8' standalone='yes'?>
<Relationships xmlns="http://schemas.openxmlformats.org/package/2006/relationships"><Relationship Id="rId7" Type="http://schemas.openxmlformats.org/officeDocument/2006/relationships/theme" Target="../theme/theme4.xml"/><Relationship Id="rId6" Type="http://schemas.openxmlformats.org/officeDocument/2006/relationships/image" Target="../media/image3.png"/><Relationship Id="rId5" Type="http://schemas.microsoft.com/office/2007/relationships/hdphoto" Target="../media/image2.wdp"/><Relationship Id="rId4" Type="http://schemas.openxmlformats.org/officeDocument/2006/relationships/image" Target="../media/image1.png"/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/Relationships>
</file>

<file path=ppt/slideMasters/_rels/slideMaster5.xml.rels><?xml version='1.0' encoding='UTF-8' standalone='yes'?>
<Relationships xmlns="http://schemas.openxmlformats.org/package/2006/relationships"><Relationship Id="rId7" Type="http://schemas.openxmlformats.org/officeDocument/2006/relationships/theme" Target="../theme/theme5.xml"/><Relationship Id="rId6" Type="http://schemas.openxmlformats.org/officeDocument/2006/relationships/image" Target="../media/image3.png"/><Relationship Id="rId5" Type="http://schemas.microsoft.com/office/2007/relationships/hdphoto" Target="../media/image2.wdp"/><Relationship Id="rId4" Type="http://schemas.openxmlformats.org/officeDocument/2006/relationships/image" Target="../media/image1.png"/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/Relationships>
</file>

<file path=ppt/slideMasters/_rels/slideMaster6.xml.rels><?xml version='1.0' encoding='UTF-8' standalone='yes'?>
<Relationships xmlns="http://schemas.openxmlformats.org/package/2006/relationships"><Relationship Id="rId7" Type="http://schemas.openxmlformats.org/officeDocument/2006/relationships/theme" Target="../theme/theme6.xml"/><Relationship Id="rId6" Type="http://schemas.openxmlformats.org/officeDocument/2006/relationships/image" Target="../media/image3.png"/><Relationship Id="rId5" Type="http://schemas.microsoft.com/office/2007/relationships/hdphoto" Target="../media/image2.wdp"/><Relationship Id="rId4" Type="http://schemas.openxmlformats.org/officeDocument/2006/relationships/image" Target="../media/image1.png"/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/Relationships>
</file>

<file path=ppt/slideMasters/_rels/slideMaster7.xml.rels><?xml version='1.0' encoding='UTF-8' standalone='yes'?>
<Relationships xmlns="http://schemas.openxmlformats.org/package/2006/relationships"><Relationship Id="rId7" Type="http://schemas.openxmlformats.org/officeDocument/2006/relationships/theme" Target="../theme/theme7.xml"/><Relationship Id="rId6" Type="http://schemas.openxmlformats.org/officeDocument/2006/relationships/image" Target="../media/image3.png"/><Relationship Id="rId5" Type="http://schemas.microsoft.com/office/2007/relationships/hdphoto" Target="../media/image2.wdp"/><Relationship Id="rId4" Type="http://schemas.openxmlformats.org/officeDocument/2006/relationships/image" Target="../media/image1.png"/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/Relationships>
</file>

<file path=ppt/slideMasters/_rels/slideMaster8.xml.rels><?xml version='1.0' encoding='UTF-8' standalone='yes'?>
<Relationships xmlns="http://schemas.openxmlformats.org/package/2006/relationships"><Relationship Id="rId7" Type="http://schemas.openxmlformats.org/officeDocument/2006/relationships/theme" Target="../theme/theme8.xml"/><Relationship Id="rId6" Type="http://schemas.openxmlformats.org/officeDocument/2006/relationships/image" Target="../media/image3.png"/><Relationship Id="rId5" Type="http://schemas.microsoft.com/office/2007/relationships/hdphoto" Target="../media/image2.wdp"/><Relationship Id="rId4" Type="http://schemas.openxmlformats.org/officeDocument/2006/relationships/image" Target="../media/image1.png"/><Relationship Id="rId3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/Relationships>
</file>

<file path=ppt/slideMasters/_rels/slideMaster9.xml.rels><?xml version='1.0' encoding='UTF-8' standalone='yes'?>
<Relationships xmlns="http://schemas.openxmlformats.org/package/2006/relationships"><Relationship Id="rId7" Type="http://schemas.openxmlformats.org/officeDocument/2006/relationships/theme" Target="../theme/theme9.xml"/><Relationship Id="rId6" Type="http://schemas.openxmlformats.org/officeDocument/2006/relationships/image" Target="../media/image3.png"/><Relationship Id="rId5" Type="http://schemas.microsoft.com/office/2007/relationships/hdphoto" Target="../media/image2.wdp"/><Relationship Id="rId4" Type="http://schemas.openxmlformats.org/officeDocument/2006/relationships/image" Target="../media/image1.png"/><Relationship Id="rId3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8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092" y="365211"/>
            <a:ext cx="10514231" cy="132587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092" y="1826048"/>
            <a:ext cx="10514231" cy="4352346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092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388EF-52D1-4258-9BE5-BCD010C7D4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075" y="6357823"/>
            <a:ext cx="4114264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09480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EE65E-57D2-4566-898C-4F2076833F8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8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27470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2"/>
            <a:ext cx="10971372" cy="4527011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521" y="6357825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5782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463" y="6357825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</p:sldLayoutIdLst>
  <p:hf hdr="0" ftr="0" dt="0"/>
  <p:txStyles>
    <p:titleStyle>
      <a:lvl1pPr algn="ctr" defTabSz="121920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8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11" name="Freeform 5"/>
          <p:cNvSpPr/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hdr="0" ftr="0" dt="0"/>
  <p:txStyles>
    <p:titleStyle>
      <a:lvl1pPr algn="l" defTabSz="121920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8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11" name="Freeform 5"/>
          <p:cNvSpPr/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p:hf hdr="0" ftr="0" dt="0"/>
  <p:txStyles>
    <p:titleStyle>
      <a:lvl1pPr algn="l" defTabSz="121920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8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11" name="Freeform 5"/>
          <p:cNvSpPr/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</p:sldLayoutIdLst>
  <p:hf hdr="0" ftr="0" dt="0"/>
  <p:txStyles>
    <p:titleStyle>
      <a:lvl1pPr algn="l" defTabSz="121920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8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11" name="Freeform 5"/>
          <p:cNvSpPr/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p:hf hdr="0" ftr="0" dt="0"/>
  <p:txStyles>
    <p:titleStyle>
      <a:lvl1pPr algn="l" defTabSz="121920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8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11" name="Freeform 5"/>
          <p:cNvSpPr/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</p:sldLayoutIdLst>
  <p:hf hdr="0" ftr="0" dt="0"/>
  <p:txStyles>
    <p:titleStyle>
      <a:lvl1pPr algn="l" defTabSz="121920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8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11" name="Freeform 5"/>
          <p:cNvSpPr/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</p:sldLayoutIdLst>
  <p:hf hdr="0" ftr="0" dt="0"/>
  <p:txStyles>
    <p:titleStyle>
      <a:lvl1pPr algn="l" defTabSz="121920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8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11" name="Freeform 5"/>
          <p:cNvSpPr/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p:hf hdr="0" ftr="0" dt="0"/>
  <p:txStyles>
    <p:titleStyle>
      <a:lvl1pPr algn="l" defTabSz="121920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8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11" name="Freeform 5"/>
          <p:cNvSpPr/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</p:sldLayoutIdLst>
  <p:hf hdr="0" ftr="0" dt="0"/>
  <p:txStyles>
    <p:titleStyle>
      <a:lvl1pPr algn="l" defTabSz="121920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43.xml"/><Relationship Id="rId2" Type="http://schemas.microsoft.com/office/2007/relationships/hdphoto" Target="../media/image8.wdp"/><Relationship Id="rId1" Type="http://schemas.openxmlformats.org/officeDocument/2006/relationships/image" Target="../media/image7.png"/></Relationships>
</file>

<file path=ppt/slides/_rels/slide10.xml.rels><?xml version='1.0' encoding='UTF-8' standalone='yes'?>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43.xml"/><Relationship Id="rId2" Type="http://schemas.microsoft.com/office/2007/relationships/hdphoto" Target="../media/image8.wdp"/><Relationship Id="rId1" Type="http://schemas.openxmlformats.org/officeDocument/2006/relationships/image" Target="../media/image7.png"/></Relationships>
</file>

<file path=ppt/slides/_rels/slide11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3.xml"/></Relationships>
</file>

<file path=ppt/slides/_rels/slide12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3.xml"/></Relationships>
</file>

<file path=ppt/slides/_rels/slide13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3.xml"/></Relationships>
</file>

<file path=ppt/slides/_rels/slide14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3.xml"/></Relationships>
</file>

<file path=ppt/slides/_rels/slide15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3.xml"/></Relationships>
</file>

<file path=ppt/slides/_rels/slide16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3.xml"/></Relationships>
</file>

<file path=ppt/slides/_rels/slide17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3.xml"/></Relationships>
</file>

<file path=ppt/slides/_rels/slide18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3.xml"/></Relationships>
</file>

<file path=ppt/slides/_rels/slide19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3.xml"/></Relationships>
</file>

<file path=ppt/slides/_rels/slide2.xml.rels><?xml version='1.0' encoding='UTF-8' standalone='yes'?>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43.xml"/><Relationship Id="rId2" Type="http://schemas.microsoft.com/office/2007/relationships/hdphoto" Target="../media/image8.wdp"/><Relationship Id="rId1" Type="http://schemas.openxmlformats.org/officeDocument/2006/relationships/image" Target="../media/image7.png"/></Relationships>
</file>

<file path=ppt/slides/_rels/slide20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3.xml"/></Relationships>
</file>

<file path=ppt/slides/_rels/slide21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3.xml"/></Relationships>
</file>

<file path=ppt/slides/_rels/slide22.xml.rels><?xml version='1.0' encoding='UTF-8' standalone='yes'?>
<Relationships xmlns="http://schemas.openxmlformats.org/package/2006/relationships"><Relationship Id="rId4" Type="http://schemas.openxmlformats.org/officeDocument/2006/relationships/notesSlide" Target="../notesSlides/notesSlide22.xml"/><Relationship Id="rId3" Type="http://schemas.openxmlformats.org/officeDocument/2006/relationships/slideLayout" Target="../slideLayouts/slideLayout43.xml"/><Relationship Id="rId2" Type="http://schemas.microsoft.com/office/2007/relationships/hdphoto" Target="../media/image8.wdp"/><Relationship Id="rId1" Type="http://schemas.openxmlformats.org/officeDocument/2006/relationships/image" Target="../media/image7.png"/></Relationships>
</file>

<file path=ppt/slides/_rels/slide23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3.xml"/></Relationships>
</file>

<file path=ppt/slides/_rels/slide24.xml.rels><?xml version='1.0' encoding='UTF-8' standalone='yes'?>
<Relationships xmlns="http://schemas.openxmlformats.org/package/2006/relationships"><Relationship Id="rId4" Type="http://schemas.openxmlformats.org/officeDocument/2006/relationships/notesSlide" Target="../notesSlides/notesSlide24.xml"/><Relationship Id="rId3" Type="http://schemas.openxmlformats.org/officeDocument/2006/relationships/slideLayout" Target="../slideLayouts/slideLayout43.xml"/><Relationship Id="rId2" Type="http://schemas.microsoft.com/office/2007/relationships/hdphoto" Target="../media/image8.wdp"/><Relationship Id="rId1" Type="http://schemas.openxmlformats.org/officeDocument/2006/relationships/image" Target="../media/image7.png"/></Relationships>
</file>

<file path=ppt/slides/_rels/slide3.xml.rels><?xml version='1.0' encoding='UTF-8' standalone='yes'?>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43.xml"/><Relationship Id="rId2" Type="http://schemas.microsoft.com/office/2007/relationships/hdphoto" Target="../media/image8.wdp"/><Relationship Id="rId1" Type="http://schemas.openxmlformats.org/officeDocument/2006/relationships/image" Target="../media/image7.png"/></Relationships>
</file>

<file path=ppt/slides/_rels/slide4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3.xml"/></Relationships>
</file>

<file path=ppt/slides/_rels/slide5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3.xml"/></Relationships>
</file>

<file path=ppt/slides/_rels/slide6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3.xml"/></Relationships>
</file>

<file path=ppt/slides/_rels/slide7.xml.rels><?xml version='1.0' encoding='UTF-8' standalone='yes'?>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43.xml"/><Relationship Id="rId2" Type="http://schemas.microsoft.com/office/2007/relationships/hdphoto" Target="../media/image8.wdp"/><Relationship Id="rId1" Type="http://schemas.openxmlformats.org/officeDocument/2006/relationships/image" Target="../media/image7.png"/></Relationships>
</file>

<file path=ppt/slides/_rels/slide8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3.xml"/></Relationships>
</file>

<file path=ppt/slides/_rels/slide9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文字&#10;&#10;已生成高可信度的说明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984846" y="2347125"/>
            <a:ext cx="8225954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6600" b="1" dirty="0">
                <a:solidFill>
                  <a:srgbClr val="66A498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《</a:t>
            </a:r>
            <a:r>
              <a:rPr lang="zh-CN" altLang="en-US" sz="6600" b="1" dirty="0">
                <a:solidFill>
                  <a:srgbClr val="66A498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这片土地是神圣的</a:t>
            </a:r>
            <a:r>
              <a:rPr lang="en-US" altLang="zh-CN" sz="6600" b="1" dirty="0">
                <a:solidFill>
                  <a:srgbClr val="66A498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》</a:t>
            </a:r>
            <a:endParaRPr lang="zh-CN" altLang="en-US" sz="6600" b="1" dirty="0">
              <a:solidFill>
                <a:srgbClr val="66A498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797626" y="3557637"/>
            <a:ext cx="6600374" cy="471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/>
        </p:txBody>
      </p:sp>
      <p:sp>
        <p:nvSpPr>
          <p:cNvPr id="7" name="TextBox 4"/>
          <p:cNvSpPr txBox="1"/>
          <p:nvPr/>
        </p:nvSpPr>
        <p:spPr>
          <a:xfrm>
            <a:off x="3168764" y="1749650"/>
            <a:ext cx="58528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200" spc="300" dirty="0">
                <a:solidFill>
                  <a:srgbClr val="66A498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小学六年级语文课件</a:t>
            </a:r>
            <a:r>
              <a:rPr lang="en-US" altLang="zh-CN" sz="3200" spc="300" dirty="0">
                <a:solidFill>
                  <a:srgbClr val="66A498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PPT</a:t>
            </a:r>
            <a:r>
              <a:rPr lang="zh-CN" altLang="en-US" sz="3200" spc="300" dirty="0">
                <a:solidFill>
                  <a:srgbClr val="66A498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模板</a:t>
            </a:r>
            <a:endParaRPr lang="en-US" altLang="zh-CN" sz="3200" spc="300" dirty="0">
              <a:solidFill>
                <a:srgbClr val="66A498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045902" y="4349808"/>
            <a:ext cx="409702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b="1" dirty="0">
                <a:solidFill>
                  <a:srgbClr val="66A498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汇报人：小Q办公   时间：</a:t>
            </a:r>
            <a:r>
              <a:rPr lang="en-US" altLang="zh-CN" b="1" dirty="0">
                <a:solidFill>
                  <a:srgbClr val="66A498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202X</a:t>
            </a:r>
            <a:r>
              <a:rPr lang="zh-CN" altLang="en-US" b="1" dirty="0">
                <a:solidFill>
                  <a:srgbClr val="66A498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年</a:t>
            </a:r>
            <a:r>
              <a:rPr lang="en-US" altLang="zh-CN" b="1" dirty="0">
                <a:solidFill>
                  <a:srgbClr val="66A498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XX</a:t>
            </a:r>
            <a:r>
              <a:rPr lang="zh-CN" altLang="en-US" b="1" dirty="0">
                <a:solidFill>
                  <a:srgbClr val="66A498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月</a:t>
            </a:r>
            <a:endParaRPr lang="zh-CN" altLang="en-US" b="1" dirty="0">
              <a:solidFill>
                <a:srgbClr val="66A498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1000">
        <p14:warp dir="in"/>
      </p:transition>
    </mc:Choice>
    <mc:Fallback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424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424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文字&#10;&#10;已生成高可信度的说明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3077823" y="1707511"/>
            <a:ext cx="6075250" cy="830997"/>
            <a:chOff x="3612990" y="3518642"/>
            <a:chExt cx="5669781" cy="830997"/>
          </a:xfrm>
        </p:grpSpPr>
        <p:sp>
          <p:nvSpPr>
            <p:cNvPr id="13" name="矩形 12"/>
            <p:cNvSpPr/>
            <p:nvPr/>
          </p:nvSpPr>
          <p:spPr>
            <a:xfrm>
              <a:off x="3612990" y="3929741"/>
              <a:ext cx="1144627" cy="45719"/>
            </a:xfrm>
            <a:prstGeom prst="rect">
              <a:avLst/>
            </a:prstGeom>
            <a:solidFill>
              <a:srgbClr val="66A4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54A7B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8138144" y="3929741"/>
              <a:ext cx="1144627" cy="45719"/>
            </a:xfrm>
            <a:prstGeom prst="rect">
              <a:avLst/>
            </a:prstGeom>
            <a:solidFill>
              <a:srgbClr val="66A4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54A7B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5" name="TextBox 4"/>
            <p:cNvSpPr txBox="1"/>
            <p:nvPr/>
          </p:nvSpPr>
          <p:spPr>
            <a:xfrm>
              <a:off x="5058845" y="3518642"/>
              <a:ext cx="276942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4800" b="1" spc="600" smtClean="0">
                  <a:solidFill>
                    <a:srgbClr val="66A498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第三部</a:t>
              </a:r>
              <a:r>
                <a:rPr lang="zh-CN" altLang="en-US" sz="4800" b="1" spc="600" dirty="0">
                  <a:solidFill>
                    <a:srgbClr val="66A498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分</a:t>
              </a:r>
              <a:endParaRPr lang="en-US" altLang="zh-CN" sz="4800" b="1" spc="600" dirty="0">
                <a:solidFill>
                  <a:srgbClr val="66A498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16" name="文本框 3"/>
          <p:cNvSpPr txBox="1"/>
          <p:nvPr/>
        </p:nvSpPr>
        <p:spPr>
          <a:xfrm>
            <a:off x="3921251" y="2623835"/>
            <a:ext cx="4379130" cy="830997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4800" spc="600" smtClean="0">
                <a:solidFill>
                  <a:srgbClr val="66A498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课文分析</a:t>
            </a:r>
            <a:endParaRPr kumimoji="1" lang="zh-CN" altLang="en-US" sz="4800" spc="600" dirty="0">
              <a:solidFill>
                <a:srgbClr val="66A498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3371849" y="3539589"/>
            <a:ext cx="5428344" cy="479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/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1000">
        <p14:warp dir="in"/>
      </p:transition>
    </mc:Choice>
    <mc:Fallback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1395784" y="228361"/>
            <a:ext cx="9558502" cy="492443"/>
            <a:chOff x="1208832" y="516559"/>
            <a:chExt cx="9558502" cy="492443"/>
          </a:xfrm>
        </p:grpSpPr>
        <p:sp>
          <p:nvSpPr>
            <p:cNvPr id="11" name="矩形 10"/>
            <p:cNvSpPr/>
            <p:nvPr/>
          </p:nvSpPr>
          <p:spPr>
            <a:xfrm flipV="1">
              <a:off x="4274004" y="820382"/>
              <a:ext cx="6493330" cy="45719"/>
            </a:xfrm>
            <a:prstGeom prst="rect">
              <a:avLst/>
            </a:prstGeom>
            <a:solidFill>
              <a:srgbClr val="66A4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b="1">
                <a:solidFill>
                  <a:srgbClr val="66A498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2" name="TextBox 8"/>
            <p:cNvSpPr txBox="1">
              <a:spLocks noChangeArrowheads="1"/>
            </p:cNvSpPr>
            <p:nvPr/>
          </p:nvSpPr>
          <p:spPr bwMode="auto">
            <a:xfrm>
              <a:off x="1208832" y="516559"/>
              <a:ext cx="3255323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ctr" eaLnBrk="1" hangingPunct="1"/>
              <a:r>
                <a:rPr lang="zh-CN" altLang="en-US" sz="3200" b="1" spc="300" smtClean="0">
                  <a:solidFill>
                    <a:srgbClr val="66A498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Arial" panose="020B0604020202020204" pitchFamily="34" charset="0"/>
                </a:rPr>
                <a:t>课文分析</a:t>
              </a:r>
              <a:endParaRPr lang="zh-CN" altLang="en-US" sz="3200" b="1" spc="300" dirty="0">
                <a:solidFill>
                  <a:srgbClr val="66A498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endParaRPr>
            </a:p>
          </p:txBody>
        </p:sp>
      </p:grp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3023445" y="1329427"/>
            <a:ext cx="5410200" cy="838200"/>
          </a:xfrm>
          <a:prstGeom prst="rect">
            <a:avLst/>
          </a:prstGeom>
        </p:spPr>
        <p:txBody>
          <a:bodyPr/>
          <a:lstStyle>
            <a:lvl1pPr algn="ctr" defTabSz="1219200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500" b="1" i="1" smtClean="0">
                <a:solidFill>
                  <a:srgbClr val="66A498"/>
                </a:solidFill>
                <a:ea typeface="华文中宋" pitchFamily="2" charset="-122"/>
              </a:rPr>
              <a:t>常青城</a:t>
            </a:r>
            <a:r>
              <a:rPr lang="en-US" altLang="zh-CN" sz="2500" b="1" i="1" smtClean="0">
                <a:solidFill>
                  <a:srgbClr val="66A498"/>
                </a:solidFill>
                <a:latin typeface="华文中宋"/>
                <a:ea typeface="华文中宋" pitchFamily="2" charset="-122"/>
              </a:rPr>
              <a:t>——</a:t>
            </a:r>
            <a:r>
              <a:rPr lang="zh-CN" altLang="en-US" sz="2500" b="1" i="1" smtClean="0">
                <a:solidFill>
                  <a:srgbClr val="66A498"/>
                </a:solidFill>
                <a:ea typeface="华文中宋" pitchFamily="2" charset="-122"/>
              </a:rPr>
              <a:t>西雅图</a:t>
            </a:r>
            <a:endParaRPr lang="zh-CN" altLang="en-US" sz="2500" b="1" i="1">
              <a:solidFill>
                <a:srgbClr val="66A498"/>
              </a:solidFill>
              <a:ea typeface="华文中宋" pitchFamily="2" charset="-122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866900" y="2167627"/>
            <a:ext cx="8382000" cy="3962400"/>
          </a:xfrm>
          <a:prstGeom prst="rect">
            <a:avLst/>
          </a:prstGeom>
        </p:spPr>
        <p:txBody>
          <a:bodyPr/>
          <a:lstStyle>
            <a:lvl1pPr marL="457200" indent="-4572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600" indent="-3810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40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6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8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4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0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6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FontTx/>
              <a:buNone/>
            </a:pPr>
            <a:r>
              <a:rPr lang="zh-CN" altLang="en-US" sz="2500" smtClean="0">
                <a:solidFill>
                  <a:srgbClr val="66A498"/>
                </a:solidFill>
              </a:rPr>
              <a:t>　　　</a:t>
            </a:r>
            <a:r>
              <a:rPr lang="zh-CN" altLang="en-US" sz="2500" b="1" smtClean="0">
                <a:solidFill>
                  <a:srgbClr val="66A498"/>
                </a:solidFill>
              </a:rPr>
              <a:t>西雅图被称为常青城，这是一个不可思议的城市。它海拔最低，却有古老的冰川，活跃的火山和终年积雪的山峰。西雅图又是一个得天独厚的城市，它拥有青山、湖泊，拥有港湾、河道，拥有温润的气候，如春的四季。无论是在美国本土，还是在世界其他地方，几乎找不到第二个城市能像西雅图那样，山峦、平地都被密密的、几近原始的森林所覆盖。而在环绕着城市的青山之中，又错落地隐藏着几十个大小不等的湖泊。</a:t>
            </a:r>
            <a:endParaRPr lang="zh-CN" altLang="en-US" sz="2500" b="1">
              <a:solidFill>
                <a:srgbClr val="66A498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1000">
        <p14:warp dir="in"/>
      </p:transition>
    </mc:Choice>
    <mc:Fallback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1395784" y="228361"/>
            <a:ext cx="9558502" cy="492443"/>
            <a:chOff x="1208832" y="516559"/>
            <a:chExt cx="9558502" cy="492443"/>
          </a:xfrm>
        </p:grpSpPr>
        <p:sp>
          <p:nvSpPr>
            <p:cNvPr id="11" name="矩形 10"/>
            <p:cNvSpPr/>
            <p:nvPr/>
          </p:nvSpPr>
          <p:spPr>
            <a:xfrm flipV="1">
              <a:off x="4274004" y="820382"/>
              <a:ext cx="6493330" cy="45719"/>
            </a:xfrm>
            <a:prstGeom prst="rect">
              <a:avLst/>
            </a:prstGeom>
            <a:solidFill>
              <a:srgbClr val="66A4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b="1">
                <a:solidFill>
                  <a:srgbClr val="66A498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2" name="TextBox 8"/>
            <p:cNvSpPr txBox="1">
              <a:spLocks noChangeArrowheads="1"/>
            </p:cNvSpPr>
            <p:nvPr/>
          </p:nvSpPr>
          <p:spPr bwMode="auto">
            <a:xfrm>
              <a:off x="1208832" y="516559"/>
              <a:ext cx="3255323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ctr" eaLnBrk="1" hangingPunct="1"/>
              <a:r>
                <a:rPr lang="zh-CN" altLang="en-US" sz="3200" b="1" spc="300" smtClean="0">
                  <a:solidFill>
                    <a:srgbClr val="66A498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Arial" panose="020B0604020202020204" pitchFamily="34" charset="0"/>
                </a:rPr>
                <a:t>课文分析</a:t>
              </a:r>
              <a:endParaRPr lang="zh-CN" altLang="en-US" sz="3200" b="1" spc="300" dirty="0">
                <a:solidFill>
                  <a:srgbClr val="66A498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endParaRPr>
            </a:p>
          </p:txBody>
        </p:sp>
      </p:grp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3187700" y="2248865"/>
            <a:ext cx="556260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500" b="1">
                <a:solidFill>
                  <a:srgbClr val="66A498"/>
                </a:solidFill>
                <a:latin typeface="Arial" panose="020B0604020202020204" pitchFamily="34" charset="0"/>
                <a:ea typeface="华文中宋" pitchFamily="2" charset="-122"/>
              </a:rPr>
              <a:t>　　想一想：西雅图在信中都讲了哪些内容？</a:t>
            </a:r>
            <a:endParaRPr lang="zh-CN" altLang="en-US" sz="2500" b="1">
              <a:solidFill>
                <a:srgbClr val="66A498"/>
              </a:solidFill>
              <a:latin typeface="Arial" panose="020B0604020202020204" pitchFamily="34" charset="0"/>
              <a:ea typeface="华文中宋" pitchFamily="2" charset="-122"/>
            </a:endParaRPr>
          </a:p>
        </p:txBody>
      </p:sp>
      <p:sp>
        <p:nvSpPr>
          <p:cNvPr id="6" name="WordArt 8"/>
          <p:cNvSpPr>
            <a:spLocks noChangeArrowheads="1" noChangeShapeType="1" noTextEdit="1"/>
          </p:cNvSpPr>
          <p:nvPr/>
        </p:nvSpPr>
        <p:spPr bwMode="auto">
          <a:xfrm>
            <a:off x="7950200" y="4781601"/>
            <a:ext cx="33528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2500" b="1" kern="10">
                <a:ln w="12700">
                  <a:solidFill>
                    <a:srgbClr val="EAEAEA"/>
                  </a:solidFill>
                  <a:round/>
                </a:ln>
                <a:solidFill>
                  <a:srgbClr val="66A498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隶书"/>
              </a:rPr>
              <a:t>默读课文</a:t>
            </a:r>
            <a:endParaRPr lang="zh-CN" altLang="en-US" sz="2500" b="1" kern="10">
              <a:ln w="12700">
                <a:solidFill>
                  <a:srgbClr val="EAEAEA"/>
                </a:solidFill>
                <a:round/>
              </a:ln>
              <a:solidFill>
                <a:srgbClr val="66A498"/>
              </a:soli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隶书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1000">
        <p14:warp dir="in"/>
      </p:transition>
    </mc:Choice>
    <mc:Fallback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1395784" y="228361"/>
            <a:ext cx="9558502" cy="492443"/>
            <a:chOff x="1208832" y="516559"/>
            <a:chExt cx="9558502" cy="492443"/>
          </a:xfrm>
        </p:grpSpPr>
        <p:sp>
          <p:nvSpPr>
            <p:cNvPr id="11" name="矩形 10"/>
            <p:cNvSpPr/>
            <p:nvPr/>
          </p:nvSpPr>
          <p:spPr>
            <a:xfrm flipV="1">
              <a:off x="4274004" y="820382"/>
              <a:ext cx="6493330" cy="45719"/>
            </a:xfrm>
            <a:prstGeom prst="rect">
              <a:avLst/>
            </a:prstGeom>
            <a:solidFill>
              <a:srgbClr val="66A4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b="1">
                <a:solidFill>
                  <a:srgbClr val="66A498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2" name="TextBox 8"/>
            <p:cNvSpPr txBox="1">
              <a:spLocks noChangeArrowheads="1"/>
            </p:cNvSpPr>
            <p:nvPr/>
          </p:nvSpPr>
          <p:spPr bwMode="auto">
            <a:xfrm>
              <a:off x="1208832" y="516559"/>
              <a:ext cx="3255323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ctr" eaLnBrk="1" hangingPunct="1"/>
              <a:r>
                <a:rPr lang="zh-CN" altLang="en-US" sz="3200" b="1" spc="300" smtClean="0">
                  <a:solidFill>
                    <a:srgbClr val="66A498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Arial" panose="020B0604020202020204" pitchFamily="34" charset="0"/>
                </a:rPr>
                <a:t>课文分析</a:t>
              </a:r>
              <a:endParaRPr lang="zh-CN" altLang="en-US" sz="3200" b="1" spc="300" dirty="0">
                <a:solidFill>
                  <a:srgbClr val="66A498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endParaRPr>
            </a:p>
          </p:txBody>
        </p:sp>
      </p:grp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603107" y="1460500"/>
            <a:ext cx="3048000" cy="914400"/>
          </a:xfrm>
          <a:prstGeom prst="rect">
            <a:avLst/>
          </a:prstGeom>
        </p:spPr>
        <p:txBody>
          <a:bodyPr/>
          <a:lstStyle>
            <a:lvl1pPr algn="ctr" defTabSz="1219200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500" b="1" smtClean="0">
                <a:solidFill>
                  <a:srgbClr val="66A498"/>
                </a:solidFill>
                <a:ea typeface="黑体" panose="02010609060101010101" pitchFamily="49" charset="-122"/>
              </a:rPr>
              <a:t>主要内容</a:t>
            </a:r>
            <a:endParaRPr lang="zh-CN" altLang="en-US" sz="2500" b="1">
              <a:solidFill>
                <a:srgbClr val="66A498"/>
              </a:solidFill>
              <a:ea typeface="黑体" panose="02010609060101010101" pitchFamily="49" charset="-122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395784" y="2286000"/>
            <a:ext cx="8686800" cy="2971800"/>
          </a:xfrm>
          <a:prstGeom prst="rect">
            <a:avLst/>
          </a:prstGeom>
        </p:spPr>
        <p:txBody>
          <a:bodyPr/>
          <a:lstStyle>
            <a:lvl1pPr marL="457200" indent="-4572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600" indent="-3810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40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6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8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4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0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6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buNone/>
            </a:pPr>
            <a:r>
              <a:rPr lang="zh-CN" altLang="en-US" sz="2500" b="1" smtClean="0">
                <a:solidFill>
                  <a:srgbClr val="66A498"/>
                </a:solidFill>
                <a:ea typeface="华文中宋" pitchFamily="2" charset="-122"/>
              </a:rPr>
              <a:t>全文可分为三个部分：</a:t>
            </a:r>
            <a:endParaRPr lang="zh-CN" altLang="en-US" sz="2500" b="1" smtClean="0">
              <a:solidFill>
                <a:srgbClr val="66A498"/>
              </a:solidFill>
              <a:ea typeface="华文中宋" pitchFamily="2" charset="-122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zh-CN" altLang="en-US" sz="2500" b="1" smtClean="0">
                <a:solidFill>
                  <a:srgbClr val="66A498"/>
                </a:solidFill>
                <a:ea typeface="华文仿宋" pitchFamily="2" charset="-122"/>
              </a:rPr>
              <a:t>（一）用大量事实告诉人们这块土地是神圣的。</a:t>
            </a:r>
            <a:endParaRPr lang="zh-CN" altLang="en-US" sz="2500" b="1" smtClean="0">
              <a:solidFill>
                <a:srgbClr val="66A498"/>
              </a:solidFill>
              <a:ea typeface="华文仿宋" pitchFamily="2" charset="-122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zh-CN" altLang="en-US" sz="2500" b="1" smtClean="0">
                <a:solidFill>
                  <a:srgbClr val="66A498"/>
                </a:solidFill>
                <a:ea typeface="华文仿宋" pitchFamily="2" charset="-122"/>
              </a:rPr>
              <a:t>（二）要求人们善待这块神圣的土地，保护好河水，保护好空气，保护好这块土地上的动物。</a:t>
            </a:r>
            <a:endParaRPr lang="zh-CN" altLang="en-US" sz="2500" b="1" smtClean="0">
              <a:solidFill>
                <a:srgbClr val="66A498"/>
              </a:solidFill>
              <a:ea typeface="华文仿宋" pitchFamily="2" charset="-122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zh-CN" altLang="en-US" sz="2500" b="1" smtClean="0">
                <a:solidFill>
                  <a:srgbClr val="66A498"/>
                </a:solidFill>
                <a:ea typeface="华文仿宋" pitchFamily="2" charset="-122"/>
              </a:rPr>
              <a:t>（三）强调大地是人类的母亲，我们要用全部的力量和情感来保护它。</a:t>
            </a:r>
            <a:endParaRPr lang="zh-CN" altLang="en-US" sz="2500" b="1">
              <a:solidFill>
                <a:srgbClr val="66A498"/>
              </a:solidFill>
              <a:ea typeface="华文仿宋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1000">
        <p14:warp dir="in"/>
      </p:transition>
    </mc:Choice>
    <mc:Fallback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1395784" y="228361"/>
            <a:ext cx="9558502" cy="492443"/>
            <a:chOff x="1208832" y="516559"/>
            <a:chExt cx="9558502" cy="492443"/>
          </a:xfrm>
        </p:grpSpPr>
        <p:sp>
          <p:nvSpPr>
            <p:cNvPr id="11" name="矩形 10"/>
            <p:cNvSpPr/>
            <p:nvPr/>
          </p:nvSpPr>
          <p:spPr>
            <a:xfrm flipV="1">
              <a:off x="4274004" y="820382"/>
              <a:ext cx="6493330" cy="45719"/>
            </a:xfrm>
            <a:prstGeom prst="rect">
              <a:avLst/>
            </a:prstGeom>
            <a:solidFill>
              <a:srgbClr val="66A4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b="1">
                <a:solidFill>
                  <a:srgbClr val="66A498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2" name="TextBox 8"/>
            <p:cNvSpPr txBox="1">
              <a:spLocks noChangeArrowheads="1"/>
            </p:cNvSpPr>
            <p:nvPr/>
          </p:nvSpPr>
          <p:spPr bwMode="auto">
            <a:xfrm>
              <a:off x="1208832" y="516559"/>
              <a:ext cx="3255323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ctr" eaLnBrk="1" hangingPunct="1"/>
              <a:r>
                <a:rPr lang="zh-CN" altLang="en-US" sz="3200" b="1" spc="300" smtClean="0">
                  <a:solidFill>
                    <a:srgbClr val="66A498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Arial" panose="020B0604020202020204" pitchFamily="34" charset="0"/>
                </a:rPr>
                <a:t>课文分析</a:t>
              </a:r>
              <a:endParaRPr lang="zh-CN" altLang="en-US" sz="3200" b="1" spc="300" dirty="0">
                <a:solidFill>
                  <a:srgbClr val="66A498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endParaRPr>
            </a:p>
          </p:txBody>
        </p:sp>
      </p:grp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019300" y="2894463"/>
            <a:ext cx="7264400" cy="1908175"/>
          </a:xfrm>
          <a:prstGeom prst="rect">
            <a:avLst/>
          </a:prstGeom>
        </p:spPr>
        <p:txBody>
          <a:bodyPr/>
          <a:lstStyle>
            <a:lvl1pPr marL="457200" indent="-4572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600" indent="-3810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40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6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8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4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0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6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500" b="1" smtClean="0">
                <a:solidFill>
                  <a:srgbClr val="66A498"/>
                </a:solidFill>
                <a:latin typeface="楷体_GB2312" pitchFamily="49" charset="-122"/>
                <a:ea typeface="楷体_GB2312" pitchFamily="49" charset="-122"/>
              </a:rPr>
              <a:t>1</a:t>
            </a:r>
            <a:r>
              <a:rPr lang="zh-CN" altLang="en-US" sz="2500" b="1" smtClean="0">
                <a:solidFill>
                  <a:srgbClr val="66A498"/>
                </a:solidFill>
                <a:latin typeface="楷体_GB2312" pitchFamily="49" charset="-122"/>
                <a:ea typeface="楷体_GB2312" pitchFamily="49" charset="-122"/>
              </a:rPr>
              <a:t>、这片土地指的是哪片土地？</a:t>
            </a:r>
            <a:endParaRPr lang="en-US" altLang="zh-CN" sz="2500" b="1" smtClean="0">
              <a:solidFill>
                <a:srgbClr val="66A498"/>
              </a:solidFill>
              <a:latin typeface="楷体_GB2312" pitchFamily="49" charset="-122"/>
              <a:ea typeface="楷体_GB2312" pitchFamily="49" charset="-122"/>
            </a:endParaRPr>
          </a:p>
          <a:p>
            <a:endParaRPr lang="zh-CN" altLang="en-US" sz="2500" b="1" smtClean="0">
              <a:solidFill>
                <a:srgbClr val="66A498"/>
              </a:solidFill>
              <a:latin typeface="楷体_GB2312" pitchFamily="49" charset="-122"/>
              <a:ea typeface="楷体_GB2312" pitchFamily="49" charset="-122"/>
            </a:endParaRPr>
          </a:p>
          <a:p>
            <a:r>
              <a:rPr lang="en-US" altLang="zh-CN" sz="2500" b="1" smtClean="0">
                <a:solidFill>
                  <a:srgbClr val="66A498"/>
                </a:solidFill>
                <a:latin typeface="楷体_GB2312" pitchFamily="49" charset="-122"/>
                <a:ea typeface="楷体_GB2312" pitchFamily="49" charset="-122"/>
              </a:rPr>
              <a:t>2</a:t>
            </a:r>
            <a:r>
              <a:rPr lang="zh-CN" altLang="en-US" sz="2500" b="1" smtClean="0">
                <a:solidFill>
                  <a:srgbClr val="66A498"/>
                </a:solidFill>
                <a:latin typeface="楷体_GB2312" pitchFamily="49" charset="-122"/>
                <a:ea typeface="楷体_GB2312" pitchFamily="49" charset="-122"/>
              </a:rPr>
              <a:t>、文中哪些地方体现了这片土地是神圣的？ </a:t>
            </a:r>
            <a:endParaRPr lang="zh-CN" altLang="en-US" sz="2500" b="1">
              <a:solidFill>
                <a:srgbClr val="66A498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6" name="WordArt 5"/>
          <p:cNvSpPr>
            <a:spLocks noChangeArrowheads="1" noChangeShapeType="1" noTextEdit="1"/>
          </p:cNvSpPr>
          <p:nvPr/>
        </p:nvSpPr>
        <p:spPr bwMode="auto">
          <a:xfrm>
            <a:off x="1739900" y="1405111"/>
            <a:ext cx="44958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>
                <a:solidFill>
                  <a:srgbClr val="66A498"/>
                </a:solidFill>
              </a:rPr>
              <a:t>再读课文，思考问题</a:t>
            </a:r>
            <a:endParaRPr lang="zh-CN" altLang="en-US">
              <a:solidFill>
                <a:srgbClr val="66A498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1000">
        <p14:warp dir="in"/>
      </p:transition>
    </mc:Choice>
    <mc:Fallback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1395784" y="228361"/>
            <a:ext cx="9558502" cy="492443"/>
            <a:chOff x="1208832" y="516559"/>
            <a:chExt cx="9558502" cy="492443"/>
          </a:xfrm>
        </p:grpSpPr>
        <p:sp>
          <p:nvSpPr>
            <p:cNvPr id="11" name="矩形 10"/>
            <p:cNvSpPr/>
            <p:nvPr/>
          </p:nvSpPr>
          <p:spPr>
            <a:xfrm flipV="1">
              <a:off x="4274004" y="820382"/>
              <a:ext cx="6493330" cy="45719"/>
            </a:xfrm>
            <a:prstGeom prst="rect">
              <a:avLst/>
            </a:prstGeom>
            <a:solidFill>
              <a:srgbClr val="66A4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b="1">
                <a:solidFill>
                  <a:srgbClr val="66A498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2" name="TextBox 8"/>
            <p:cNvSpPr txBox="1">
              <a:spLocks noChangeArrowheads="1"/>
            </p:cNvSpPr>
            <p:nvPr/>
          </p:nvSpPr>
          <p:spPr bwMode="auto">
            <a:xfrm>
              <a:off x="1208832" y="516559"/>
              <a:ext cx="3255323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ctr" eaLnBrk="1" hangingPunct="1"/>
              <a:r>
                <a:rPr lang="zh-CN" altLang="en-US" sz="3200" b="1" spc="300" smtClean="0">
                  <a:solidFill>
                    <a:srgbClr val="66A498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Arial" panose="020B0604020202020204" pitchFamily="34" charset="0"/>
                </a:rPr>
                <a:t>课文分析</a:t>
              </a:r>
              <a:endParaRPr lang="zh-CN" altLang="en-US" sz="3200" b="1" spc="300" dirty="0">
                <a:solidFill>
                  <a:srgbClr val="66A498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endParaRPr>
            </a:p>
          </p:txBody>
        </p:sp>
      </p:grp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002021" y="1257300"/>
            <a:ext cx="6705600" cy="1066800"/>
          </a:xfrm>
          <a:prstGeom prst="rect">
            <a:avLst/>
          </a:prstGeom>
        </p:spPr>
        <p:txBody>
          <a:bodyPr/>
          <a:lstStyle>
            <a:lvl1pPr algn="ctr" defTabSz="1219200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3000" b="1" smtClean="0">
                <a:solidFill>
                  <a:srgbClr val="66A498"/>
                </a:solidFill>
                <a:ea typeface="华文中宋" pitchFamily="2" charset="-122"/>
              </a:rPr>
              <a:t>这片土地</a:t>
            </a:r>
            <a:r>
              <a:rPr lang="en-US" altLang="zh-CN" sz="3000" b="1" smtClean="0">
                <a:solidFill>
                  <a:srgbClr val="66A498"/>
                </a:solidFill>
                <a:latin typeface="华文中宋"/>
                <a:ea typeface="华文中宋" pitchFamily="2" charset="-122"/>
              </a:rPr>
              <a:t>——</a:t>
            </a:r>
            <a:br>
              <a:rPr lang="en-US" altLang="zh-CN" sz="3000" b="1" smtClean="0">
                <a:solidFill>
                  <a:srgbClr val="66A498"/>
                </a:solidFill>
                <a:ea typeface="华文中宋" pitchFamily="2" charset="-122"/>
              </a:rPr>
            </a:br>
            <a:r>
              <a:rPr lang="zh-CN" altLang="en-US" sz="3000" b="1" smtClean="0">
                <a:solidFill>
                  <a:srgbClr val="66A498"/>
                </a:solidFill>
                <a:ea typeface="华文中宋" pitchFamily="2" charset="-122"/>
              </a:rPr>
              <a:t>美国西北部的印第安人领地。</a:t>
            </a:r>
            <a:endParaRPr lang="zh-CN" altLang="en-US" sz="3000" b="1">
              <a:solidFill>
                <a:srgbClr val="66A498"/>
              </a:solidFill>
              <a:ea typeface="华文中宋" pitchFamily="2" charset="-122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3810000" y="5138738"/>
            <a:ext cx="4572000" cy="914400"/>
          </a:xfrm>
          <a:prstGeom prst="rect">
            <a:avLst/>
          </a:prstGeom>
        </p:spPr>
        <p:txBody>
          <a:bodyPr/>
          <a:lstStyle>
            <a:lvl1pPr algn="ctr" defTabSz="1219200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500" b="1" smtClean="0">
                <a:solidFill>
                  <a:srgbClr val="66A498"/>
                </a:solidFill>
                <a:ea typeface="华文中宋" pitchFamily="2" charset="-122"/>
              </a:rPr>
              <a:t>神圣的土地</a:t>
            </a:r>
            <a:endParaRPr lang="zh-CN" altLang="en-US" sz="2500" b="1">
              <a:solidFill>
                <a:srgbClr val="66A498"/>
              </a:solidFill>
              <a:ea typeface="华文中宋" pitchFamily="2" charset="-122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892300" y="2695601"/>
            <a:ext cx="8077200" cy="2586038"/>
          </a:xfrm>
          <a:prstGeom prst="rect">
            <a:avLst/>
          </a:prstGeom>
        </p:spPr>
        <p:txBody>
          <a:bodyPr/>
          <a:lstStyle>
            <a:lvl1pPr marL="457200" indent="-4572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600" indent="-3810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40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6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8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4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0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6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zh-CN" altLang="en-US" sz="2500" b="1" i="1" smtClean="0">
                <a:solidFill>
                  <a:srgbClr val="66A498"/>
                </a:solidFill>
                <a:latin typeface="宋体" panose="02010600030101010101" pitchFamily="2" charset="-122"/>
              </a:rPr>
              <a:t>土地上的每一种事物，在我们这个民族的记忆和体验中，都是圣洁的。</a:t>
            </a:r>
            <a:endParaRPr lang="zh-CN" altLang="en-US" sz="2500" b="1" i="1" smtClean="0">
              <a:solidFill>
                <a:srgbClr val="66A498"/>
              </a:solidFill>
              <a:latin typeface="宋体" panose="02010600030101010101" pitchFamily="2" charset="-122"/>
            </a:endParaRPr>
          </a:p>
          <a:p>
            <a:pPr>
              <a:lnSpc>
                <a:spcPct val="90000"/>
              </a:lnSpc>
            </a:pPr>
            <a:r>
              <a:rPr lang="zh-CN" altLang="en-US" sz="2500" b="1" i="1" smtClean="0">
                <a:solidFill>
                  <a:srgbClr val="66A498"/>
                </a:solidFill>
                <a:latin typeface="宋体" panose="02010600030101010101" pitchFamily="2" charset="-122"/>
              </a:rPr>
              <a:t>我们是大地的一部分，大地也是我们的一部分。 </a:t>
            </a:r>
            <a:endParaRPr lang="zh-CN" altLang="en-US" sz="2500" b="1" i="1" smtClean="0">
              <a:solidFill>
                <a:srgbClr val="66A498"/>
              </a:solidFill>
              <a:latin typeface="宋体" panose="02010600030101010101" pitchFamily="2" charset="-122"/>
            </a:endParaRPr>
          </a:p>
          <a:p>
            <a:pPr>
              <a:lnSpc>
                <a:spcPct val="90000"/>
              </a:lnSpc>
            </a:pPr>
            <a:r>
              <a:rPr lang="zh-CN" altLang="en-US" sz="2500" b="1" i="1" smtClean="0">
                <a:solidFill>
                  <a:srgbClr val="66A498"/>
                </a:solidFill>
                <a:latin typeface="宋体" panose="02010600030101010101" pitchFamily="2" charset="-122"/>
              </a:rPr>
              <a:t>溪流河川中闪闪发光的不仅仅是水，也是我们祖先的血液。</a:t>
            </a:r>
            <a:endParaRPr lang="zh-CN" altLang="en-US" sz="2500" b="1" i="1">
              <a:solidFill>
                <a:srgbClr val="66A498"/>
              </a:solidFill>
              <a:latin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1000">
        <p14:warp dir="in"/>
      </p:transition>
    </mc:Choice>
    <mc:Fallback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1395784" y="228361"/>
            <a:ext cx="9558502" cy="492443"/>
            <a:chOff x="1208832" y="516559"/>
            <a:chExt cx="9558502" cy="492443"/>
          </a:xfrm>
        </p:grpSpPr>
        <p:sp>
          <p:nvSpPr>
            <p:cNvPr id="11" name="矩形 10"/>
            <p:cNvSpPr/>
            <p:nvPr/>
          </p:nvSpPr>
          <p:spPr>
            <a:xfrm flipV="1">
              <a:off x="4274004" y="820382"/>
              <a:ext cx="6493330" cy="45719"/>
            </a:xfrm>
            <a:prstGeom prst="rect">
              <a:avLst/>
            </a:prstGeom>
            <a:solidFill>
              <a:srgbClr val="66A4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b="1">
                <a:solidFill>
                  <a:srgbClr val="66A498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2" name="TextBox 8"/>
            <p:cNvSpPr txBox="1">
              <a:spLocks noChangeArrowheads="1"/>
            </p:cNvSpPr>
            <p:nvPr/>
          </p:nvSpPr>
          <p:spPr bwMode="auto">
            <a:xfrm>
              <a:off x="1208832" y="516559"/>
              <a:ext cx="3255323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ctr" eaLnBrk="1" hangingPunct="1"/>
              <a:r>
                <a:rPr lang="zh-CN" altLang="en-US" sz="3200" b="1" spc="300" smtClean="0">
                  <a:solidFill>
                    <a:srgbClr val="66A498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Arial" panose="020B0604020202020204" pitchFamily="34" charset="0"/>
                </a:rPr>
                <a:t>课文分析</a:t>
              </a:r>
              <a:endParaRPr lang="zh-CN" altLang="en-US" sz="3200" b="1" spc="300" dirty="0">
                <a:solidFill>
                  <a:srgbClr val="66A498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endParaRPr>
            </a:p>
          </p:txBody>
        </p:sp>
      </p:grp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404907" y="1854200"/>
            <a:ext cx="7382186" cy="1143000"/>
          </a:xfrm>
          <a:prstGeom prst="rect">
            <a:avLst/>
          </a:prstGeom>
        </p:spPr>
        <p:txBody>
          <a:bodyPr/>
          <a:lstStyle>
            <a:lvl1pPr algn="ctr" defTabSz="1219200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2500" b="1" smtClean="0">
                <a:solidFill>
                  <a:srgbClr val="66A498"/>
                </a:solidFill>
              </a:rPr>
              <a:t>①</a:t>
            </a:r>
            <a:r>
              <a:rPr lang="zh-CN" altLang="en-US" sz="2500" b="1" smtClean="0">
                <a:solidFill>
                  <a:srgbClr val="66A498"/>
                </a:solidFill>
              </a:rPr>
              <a:t>我们是大地的一部分，大地也是我们的一部分。</a:t>
            </a:r>
            <a:r>
              <a:rPr lang="zh-CN" altLang="en-US" sz="2500" smtClean="0">
                <a:solidFill>
                  <a:srgbClr val="66A498"/>
                </a:solidFill>
              </a:rPr>
              <a:t> </a:t>
            </a:r>
            <a:endParaRPr lang="zh-CN" altLang="en-US" sz="2500">
              <a:solidFill>
                <a:srgbClr val="66A498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880907" y="2997200"/>
            <a:ext cx="9779000" cy="2216150"/>
          </a:xfrm>
          <a:prstGeom prst="rect">
            <a:avLst/>
          </a:prstGeom>
        </p:spPr>
        <p:txBody>
          <a:bodyPr/>
          <a:lstStyle>
            <a:lvl1pPr marL="457200" indent="-4572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600" indent="-3810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40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6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8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4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0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6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zh-CN" altLang="en-US" sz="2500" b="1" smtClean="0">
                <a:solidFill>
                  <a:srgbClr val="66A498"/>
                </a:solidFill>
              </a:rPr>
              <a:t>　　  大地滋养着世上万物，人类只是万物中的一个群体；同样，人类的生命成长离不开大地上各种自然资源的给予。这句话充分地表明了人类与大地不可分割的关系，也预示着这片神圣的土地对于我们有多么重要。</a:t>
            </a:r>
            <a:endParaRPr lang="zh-CN" altLang="en-US" sz="2500" b="1">
              <a:solidFill>
                <a:srgbClr val="66A498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1000">
        <p14:warp dir="in"/>
      </p:transition>
    </mc:Choice>
    <mc:Fallback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1395784" y="228361"/>
            <a:ext cx="9558502" cy="492443"/>
            <a:chOff x="1208832" y="516559"/>
            <a:chExt cx="9558502" cy="492443"/>
          </a:xfrm>
        </p:grpSpPr>
        <p:sp>
          <p:nvSpPr>
            <p:cNvPr id="11" name="矩形 10"/>
            <p:cNvSpPr/>
            <p:nvPr/>
          </p:nvSpPr>
          <p:spPr>
            <a:xfrm flipV="1">
              <a:off x="4274004" y="820382"/>
              <a:ext cx="6493330" cy="45719"/>
            </a:xfrm>
            <a:prstGeom prst="rect">
              <a:avLst/>
            </a:prstGeom>
            <a:solidFill>
              <a:srgbClr val="66A4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b="1">
                <a:solidFill>
                  <a:srgbClr val="66A498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2" name="TextBox 8"/>
            <p:cNvSpPr txBox="1">
              <a:spLocks noChangeArrowheads="1"/>
            </p:cNvSpPr>
            <p:nvPr/>
          </p:nvSpPr>
          <p:spPr bwMode="auto">
            <a:xfrm>
              <a:off x="1208832" y="516559"/>
              <a:ext cx="3255323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ctr" eaLnBrk="1" hangingPunct="1"/>
              <a:r>
                <a:rPr lang="zh-CN" altLang="en-US" sz="3200" b="1" spc="300" smtClean="0">
                  <a:solidFill>
                    <a:srgbClr val="66A498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Arial" panose="020B0604020202020204" pitchFamily="34" charset="0"/>
                </a:rPr>
                <a:t>课文分析</a:t>
              </a:r>
              <a:endParaRPr lang="zh-CN" altLang="en-US" sz="3200" b="1" spc="300" dirty="0">
                <a:solidFill>
                  <a:srgbClr val="66A498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endParaRPr>
            </a:p>
          </p:txBody>
        </p:sp>
      </p:grp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310184" y="1651000"/>
            <a:ext cx="7010400" cy="1143000"/>
          </a:xfrm>
          <a:prstGeom prst="rect">
            <a:avLst/>
          </a:prstGeom>
        </p:spPr>
        <p:txBody>
          <a:bodyPr/>
          <a:lstStyle>
            <a:lvl1pPr algn="ctr" defTabSz="1219200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2500" b="1" smtClean="0">
                <a:solidFill>
                  <a:srgbClr val="66A498"/>
                </a:solidFill>
              </a:rPr>
              <a:t>②</a:t>
            </a:r>
            <a:r>
              <a:rPr lang="zh-CN" altLang="en-US" sz="2500" b="1" smtClean="0">
                <a:solidFill>
                  <a:srgbClr val="66A498"/>
                </a:solidFill>
              </a:rPr>
              <a:t>我们和大地上的山峦河流、动物植物共同属于一个家园。</a:t>
            </a:r>
            <a:r>
              <a:rPr lang="zh-CN" altLang="en-US" sz="2500" smtClean="0">
                <a:solidFill>
                  <a:srgbClr val="66A498"/>
                </a:solidFill>
              </a:rPr>
              <a:t> </a:t>
            </a:r>
            <a:endParaRPr lang="zh-CN" altLang="en-US" sz="2500">
              <a:solidFill>
                <a:srgbClr val="66A498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395784" y="2717800"/>
            <a:ext cx="8001000" cy="2667000"/>
          </a:xfrm>
          <a:prstGeom prst="rect">
            <a:avLst/>
          </a:prstGeom>
        </p:spPr>
        <p:txBody>
          <a:bodyPr/>
          <a:lstStyle>
            <a:lvl1pPr marL="457200" indent="-4572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600" indent="-3810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40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6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8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4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0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6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zh-CN" altLang="en-US" sz="2500" b="1" smtClean="0">
                <a:solidFill>
                  <a:srgbClr val="66A498"/>
                </a:solidFill>
                <a:ea typeface="楷体_GB2312" pitchFamily="49" charset="-122"/>
              </a:rPr>
              <a:t>　　　起伏的群山蕴藏着宝贵的资源，流淌的河水养育着生命；动物与植物直接或间接地影响着人类的生活和生存，是人类不可或缺的朋友。这句话告诉我们：不应该以旁观者的姿态，而应该用主人的身份去保护自己的家园。</a:t>
            </a:r>
            <a:endParaRPr lang="zh-CN" altLang="en-US" sz="2500" b="1">
              <a:solidFill>
                <a:srgbClr val="66A498"/>
              </a:solidFill>
              <a:ea typeface="楷体_GB2312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1000">
        <p14:warp dir="in"/>
      </p:transition>
    </mc:Choice>
    <mc:Fallback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1395784" y="228361"/>
            <a:ext cx="9558502" cy="492443"/>
            <a:chOff x="1208832" y="516559"/>
            <a:chExt cx="9558502" cy="492443"/>
          </a:xfrm>
        </p:grpSpPr>
        <p:sp>
          <p:nvSpPr>
            <p:cNvPr id="11" name="矩形 10"/>
            <p:cNvSpPr/>
            <p:nvPr/>
          </p:nvSpPr>
          <p:spPr>
            <a:xfrm flipV="1">
              <a:off x="4274004" y="820382"/>
              <a:ext cx="6493330" cy="45719"/>
            </a:xfrm>
            <a:prstGeom prst="rect">
              <a:avLst/>
            </a:prstGeom>
            <a:solidFill>
              <a:srgbClr val="66A4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b="1">
                <a:solidFill>
                  <a:srgbClr val="66A498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2" name="TextBox 8"/>
            <p:cNvSpPr txBox="1">
              <a:spLocks noChangeArrowheads="1"/>
            </p:cNvSpPr>
            <p:nvPr/>
          </p:nvSpPr>
          <p:spPr bwMode="auto">
            <a:xfrm>
              <a:off x="1208832" y="516559"/>
              <a:ext cx="3255323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ctr" eaLnBrk="1" hangingPunct="1"/>
              <a:r>
                <a:rPr lang="zh-CN" altLang="en-US" sz="3200" b="1" spc="300" smtClean="0">
                  <a:solidFill>
                    <a:srgbClr val="66A498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Arial" panose="020B0604020202020204" pitchFamily="34" charset="0"/>
                </a:rPr>
                <a:t>课文分析</a:t>
              </a:r>
              <a:endParaRPr lang="zh-CN" altLang="en-US" sz="3200" b="1" spc="300" dirty="0">
                <a:solidFill>
                  <a:srgbClr val="66A498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endParaRPr>
            </a:p>
          </p:txBody>
        </p:sp>
      </p:grp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393950" y="1449388"/>
            <a:ext cx="7404100" cy="1981200"/>
          </a:xfrm>
          <a:prstGeom prst="rect">
            <a:avLst/>
          </a:prstGeom>
          <a:noFill/>
        </p:spPr>
        <p:txBody>
          <a:bodyPr/>
          <a:lstStyle>
            <a:lvl1pPr algn="ctr" defTabSz="1219200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2500" b="1" smtClean="0">
                <a:solidFill>
                  <a:srgbClr val="66A498"/>
                </a:solidFill>
                <a:ea typeface="楷体_GB2312" pitchFamily="49" charset="-122"/>
              </a:rPr>
              <a:t>③</a:t>
            </a:r>
            <a:r>
              <a:rPr lang="zh-CN" altLang="en-US" sz="2500" b="1" smtClean="0">
                <a:solidFill>
                  <a:srgbClr val="66A498"/>
                </a:solidFill>
                <a:ea typeface="楷体_GB2312" pitchFamily="49" charset="-122"/>
              </a:rPr>
              <a:t>溪流河川中闪闪发光的不仅仅是水，也是我们祖先的血液。</a:t>
            </a:r>
            <a:endParaRPr lang="zh-CN" altLang="en-US" sz="2500" b="1">
              <a:solidFill>
                <a:srgbClr val="66A498"/>
              </a:solidFill>
              <a:ea typeface="楷体_GB2312" pitchFamily="49" charset="-122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292225" y="2958254"/>
            <a:ext cx="9204861" cy="2687638"/>
          </a:xfrm>
          <a:prstGeom prst="rect">
            <a:avLst/>
          </a:prstGeom>
        </p:spPr>
        <p:txBody>
          <a:bodyPr/>
          <a:lstStyle>
            <a:lvl1pPr marL="457200" indent="-4572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600" indent="-3810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40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6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8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4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0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6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zh-CN" altLang="en-US" sz="2500" b="1" smtClean="0">
                <a:solidFill>
                  <a:srgbClr val="66A498"/>
                </a:solidFill>
                <a:ea typeface="仿宋_GB2312" pitchFamily="49" charset="-122"/>
              </a:rPr>
              <a:t>　　　水是生命的源泉。正是祖辈的辛勤呵护，水源才不至于被破坏、被污染。他们保护家园、捍卫纯洁的精神，将在时间长河中熠熠闪光，不断提醒人们应该爱护水源，就像尊重人类的祖先一样。</a:t>
            </a:r>
            <a:endParaRPr lang="zh-CN" altLang="en-US" sz="2500" b="1">
              <a:solidFill>
                <a:srgbClr val="66A498"/>
              </a:solidFill>
              <a:ea typeface="仿宋_GB2312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1000">
        <p14:warp dir="in"/>
      </p:transition>
    </mc:Choice>
    <mc:Fallback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1395784" y="228361"/>
            <a:ext cx="9558502" cy="492443"/>
            <a:chOff x="1208832" y="516559"/>
            <a:chExt cx="9558502" cy="492443"/>
          </a:xfrm>
        </p:grpSpPr>
        <p:sp>
          <p:nvSpPr>
            <p:cNvPr id="11" name="矩形 10"/>
            <p:cNvSpPr/>
            <p:nvPr/>
          </p:nvSpPr>
          <p:spPr>
            <a:xfrm flipV="1">
              <a:off x="4274004" y="820382"/>
              <a:ext cx="6493330" cy="45719"/>
            </a:xfrm>
            <a:prstGeom prst="rect">
              <a:avLst/>
            </a:prstGeom>
            <a:solidFill>
              <a:srgbClr val="66A4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b="1">
                <a:solidFill>
                  <a:srgbClr val="66A498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2" name="TextBox 8"/>
            <p:cNvSpPr txBox="1">
              <a:spLocks noChangeArrowheads="1"/>
            </p:cNvSpPr>
            <p:nvPr/>
          </p:nvSpPr>
          <p:spPr bwMode="auto">
            <a:xfrm>
              <a:off x="1208832" y="516559"/>
              <a:ext cx="3255323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ctr" eaLnBrk="1" hangingPunct="1"/>
              <a:r>
                <a:rPr lang="zh-CN" altLang="en-US" sz="3200" b="1" spc="300" smtClean="0">
                  <a:solidFill>
                    <a:srgbClr val="66A498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Arial" panose="020B0604020202020204" pitchFamily="34" charset="0"/>
                </a:rPr>
                <a:t>课文分析</a:t>
              </a:r>
              <a:endParaRPr lang="zh-CN" altLang="en-US" sz="3200" b="1" spc="300" dirty="0">
                <a:solidFill>
                  <a:srgbClr val="66A498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endParaRPr>
            </a:p>
          </p:txBody>
        </p:sp>
      </p:grp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209800" y="2971800"/>
            <a:ext cx="6400800" cy="1143000"/>
          </a:xfrm>
          <a:prstGeom prst="rect">
            <a:avLst/>
          </a:prstGeom>
        </p:spPr>
        <p:txBody>
          <a:bodyPr/>
          <a:lstStyle>
            <a:lvl1pPr algn="ctr" defTabSz="1219200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3600" b="1" smtClean="0">
                <a:solidFill>
                  <a:srgbClr val="66A498"/>
                </a:solidFill>
                <a:ea typeface="华文中宋" pitchFamily="2" charset="-122"/>
              </a:rPr>
              <a:t>面对这片神圣的土地，</a:t>
            </a:r>
            <a:br>
              <a:rPr lang="zh-CN" altLang="en-US" sz="3600" b="1" smtClean="0">
                <a:solidFill>
                  <a:srgbClr val="66A498"/>
                </a:solidFill>
                <a:ea typeface="华文中宋" pitchFamily="2" charset="-122"/>
              </a:rPr>
            </a:br>
            <a:r>
              <a:rPr lang="zh-CN" altLang="en-US" sz="4000" b="1" smtClean="0">
                <a:solidFill>
                  <a:srgbClr val="66A498"/>
                </a:solidFill>
                <a:ea typeface="华文中宋" pitchFamily="2" charset="-122"/>
              </a:rPr>
              <a:t>西雅图认为</a:t>
            </a:r>
            <a:r>
              <a:rPr lang="zh-CN" altLang="en-US" sz="3600" b="1" smtClean="0">
                <a:solidFill>
                  <a:srgbClr val="66A498"/>
                </a:solidFill>
                <a:ea typeface="华文中宋" pitchFamily="2" charset="-122"/>
              </a:rPr>
              <a:t>我们应该怎么做？</a:t>
            </a:r>
            <a:endParaRPr lang="zh-CN" altLang="en-US" sz="3600" b="1">
              <a:solidFill>
                <a:srgbClr val="66A498"/>
              </a:solidFill>
              <a:ea typeface="华文中宋" pitchFamily="2" charset="-122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447800" y="1600200"/>
            <a:ext cx="7010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>
                <a:solidFill>
                  <a:srgbClr val="66A498"/>
                </a:solidFill>
              </a:rPr>
              <a:t>朗读课文二、三部分，思考问题：</a:t>
            </a:r>
            <a:endParaRPr lang="zh-CN" altLang="en-US" sz="3600" b="1">
              <a:solidFill>
                <a:srgbClr val="66A498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1000">
        <p14:warp dir="in"/>
      </p:transition>
    </mc:Choice>
    <mc:Fallback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图片 33" descr="图片包含 文字&#10;&#10;已生成高可信度的说明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grpSp>
        <p:nvGrpSpPr>
          <p:cNvPr id="35" name="组合 34"/>
          <p:cNvGrpSpPr/>
          <p:nvPr/>
        </p:nvGrpSpPr>
        <p:grpSpPr>
          <a:xfrm rot="5400000">
            <a:off x="2438101" y="2442087"/>
            <a:ext cx="3463242" cy="1015663"/>
            <a:chOff x="4045252" y="3444271"/>
            <a:chExt cx="4722134" cy="1015663"/>
          </a:xfrm>
        </p:grpSpPr>
        <p:sp>
          <p:nvSpPr>
            <p:cNvPr id="36" name="矩形 35"/>
            <p:cNvSpPr/>
            <p:nvPr/>
          </p:nvSpPr>
          <p:spPr>
            <a:xfrm>
              <a:off x="4045252" y="3929743"/>
              <a:ext cx="1144628" cy="45719"/>
            </a:xfrm>
            <a:prstGeom prst="rect">
              <a:avLst/>
            </a:prstGeom>
            <a:solidFill>
              <a:srgbClr val="66A4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solidFill>
                  <a:srgbClr val="66A498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7622758" y="3929743"/>
              <a:ext cx="1144628" cy="45719"/>
            </a:xfrm>
            <a:prstGeom prst="rect">
              <a:avLst/>
            </a:prstGeom>
            <a:solidFill>
              <a:srgbClr val="66A4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solidFill>
                  <a:srgbClr val="66A498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38" name="TextBox 4"/>
            <p:cNvSpPr txBox="1"/>
            <p:nvPr/>
          </p:nvSpPr>
          <p:spPr>
            <a:xfrm rot="16200000">
              <a:off x="5908506" y="2855320"/>
              <a:ext cx="1015663" cy="2193565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pPr algn="ctr"/>
              <a:r>
                <a:rPr lang="zh-CN" altLang="en-US" sz="5400" b="1" spc="600" dirty="0">
                  <a:solidFill>
                    <a:srgbClr val="66A498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目录</a:t>
              </a:r>
              <a:endParaRPr lang="en-US" altLang="zh-CN" sz="5400" b="1" spc="600" dirty="0">
                <a:solidFill>
                  <a:srgbClr val="66A498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4926110" y="1275448"/>
            <a:ext cx="3892739" cy="3352475"/>
            <a:chOff x="3797722" y="2274041"/>
            <a:chExt cx="2754716" cy="2372397"/>
          </a:xfrm>
        </p:grpSpPr>
        <p:sp>
          <p:nvSpPr>
            <p:cNvPr id="40" name="椭圆 39"/>
            <p:cNvSpPr/>
            <p:nvPr/>
          </p:nvSpPr>
          <p:spPr>
            <a:xfrm>
              <a:off x="3797722" y="2274041"/>
              <a:ext cx="399023" cy="397660"/>
            </a:xfrm>
            <a:prstGeom prst="ellipse">
              <a:avLst/>
            </a:prstGeom>
            <a:solidFill>
              <a:srgbClr val="66A4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noProof="1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1</a:t>
              </a:r>
              <a:endParaRPr lang="zh-CN" altLang="en-US" sz="2400" noProof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41" name="椭圆 40"/>
            <p:cNvSpPr/>
            <p:nvPr/>
          </p:nvSpPr>
          <p:spPr>
            <a:xfrm>
              <a:off x="3797722" y="2931380"/>
              <a:ext cx="399021" cy="399021"/>
            </a:xfrm>
            <a:prstGeom prst="ellipse">
              <a:avLst/>
            </a:prstGeom>
            <a:solidFill>
              <a:srgbClr val="66A4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noProof="1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2</a:t>
              </a:r>
              <a:endParaRPr lang="zh-CN" altLang="en-US" sz="2400" noProof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42" name="椭圆 41"/>
            <p:cNvSpPr/>
            <p:nvPr/>
          </p:nvSpPr>
          <p:spPr>
            <a:xfrm>
              <a:off x="3797722" y="3590079"/>
              <a:ext cx="399023" cy="397660"/>
            </a:xfrm>
            <a:prstGeom prst="ellipse">
              <a:avLst/>
            </a:prstGeom>
            <a:solidFill>
              <a:srgbClr val="66A4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noProof="1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3</a:t>
              </a:r>
              <a:endParaRPr lang="zh-CN" altLang="en-US" sz="2400" noProof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43" name="椭圆 42"/>
            <p:cNvSpPr/>
            <p:nvPr/>
          </p:nvSpPr>
          <p:spPr>
            <a:xfrm>
              <a:off x="3797722" y="4247417"/>
              <a:ext cx="399023" cy="399021"/>
            </a:xfrm>
            <a:prstGeom prst="ellipse">
              <a:avLst/>
            </a:prstGeom>
            <a:solidFill>
              <a:srgbClr val="66A4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noProof="1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4</a:t>
              </a:r>
              <a:endParaRPr lang="zh-CN" altLang="en-US" sz="2400" noProof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44" name="矩形 43"/>
            <p:cNvSpPr/>
            <p:nvPr/>
          </p:nvSpPr>
          <p:spPr>
            <a:xfrm>
              <a:off x="4372820" y="2275928"/>
              <a:ext cx="2179618" cy="3702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zh-CN" altLang="en-US" sz="2800" spc="300" noProof="1">
                  <a:solidFill>
                    <a:srgbClr val="66A498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Arial" panose="020B0604020202020204" pitchFamily="34" charset="0"/>
                </a:rPr>
                <a:t> </a:t>
              </a:r>
              <a:r>
                <a:rPr lang="zh-CN" altLang="en-US" sz="2800" spc="300" noProof="1" smtClean="0">
                  <a:solidFill>
                    <a:srgbClr val="66A498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Arial" panose="020B0604020202020204" pitchFamily="34" charset="0"/>
                </a:rPr>
                <a:t> 课前导读</a:t>
              </a:r>
              <a:endParaRPr lang="zh-CN" altLang="en-US" sz="1200" spc="300" noProof="1">
                <a:solidFill>
                  <a:srgbClr val="66A498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endParaRPr>
            </a:p>
          </p:txBody>
        </p:sp>
        <p:sp>
          <p:nvSpPr>
            <p:cNvPr id="45" name="矩形 44"/>
            <p:cNvSpPr/>
            <p:nvPr/>
          </p:nvSpPr>
          <p:spPr>
            <a:xfrm>
              <a:off x="4372820" y="2921289"/>
              <a:ext cx="2179618" cy="3702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zh-CN" altLang="en-US" sz="2800" spc="300" noProof="1">
                  <a:solidFill>
                    <a:srgbClr val="66A498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Arial" panose="020B0604020202020204" pitchFamily="34" charset="0"/>
                </a:rPr>
                <a:t> </a:t>
              </a:r>
              <a:r>
                <a:rPr lang="zh-CN" altLang="en-US" sz="2800" spc="300" noProof="1" smtClean="0">
                  <a:solidFill>
                    <a:srgbClr val="66A498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Arial" panose="020B0604020202020204" pitchFamily="34" charset="0"/>
                </a:rPr>
                <a:t> 认字识词</a:t>
              </a:r>
              <a:endParaRPr lang="zh-CN" altLang="en-US" sz="1200" spc="300" noProof="1">
                <a:solidFill>
                  <a:srgbClr val="66A498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4372820" y="3590079"/>
              <a:ext cx="2179618" cy="3702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zh-CN" altLang="en-US" sz="2800" spc="300" noProof="1">
                  <a:solidFill>
                    <a:srgbClr val="66A498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Arial" panose="020B0604020202020204" pitchFamily="34" charset="0"/>
                </a:rPr>
                <a:t> </a:t>
              </a:r>
              <a:r>
                <a:rPr lang="zh-CN" altLang="en-US" sz="2800" spc="300" noProof="1" smtClean="0">
                  <a:solidFill>
                    <a:srgbClr val="66A498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Arial" panose="020B0604020202020204" pitchFamily="34" charset="0"/>
                </a:rPr>
                <a:t> 课文赏析</a:t>
              </a:r>
              <a:endParaRPr lang="zh-CN" altLang="en-US" sz="1200" spc="300" noProof="1">
                <a:solidFill>
                  <a:srgbClr val="66A498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endParaRPr>
            </a:p>
          </p:txBody>
        </p:sp>
        <p:sp>
          <p:nvSpPr>
            <p:cNvPr id="47" name="矩形 46"/>
            <p:cNvSpPr/>
            <p:nvPr/>
          </p:nvSpPr>
          <p:spPr>
            <a:xfrm>
              <a:off x="4372820" y="4250408"/>
              <a:ext cx="2179618" cy="3702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zh-CN" altLang="en-US" sz="2800" spc="300" noProof="1">
                  <a:solidFill>
                    <a:srgbClr val="66A498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Arial" panose="020B0604020202020204" pitchFamily="34" charset="0"/>
                </a:rPr>
                <a:t> </a:t>
              </a:r>
              <a:r>
                <a:rPr lang="zh-CN" altLang="en-US" sz="2800" spc="300" noProof="1" smtClean="0">
                  <a:solidFill>
                    <a:srgbClr val="66A498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Arial" panose="020B0604020202020204" pitchFamily="34" charset="0"/>
                </a:rPr>
                <a:t> 知识拓展</a:t>
              </a:r>
              <a:endParaRPr lang="zh-CN" altLang="en-US" sz="1200" spc="300" noProof="1">
                <a:solidFill>
                  <a:srgbClr val="66A498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1000">
        <p14:warp dir="in"/>
      </p:transition>
    </mc:Choice>
    <mc:Fallback>
      <p:transition spd="slow" advTm="100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75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9" presetID="3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10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6" presetID="2" presetClass="entr" presetSubtype="8" fill="hold" nodeType="after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18" dur="12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19" dur="12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75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9" presetID="3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10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6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12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12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1395784" y="228361"/>
            <a:ext cx="9558502" cy="492443"/>
            <a:chOff x="1208832" y="516559"/>
            <a:chExt cx="9558502" cy="492443"/>
          </a:xfrm>
        </p:grpSpPr>
        <p:sp>
          <p:nvSpPr>
            <p:cNvPr id="11" name="矩形 10"/>
            <p:cNvSpPr/>
            <p:nvPr/>
          </p:nvSpPr>
          <p:spPr>
            <a:xfrm flipV="1">
              <a:off x="4274004" y="820382"/>
              <a:ext cx="6493330" cy="45719"/>
            </a:xfrm>
            <a:prstGeom prst="rect">
              <a:avLst/>
            </a:prstGeom>
            <a:solidFill>
              <a:srgbClr val="66A4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b="1">
                <a:solidFill>
                  <a:srgbClr val="66A498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2" name="TextBox 8"/>
            <p:cNvSpPr txBox="1">
              <a:spLocks noChangeArrowheads="1"/>
            </p:cNvSpPr>
            <p:nvPr/>
          </p:nvSpPr>
          <p:spPr bwMode="auto">
            <a:xfrm>
              <a:off x="1208832" y="516559"/>
              <a:ext cx="3255323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ctr" eaLnBrk="1" hangingPunct="1"/>
              <a:r>
                <a:rPr lang="zh-CN" altLang="en-US" sz="3200" b="1" spc="300" smtClean="0">
                  <a:solidFill>
                    <a:srgbClr val="66A498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Arial" panose="020B0604020202020204" pitchFamily="34" charset="0"/>
                </a:rPr>
                <a:t>课文分析</a:t>
              </a:r>
              <a:endParaRPr lang="zh-CN" altLang="en-US" sz="3200" b="1" spc="300" dirty="0">
                <a:solidFill>
                  <a:srgbClr val="66A498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endParaRPr>
            </a:p>
          </p:txBody>
        </p:sp>
      </p:grp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374900" y="1059631"/>
            <a:ext cx="6477000" cy="1143000"/>
          </a:xfrm>
          <a:prstGeom prst="rect">
            <a:avLst/>
          </a:prstGeom>
        </p:spPr>
        <p:txBody>
          <a:bodyPr/>
          <a:lstStyle>
            <a:lvl1pPr algn="ctr" defTabSz="1219200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2500" b="1" smtClean="0">
                <a:solidFill>
                  <a:srgbClr val="66A498"/>
                </a:solidFill>
              </a:rPr>
              <a:t>①</a:t>
            </a:r>
            <a:r>
              <a:rPr lang="zh-CN" altLang="en-US" sz="2500" b="1" smtClean="0">
                <a:solidFill>
                  <a:srgbClr val="66A498"/>
                </a:solidFill>
              </a:rPr>
              <a:t>任何降临在大地上的事，终究会降临在大地的孩子身上。</a:t>
            </a:r>
            <a:r>
              <a:rPr lang="zh-CN" altLang="en-US" sz="2500" smtClean="0">
                <a:solidFill>
                  <a:srgbClr val="66A498"/>
                </a:solidFill>
              </a:rPr>
              <a:t> </a:t>
            </a:r>
            <a:endParaRPr lang="zh-CN" altLang="en-US" sz="2500">
              <a:solidFill>
                <a:srgbClr val="66A498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016000" y="2380431"/>
            <a:ext cx="9677400" cy="4191000"/>
          </a:xfrm>
          <a:prstGeom prst="rect">
            <a:avLst/>
          </a:prstGeom>
          <a:noFill/>
        </p:spPr>
        <p:txBody>
          <a:bodyPr/>
          <a:lstStyle>
            <a:lvl1pPr marL="457200" indent="-4572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600" indent="-3810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40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6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8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4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0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6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zh-CN" altLang="en-US" sz="2500" b="1" smtClean="0">
                <a:solidFill>
                  <a:srgbClr val="66A498"/>
                </a:solidFill>
                <a:ea typeface="楷体_GB2312" pitchFamily="49" charset="-122"/>
              </a:rPr>
              <a:t>　　　地球是人类的家园，人类在大地母亲的怀抱里成长。如果家园受到破坏，而我们不能及时醒悟，不懂得及时补救挽回，那么任何对大地的影响，对地球的伤害都将演变成对人类自身的伤害。这句话直接将人类的生存与大地的保护联系起来，指出了两者兴则共兴、灭则同灭的密切关系。</a:t>
            </a:r>
            <a:endParaRPr lang="zh-CN" altLang="en-US" sz="2500" b="1">
              <a:solidFill>
                <a:srgbClr val="66A498"/>
              </a:solidFill>
              <a:ea typeface="楷体_GB2312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1000">
        <p14:warp dir="in"/>
      </p:transition>
    </mc:Choice>
    <mc:Fallback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1395784" y="228361"/>
            <a:ext cx="9558502" cy="492443"/>
            <a:chOff x="1208832" y="516559"/>
            <a:chExt cx="9558502" cy="492443"/>
          </a:xfrm>
        </p:grpSpPr>
        <p:sp>
          <p:nvSpPr>
            <p:cNvPr id="11" name="矩形 10"/>
            <p:cNvSpPr/>
            <p:nvPr/>
          </p:nvSpPr>
          <p:spPr>
            <a:xfrm flipV="1">
              <a:off x="4274004" y="820382"/>
              <a:ext cx="6493330" cy="45719"/>
            </a:xfrm>
            <a:prstGeom prst="rect">
              <a:avLst/>
            </a:prstGeom>
            <a:solidFill>
              <a:srgbClr val="66A4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b="1">
                <a:solidFill>
                  <a:srgbClr val="66A498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2" name="TextBox 8"/>
            <p:cNvSpPr txBox="1">
              <a:spLocks noChangeArrowheads="1"/>
            </p:cNvSpPr>
            <p:nvPr/>
          </p:nvSpPr>
          <p:spPr bwMode="auto">
            <a:xfrm>
              <a:off x="1208832" y="516559"/>
              <a:ext cx="3255323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ctr" eaLnBrk="1" hangingPunct="1"/>
              <a:r>
                <a:rPr lang="zh-CN" altLang="en-US" sz="3200" b="1" spc="300" smtClean="0">
                  <a:solidFill>
                    <a:srgbClr val="66A498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Arial" panose="020B0604020202020204" pitchFamily="34" charset="0"/>
                </a:rPr>
                <a:t>课文分析</a:t>
              </a:r>
              <a:endParaRPr lang="zh-CN" altLang="en-US" sz="3200" b="1" spc="300" dirty="0">
                <a:solidFill>
                  <a:srgbClr val="66A498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endParaRPr>
            </a:p>
          </p:txBody>
        </p:sp>
      </p:grp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324100" y="1549400"/>
            <a:ext cx="6705600" cy="1143000"/>
          </a:xfrm>
          <a:prstGeom prst="rect">
            <a:avLst/>
          </a:prstGeom>
        </p:spPr>
        <p:txBody>
          <a:bodyPr/>
          <a:lstStyle>
            <a:lvl1pPr algn="ctr" defTabSz="1219200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2500" b="1" smtClean="0">
                <a:solidFill>
                  <a:srgbClr val="66A498"/>
                </a:solidFill>
              </a:rPr>
              <a:t>②</a:t>
            </a:r>
            <a:r>
              <a:rPr lang="zh-CN" altLang="en-US" sz="2500" b="1" smtClean="0">
                <a:solidFill>
                  <a:srgbClr val="66A498"/>
                </a:solidFill>
              </a:rPr>
              <a:t>大地不属于人类，而人类是属于大地的。</a:t>
            </a:r>
            <a:r>
              <a:rPr lang="zh-CN" altLang="en-US" sz="2500" smtClean="0">
                <a:solidFill>
                  <a:srgbClr val="66A498"/>
                </a:solidFill>
              </a:rPr>
              <a:t> </a:t>
            </a:r>
            <a:endParaRPr lang="zh-CN" altLang="en-US" sz="2500">
              <a:solidFill>
                <a:srgbClr val="66A498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395784" y="2692400"/>
            <a:ext cx="7924800" cy="2339975"/>
          </a:xfrm>
          <a:prstGeom prst="rect">
            <a:avLst/>
          </a:prstGeom>
        </p:spPr>
        <p:txBody>
          <a:bodyPr/>
          <a:lstStyle>
            <a:lvl1pPr marL="457200" indent="-4572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600" indent="-3810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40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6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8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4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0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6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zh-CN" altLang="en-US" sz="2500" b="1" smtClean="0">
                <a:solidFill>
                  <a:srgbClr val="66A498"/>
                </a:solidFill>
                <a:ea typeface="楷体_GB2312" pitchFamily="49" charset="-122"/>
              </a:rPr>
              <a:t>　　　谁也没有权利拥有对大地的控制权，谁也没有权利破坏、损伤大地的完整和庄严；相反，人类属于大地，因为大地使人类的生命不断得以繁衍、延续。因此，只有爱护大地上的一草一木、一山一石，才能维持生命的延续。这也正是文章的中心所在。</a:t>
            </a:r>
            <a:endParaRPr lang="zh-CN" altLang="en-US" sz="2500" b="1">
              <a:solidFill>
                <a:srgbClr val="66A498"/>
              </a:solidFill>
              <a:ea typeface="楷体_GB2312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1000">
        <p14:warp dir="in"/>
      </p:transition>
    </mc:Choice>
    <mc:Fallback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文字&#10;&#10;已生成高可信度的说明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3077823" y="1707511"/>
            <a:ext cx="6075250" cy="830997"/>
            <a:chOff x="3612990" y="3518642"/>
            <a:chExt cx="5669781" cy="830997"/>
          </a:xfrm>
        </p:grpSpPr>
        <p:sp>
          <p:nvSpPr>
            <p:cNvPr id="13" name="矩形 12"/>
            <p:cNvSpPr/>
            <p:nvPr/>
          </p:nvSpPr>
          <p:spPr>
            <a:xfrm>
              <a:off x="3612990" y="3929741"/>
              <a:ext cx="1144627" cy="45719"/>
            </a:xfrm>
            <a:prstGeom prst="rect">
              <a:avLst/>
            </a:prstGeom>
            <a:solidFill>
              <a:srgbClr val="66A4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54A7B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8138144" y="3929741"/>
              <a:ext cx="1144627" cy="45719"/>
            </a:xfrm>
            <a:prstGeom prst="rect">
              <a:avLst/>
            </a:prstGeom>
            <a:solidFill>
              <a:srgbClr val="66A4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54A7B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5" name="TextBox 4"/>
            <p:cNvSpPr txBox="1"/>
            <p:nvPr/>
          </p:nvSpPr>
          <p:spPr>
            <a:xfrm>
              <a:off x="5058845" y="3518642"/>
              <a:ext cx="276942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4800" b="1" spc="600" smtClean="0">
                  <a:solidFill>
                    <a:srgbClr val="66A498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第四部</a:t>
              </a:r>
              <a:r>
                <a:rPr lang="zh-CN" altLang="en-US" sz="4800" b="1" spc="600" dirty="0">
                  <a:solidFill>
                    <a:srgbClr val="66A498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分</a:t>
              </a:r>
              <a:endParaRPr lang="en-US" altLang="zh-CN" sz="4800" b="1" spc="600" dirty="0">
                <a:solidFill>
                  <a:srgbClr val="66A498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16" name="文本框 3"/>
          <p:cNvSpPr txBox="1"/>
          <p:nvPr/>
        </p:nvSpPr>
        <p:spPr>
          <a:xfrm>
            <a:off x="3921251" y="2623835"/>
            <a:ext cx="4379130" cy="830997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4800" spc="600" smtClean="0">
                <a:solidFill>
                  <a:srgbClr val="66A498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知识拓展</a:t>
            </a:r>
            <a:endParaRPr kumimoji="1" lang="zh-CN" altLang="en-US" sz="4800" spc="600" dirty="0">
              <a:solidFill>
                <a:srgbClr val="66A498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3371849" y="3539589"/>
            <a:ext cx="5428344" cy="479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/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1000">
        <p14:warp dir="in"/>
      </p:transition>
    </mc:Choice>
    <mc:Fallback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1395784" y="228361"/>
            <a:ext cx="9558502" cy="492443"/>
            <a:chOff x="1208832" y="516559"/>
            <a:chExt cx="9558502" cy="492443"/>
          </a:xfrm>
        </p:grpSpPr>
        <p:sp>
          <p:nvSpPr>
            <p:cNvPr id="11" name="矩形 10"/>
            <p:cNvSpPr/>
            <p:nvPr/>
          </p:nvSpPr>
          <p:spPr>
            <a:xfrm flipV="1">
              <a:off x="4274004" y="820382"/>
              <a:ext cx="6493330" cy="45719"/>
            </a:xfrm>
            <a:prstGeom prst="rect">
              <a:avLst/>
            </a:prstGeom>
            <a:solidFill>
              <a:srgbClr val="66A4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b="1">
                <a:solidFill>
                  <a:srgbClr val="66A498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2" name="TextBox 8"/>
            <p:cNvSpPr txBox="1">
              <a:spLocks noChangeArrowheads="1"/>
            </p:cNvSpPr>
            <p:nvPr/>
          </p:nvSpPr>
          <p:spPr bwMode="auto">
            <a:xfrm>
              <a:off x="1208832" y="516559"/>
              <a:ext cx="3255323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ctr" eaLnBrk="1" hangingPunct="1"/>
              <a:r>
                <a:rPr lang="zh-CN" altLang="en-US" sz="3200" b="1" spc="300">
                  <a:solidFill>
                    <a:srgbClr val="66A498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Arial" panose="020B0604020202020204" pitchFamily="34" charset="0"/>
                </a:rPr>
                <a:t>知识</a:t>
              </a:r>
              <a:r>
                <a:rPr lang="zh-CN" altLang="en-US" sz="3200" b="1" spc="300" smtClean="0">
                  <a:solidFill>
                    <a:srgbClr val="66A498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Arial" panose="020B0604020202020204" pitchFamily="34" charset="0"/>
                </a:rPr>
                <a:t>拓展</a:t>
              </a:r>
              <a:endParaRPr lang="zh-CN" altLang="en-US" sz="3200" b="1" spc="300" dirty="0">
                <a:solidFill>
                  <a:srgbClr val="66A498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endParaRPr>
            </a:p>
          </p:txBody>
        </p:sp>
      </p:grp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895475" y="3430588"/>
            <a:ext cx="7943850" cy="1662112"/>
          </a:xfrm>
          <a:prstGeom prst="rect">
            <a:avLst/>
          </a:prstGeom>
        </p:spPr>
        <p:txBody>
          <a:bodyPr/>
          <a:lstStyle>
            <a:lvl1pPr marL="457200" indent="-4572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600" indent="-3810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40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6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8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4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0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6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altLang="zh-CN" sz="2500" b="1" smtClean="0">
                <a:solidFill>
                  <a:srgbClr val="66A498"/>
                </a:solidFill>
                <a:ea typeface="华文仿宋" pitchFamily="2" charset="-122"/>
              </a:rPr>
              <a:t>       </a:t>
            </a:r>
            <a:r>
              <a:rPr lang="zh-CN" altLang="en-US" sz="2500" b="1" smtClean="0">
                <a:solidFill>
                  <a:srgbClr val="66A498"/>
                </a:solidFill>
                <a:ea typeface="华文仿宋" pitchFamily="2" charset="-122"/>
              </a:rPr>
              <a:t>这句话是体现课文主旨的语句。这句话反复出现，产生了一咏三叹的表达效果，不仅使主题深化，而且强化了作者想要表达的情感。</a:t>
            </a:r>
            <a:endParaRPr lang="zh-CN" altLang="en-US" sz="2500" b="1">
              <a:solidFill>
                <a:srgbClr val="66A498"/>
              </a:solidFill>
              <a:ea typeface="华文仿宋" pitchFamily="2" charset="-122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247900" y="1615974"/>
            <a:ext cx="7239000" cy="124649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500" b="1">
                <a:solidFill>
                  <a:srgbClr val="66A498"/>
                </a:solidFill>
                <a:latin typeface="Arial" panose="020B0604020202020204" pitchFamily="34" charset="0"/>
              </a:rPr>
              <a:t>　　为什么“如果我们放弃这片土地，转让给你们，你们一定要记住：这片土地是神圣的”这句话在课文中反复出现了三次呢？</a:t>
            </a:r>
            <a:endParaRPr lang="zh-CN" altLang="en-US" sz="2500" b="1">
              <a:solidFill>
                <a:srgbClr val="66A498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1000">
        <p14:warp dir="in"/>
      </p:transition>
    </mc:Choice>
    <mc:Fallback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文字&#10;&#10;已生成高可信度的说明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1984846" y="2347125"/>
            <a:ext cx="8225954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6600" b="1" dirty="0">
                <a:solidFill>
                  <a:srgbClr val="66A498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学生们下课啦</a:t>
            </a:r>
            <a:r>
              <a:rPr lang="en-US" altLang="zh-CN" sz="6600" b="1" dirty="0">
                <a:solidFill>
                  <a:srgbClr val="66A498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,</a:t>
            </a:r>
            <a:r>
              <a:rPr lang="zh-CN" altLang="en-US" sz="6600" b="1" dirty="0">
                <a:solidFill>
                  <a:srgbClr val="66A498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再见</a:t>
            </a:r>
            <a:r>
              <a:rPr lang="en-US" altLang="zh-CN" sz="6600" b="1" dirty="0">
                <a:solidFill>
                  <a:srgbClr val="66A498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!</a:t>
            </a:r>
            <a:endParaRPr lang="zh-CN" altLang="en-US" sz="6600" b="1" dirty="0">
              <a:solidFill>
                <a:srgbClr val="66A498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2797626" y="3557637"/>
            <a:ext cx="6600374" cy="471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/>
        </p:txBody>
      </p:sp>
      <p:sp>
        <p:nvSpPr>
          <p:cNvPr id="15" name="TextBox 4"/>
          <p:cNvSpPr txBox="1"/>
          <p:nvPr/>
        </p:nvSpPr>
        <p:spPr>
          <a:xfrm>
            <a:off x="3076416" y="1749650"/>
            <a:ext cx="60375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200" spc="300" dirty="0">
                <a:solidFill>
                  <a:srgbClr val="66A498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小学六年级语文课件 </a:t>
            </a:r>
            <a:r>
              <a:rPr lang="en-US" altLang="zh-CN" sz="3200" spc="300" dirty="0">
                <a:solidFill>
                  <a:srgbClr val="66A498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PPT</a:t>
            </a:r>
            <a:r>
              <a:rPr lang="zh-CN" altLang="en-US" sz="3200" spc="300" dirty="0">
                <a:solidFill>
                  <a:srgbClr val="66A498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模板</a:t>
            </a:r>
            <a:endParaRPr lang="en-US" altLang="zh-CN" sz="3200" spc="300" dirty="0">
              <a:solidFill>
                <a:srgbClr val="66A498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1000">
        <p14:warp dir="in"/>
      </p:transition>
    </mc:Choice>
    <mc:Fallback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424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424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文字&#10;&#10;已生成高可信度的说明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3077823" y="1707511"/>
            <a:ext cx="6075250" cy="830997"/>
            <a:chOff x="3612990" y="3518642"/>
            <a:chExt cx="5669781" cy="830997"/>
          </a:xfrm>
        </p:grpSpPr>
        <p:sp>
          <p:nvSpPr>
            <p:cNvPr id="13" name="矩形 12"/>
            <p:cNvSpPr/>
            <p:nvPr/>
          </p:nvSpPr>
          <p:spPr>
            <a:xfrm>
              <a:off x="3612990" y="3929741"/>
              <a:ext cx="1144627" cy="45719"/>
            </a:xfrm>
            <a:prstGeom prst="rect">
              <a:avLst/>
            </a:prstGeom>
            <a:solidFill>
              <a:srgbClr val="66A4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54A7B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8138144" y="3929741"/>
              <a:ext cx="1144627" cy="45719"/>
            </a:xfrm>
            <a:prstGeom prst="rect">
              <a:avLst/>
            </a:prstGeom>
            <a:solidFill>
              <a:srgbClr val="66A4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54A7B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5" name="TextBox 4"/>
            <p:cNvSpPr txBox="1"/>
            <p:nvPr/>
          </p:nvSpPr>
          <p:spPr>
            <a:xfrm>
              <a:off x="5064829" y="3518642"/>
              <a:ext cx="275745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4800" b="1" spc="600" dirty="0">
                  <a:solidFill>
                    <a:srgbClr val="66A498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第一部分</a:t>
              </a:r>
              <a:endParaRPr lang="en-US" altLang="zh-CN" sz="4800" b="1" spc="600" dirty="0">
                <a:solidFill>
                  <a:srgbClr val="66A498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16" name="文本框 3"/>
          <p:cNvSpPr txBox="1"/>
          <p:nvPr/>
        </p:nvSpPr>
        <p:spPr>
          <a:xfrm>
            <a:off x="3921251" y="2623835"/>
            <a:ext cx="4379130" cy="830997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4800" spc="600" smtClean="0">
                <a:solidFill>
                  <a:srgbClr val="66A498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课前导读</a:t>
            </a:r>
            <a:endParaRPr kumimoji="1" lang="zh-CN" altLang="en-US" sz="4800" spc="600" dirty="0">
              <a:solidFill>
                <a:srgbClr val="66A498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3371849" y="3539589"/>
            <a:ext cx="5428344" cy="479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/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1000">
        <p14:warp dir="in"/>
      </p:transition>
    </mc:Choice>
    <mc:Fallback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1395784" y="228361"/>
            <a:ext cx="9558502" cy="492443"/>
            <a:chOff x="1208832" y="516559"/>
            <a:chExt cx="9558502" cy="492443"/>
          </a:xfrm>
        </p:grpSpPr>
        <p:sp>
          <p:nvSpPr>
            <p:cNvPr id="11" name="矩形 10"/>
            <p:cNvSpPr/>
            <p:nvPr/>
          </p:nvSpPr>
          <p:spPr>
            <a:xfrm flipV="1">
              <a:off x="4274004" y="820382"/>
              <a:ext cx="6493330" cy="45719"/>
            </a:xfrm>
            <a:prstGeom prst="rect">
              <a:avLst/>
            </a:prstGeom>
            <a:solidFill>
              <a:srgbClr val="66A4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b="1">
                <a:solidFill>
                  <a:srgbClr val="66A498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2" name="TextBox 8"/>
            <p:cNvSpPr txBox="1">
              <a:spLocks noChangeArrowheads="1"/>
            </p:cNvSpPr>
            <p:nvPr/>
          </p:nvSpPr>
          <p:spPr bwMode="auto">
            <a:xfrm>
              <a:off x="1208832" y="516559"/>
              <a:ext cx="3255323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ctr" eaLnBrk="1" hangingPunct="1"/>
              <a:r>
                <a:rPr lang="zh-CN" altLang="en-US" sz="3200" b="1" spc="300" smtClean="0">
                  <a:solidFill>
                    <a:srgbClr val="66A498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Arial" panose="020B0604020202020204" pitchFamily="34" charset="0"/>
                </a:rPr>
                <a:t>课前导读</a:t>
              </a:r>
              <a:endParaRPr lang="zh-CN" altLang="en-US" sz="3200" b="1" spc="300" dirty="0">
                <a:solidFill>
                  <a:srgbClr val="66A498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356225" y="2486740"/>
            <a:ext cx="723275" cy="188769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3500" smtClean="0">
                <a:solidFill>
                  <a:srgbClr val="66A498"/>
                </a:solidFill>
              </a:rPr>
              <a:t>作者简介</a:t>
            </a:r>
            <a:endParaRPr lang="zh-CN" altLang="en-US" sz="3500">
              <a:solidFill>
                <a:srgbClr val="66A498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672395" y="2496980"/>
            <a:ext cx="907171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100">
                <a:solidFill>
                  <a:srgbClr val="66A498"/>
                </a:solidFill>
              </a:rPr>
              <a:t>印第安酋长西雅图，（</a:t>
            </a:r>
            <a:r>
              <a:rPr lang="en-US" altLang="zh-CN" sz="2100">
                <a:solidFill>
                  <a:srgbClr val="66A498"/>
                </a:solidFill>
              </a:rPr>
              <a:t>Chief Seattle</a:t>
            </a:r>
            <a:r>
              <a:rPr lang="zh-CN" altLang="en-US" sz="2100">
                <a:solidFill>
                  <a:srgbClr val="66A498"/>
                </a:solidFill>
              </a:rPr>
              <a:t>，</a:t>
            </a:r>
            <a:r>
              <a:rPr lang="en-US" altLang="zh-CN" sz="2100">
                <a:solidFill>
                  <a:srgbClr val="66A498"/>
                </a:solidFill>
              </a:rPr>
              <a:t>1786</a:t>
            </a:r>
            <a:r>
              <a:rPr lang="zh-CN" altLang="en-US" sz="2100">
                <a:solidFill>
                  <a:srgbClr val="66A498"/>
                </a:solidFill>
              </a:rPr>
              <a:t>年至</a:t>
            </a:r>
            <a:r>
              <a:rPr lang="en-US" altLang="zh-CN" sz="2100">
                <a:solidFill>
                  <a:srgbClr val="66A498"/>
                </a:solidFill>
              </a:rPr>
              <a:t>1866</a:t>
            </a:r>
            <a:r>
              <a:rPr lang="zh-CN" altLang="en-US" sz="2100">
                <a:solidFill>
                  <a:srgbClr val="66A498"/>
                </a:solidFill>
              </a:rPr>
              <a:t>年</a:t>
            </a:r>
            <a:r>
              <a:rPr lang="en-US" altLang="zh-CN" sz="2100">
                <a:solidFill>
                  <a:srgbClr val="66A498"/>
                </a:solidFill>
              </a:rPr>
              <a:t>6</a:t>
            </a:r>
            <a:r>
              <a:rPr lang="zh-CN" altLang="en-US" sz="2100">
                <a:solidFill>
                  <a:srgbClr val="66A498"/>
                </a:solidFill>
              </a:rPr>
              <a:t>月</a:t>
            </a:r>
            <a:r>
              <a:rPr lang="en-US" altLang="zh-CN" sz="2100">
                <a:solidFill>
                  <a:srgbClr val="66A498"/>
                </a:solidFill>
              </a:rPr>
              <a:t>7</a:t>
            </a:r>
            <a:r>
              <a:rPr lang="zh-CN" altLang="en-US" sz="2100">
                <a:solidFill>
                  <a:srgbClr val="66A498"/>
                </a:solidFill>
              </a:rPr>
              <a:t>日）印第安人</a:t>
            </a:r>
            <a:r>
              <a:rPr lang="zh-CN" altLang="en-US" sz="2100" smtClean="0">
                <a:solidFill>
                  <a:srgbClr val="66A498"/>
                </a:solidFill>
              </a:rPr>
              <a:t>，</a:t>
            </a:r>
            <a:endParaRPr lang="en-US" altLang="zh-CN" sz="2100" smtClean="0">
              <a:solidFill>
                <a:srgbClr val="66A498"/>
              </a:solidFill>
            </a:endParaRPr>
          </a:p>
          <a:p>
            <a:r>
              <a:rPr lang="zh-CN" altLang="en-US" sz="2100" smtClean="0">
                <a:solidFill>
                  <a:srgbClr val="66A498"/>
                </a:solidFill>
              </a:rPr>
              <a:t>黄</a:t>
            </a:r>
            <a:r>
              <a:rPr lang="zh-CN" altLang="en-US" sz="2100">
                <a:solidFill>
                  <a:srgbClr val="66A498"/>
                </a:solidFill>
              </a:rPr>
              <a:t>种人</a:t>
            </a:r>
            <a:r>
              <a:rPr lang="zh-CN" altLang="en-US" sz="2100" smtClean="0">
                <a:solidFill>
                  <a:srgbClr val="66A498"/>
                </a:solidFill>
              </a:rPr>
              <a:t>，美</a:t>
            </a:r>
            <a:r>
              <a:rPr lang="zh-CN" altLang="en-US" sz="2100">
                <a:solidFill>
                  <a:srgbClr val="66A498"/>
                </a:solidFill>
              </a:rPr>
              <a:t>洲最古老的居民。是美国华盛顿</a:t>
            </a:r>
            <a:r>
              <a:rPr lang="zh-CN" altLang="en-US" sz="2100" smtClean="0">
                <a:solidFill>
                  <a:srgbClr val="66A498"/>
                </a:solidFill>
              </a:rPr>
              <a:t>州</a:t>
            </a:r>
            <a:r>
              <a:rPr lang="zh-CN" altLang="en-US" sz="2100">
                <a:solidFill>
                  <a:srgbClr val="66A498"/>
                </a:solidFill>
              </a:rPr>
              <a:t>境内的印第安人部落的领袖</a:t>
            </a:r>
            <a:r>
              <a:rPr lang="zh-CN" altLang="en-US" sz="2100" smtClean="0">
                <a:solidFill>
                  <a:srgbClr val="66A498"/>
                </a:solidFill>
              </a:rPr>
              <a:t>，</a:t>
            </a:r>
            <a:endParaRPr lang="en-US" altLang="zh-CN" sz="2100" smtClean="0">
              <a:solidFill>
                <a:srgbClr val="66A498"/>
              </a:solidFill>
            </a:endParaRPr>
          </a:p>
          <a:p>
            <a:r>
              <a:rPr lang="zh-CN" altLang="en-US" sz="2100" smtClean="0">
                <a:solidFill>
                  <a:srgbClr val="66A498"/>
                </a:solidFill>
              </a:rPr>
              <a:t>信</a:t>
            </a:r>
            <a:r>
              <a:rPr lang="zh-CN" altLang="en-US" sz="2100">
                <a:solidFill>
                  <a:srgbClr val="66A498"/>
                </a:solidFill>
              </a:rPr>
              <a:t>奉天主教</a:t>
            </a:r>
            <a:r>
              <a:rPr lang="zh-CN" altLang="en-US" sz="2100" smtClean="0">
                <a:solidFill>
                  <a:srgbClr val="66A498"/>
                </a:solidFill>
              </a:rPr>
              <a:t>，乐</a:t>
            </a:r>
            <a:r>
              <a:rPr lang="zh-CN" altLang="en-US" sz="2100">
                <a:solidFill>
                  <a:srgbClr val="66A498"/>
                </a:solidFill>
              </a:rPr>
              <a:t>于与白人移民共处并同西雅图的创立者之一戴维</a:t>
            </a:r>
            <a:r>
              <a:rPr lang="en-US" altLang="zh-CN" sz="2100">
                <a:solidFill>
                  <a:srgbClr val="66A498"/>
                </a:solidFill>
              </a:rPr>
              <a:t>·</a:t>
            </a:r>
            <a:r>
              <a:rPr lang="zh-CN" altLang="en-US" sz="2100" smtClean="0">
                <a:solidFill>
                  <a:srgbClr val="66A498"/>
                </a:solidFill>
              </a:rPr>
              <a:t>斯温森</a:t>
            </a:r>
            <a:r>
              <a:rPr lang="en-US" altLang="zh-CN" sz="2100" smtClean="0">
                <a:solidFill>
                  <a:srgbClr val="66A498"/>
                </a:solidFill>
              </a:rPr>
              <a:t>·</a:t>
            </a:r>
            <a:r>
              <a:rPr lang="zh-CN" altLang="en-US" sz="2100" smtClean="0">
                <a:solidFill>
                  <a:srgbClr val="66A498"/>
                </a:solidFill>
              </a:rPr>
              <a:t>梅</a:t>
            </a:r>
            <a:endParaRPr lang="en-US" altLang="zh-CN" sz="2100" smtClean="0">
              <a:solidFill>
                <a:srgbClr val="66A498"/>
              </a:solidFill>
            </a:endParaRPr>
          </a:p>
          <a:p>
            <a:r>
              <a:rPr lang="zh-CN" altLang="en-US" sz="2100" smtClean="0">
                <a:solidFill>
                  <a:srgbClr val="66A498"/>
                </a:solidFill>
              </a:rPr>
              <a:t>纳</a:t>
            </a:r>
            <a:r>
              <a:rPr lang="zh-CN" altLang="en-US" sz="2100">
                <a:solidFill>
                  <a:srgbClr val="66A498"/>
                </a:solidFill>
              </a:rPr>
              <a:t>德建立了私人友谊</a:t>
            </a:r>
            <a:r>
              <a:rPr lang="zh-CN" altLang="en-US" sz="2100" smtClean="0">
                <a:solidFill>
                  <a:srgbClr val="66A498"/>
                </a:solidFill>
              </a:rPr>
              <a:t>。根</a:t>
            </a:r>
            <a:r>
              <a:rPr lang="zh-CN" altLang="en-US" sz="2100">
                <a:solidFill>
                  <a:srgbClr val="66A498"/>
                </a:solidFill>
              </a:rPr>
              <a:t>据梅纳德的建议，西雅图即得名于</a:t>
            </a:r>
            <a:r>
              <a:rPr lang="zh-CN" altLang="en-US" sz="2100" u="sng">
                <a:solidFill>
                  <a:srgbClr val="66A498"/>
                </a:solidFill>
              </a:rPr>
              <a:t>西雅图酋长</a:t>
            </a:r>
            <a:endParaRPr lang="zh-CN" altLang="en-US" sz="2100">
              <a:solidFill>
                <a:srgbClr val="66A498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1000">
        <p14:warp dir="in"/>
      </p:transition>
    </mc:Choice>
    <mc:Fallback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1395784" y="228361"/>
            <a:ext cx="9558502" cy="492443"/>
            <a:chOff x="1208832" y="516559"/>
            <a:chExt cx="9558502" cy="492443"/>
          </a:xfrm>
        </p:grpSpPr>
        <p:sp>
          <p:nvSpPr>
            <p:cNvPr id="11" name="矩形 10"/>
            <p:cNvSpPr/>
            <p:nvPr/>
          </p:nvSpPr>
          <p:spPr>
            <a:xfrm flipV="1">
              <a:off x="4274004" y="820382"/>
              <a:ext cx="6493330" cy="45719"/>
            </a:xfrm>
            <a:prstGeom prst="rect">
              <a:avLst/>
            </a:prstGeom>
            <a:solidFill>
              <a:srgbClr val="66A4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b="1">
                <a:solidFill>
                  <a:srgbClr val="66A498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2" name="TextBox 8"/>
            <p:cNvSpPr txBox="1">
              <a:spLocks noChangeArrowheads="1"/>
            </p:cNvSpPr>
            <p:nvPr/>
          </p:nvSpPr>
          <p:spPr bwMode="auto">
            <a:xfrm>
              <a:off x="1208832" y="516559"/>
              <a:ext cx="3255323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ctr" eaLnBrk="1" hangingPunct="1"/>
              <a:r>
                <a:rPr lang="zh-CN" altLang="en-US" sz="3200" b="1" spc="300" smtClean="0">
                  <a:solidFill>
                    <a:srgbClr val="66A498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Arial" panose="020B0604020202020204" pitchFamily="34" charset="0"/>
                </a:rPr>
                <a:t>课前导读</a:t>
              </a:r>
              <a:endParaRPr lang="zh-CN" altLang="en-US" sz="3200" b="1" spc="300" dirty="0">
                <a:solidFill>
                  <a:srgbClr val="66A498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356225" y="2486740"/>
            <a:ext cx="723275" cy="188769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3500" smtClean="0">
                <a:solidFill>
                  <a:srgbClr val="66A498"/>
                </a:solidFill>
              </a:rPr>
              <a:t>背景知识</a:t>
            </a:r>
            <a:endParaRPr lang="zh-CN" altLang="en-US" sz="3500">
              <a:solidFill>
                <a:srgbClr val="66A498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1993900" y="2335937"/>
            <a:ext cx="7906286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500">
                <a:solidFill>
                  <a:srgbClr val="66A498"/>
                </a:solidFill>
              </a:rPr>
              <a:t> </a:t>
            </a:r>
            <a:r>
              <a:rPr lang="zh-CN" altLang="en-US" sz="2500">
                <a:solidFill>
                  <a:srgbClr val="66A498"/>
                </a:solidFill>
              </a:rPr>
              <a:t>１９世纪５０年代，“华盛顿特区”的白人领袖想购买美国西北部的印第安人领地。本文是根据当时印第安人酋长西雅图的回信编译的。西雅图对白人很友好，为了纪念他，美国西北最大的海岸城市命名为西雅图。白人居民还在他的墓地上建立了纪念碑。</a:t>
            </a:r>
            <a:br>
              <a:rPr lang="zh-CN" altLang="en-US" sz="2500">
                <a:solidFill>
                  <a:srgbClr val="66A498"/>
                </a:solidFill>
              </a:rPr>
            </a:br>
            <a:endParaRPr lang="zh-CN" altLang="en-US" sz="2500">
              <a:solidFill>
                <a:srgbClr val="66A498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1000">
        <p14:warp dir="in"/>
      </p:transition>
    </mc:Choice>
    <mc:Fallback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1395784" y="228361"/>
            <a:ext cx="9558502" cy="492443"/>
            <a:chOff x="1208832" y="516559"/>
            <a:chExt cx="9558502" cy="492443"/>
          </a:xfrm>
        </p:grpSpPr>
        <p:sp>
          <p:nvSpPr>
            <p:cNvPr id="11" name="矩形 10"/>
            <p:cNvSpPr/>
            <p:nvPr/>
          </p:nvSpPr>
          <p:spPr>
            <a:xfrm flipV="1">
              <a:off x="4274004" y="820382"/>
              <a:ext cx="6493330" cy="45719"/>
            </a:xfrm>
            <a:prstGeom prst="rect">
              <a:avLst/>
            </a:prstGeom>
            <a:solidFill>
              <a:srgbClr val="66A4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b="1">
                <a:solidFill>
                  <a:srgbClr val="66A498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2" name="TextBox 8"/>
            <p:cNvSpPr txBox="1">
              <a:spLocks noChangeArrowheads="1"/>
            </p:cNvSpPr>
            <p:nvPr/>
          </p:nvSpPr>
          <p:spPr bwMode="auto">
            <a:xfrm>
              <a:off x="1208832" y="516559"/>
              <a:ext cx="3255323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ctr" eaLnBrk="1" hangingPunct="1"/>
              <a:r>
                <a:rPr lang="zh-CN" altLang="en-US" sz="3200" b="1" spc="300" smtClean="0">
                  <a:solidFill>
                    <a:srgbClr val="66A498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Arial" panose="020B0604020202020204" pitchFamily="34" charset="0"/>
                </a:rPr>
                <a:t>课前导读</a:t>
              </a:r>
              <a:endParaRPr lang="zh-CN" altLang="en-US" sz="3200" b="1" spc="300" dirty="0">
                <a:solidFill>
                  <a:srgbClr val="66A498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endParaRPr>
            </a:p>
          </p:txBody>
        </p:sp>
      </p:grp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395784" y="1155700"/>
            <a:ext cx="3898900" cy="914400"/>
          </a:xfrm>
          <a:prstGeom prst="rect">
            <a:avLst/>
          </a:prstGeom>
        </p:spPr>
        <p:txBody>
          <a:bodyPr/>
          <a:lstStyle>
            <a:lvl1pPr algn="ctr" defTabSz="1219200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b="1" i="1" smtClean="0">
                <a:solidFill>
                  <a:srgbClr val="66A498"/>
                </a:solidFill>
                <a:ea typeface="华文中宋" pitchFamily="2" charset="-122"/>
              </a:rPr>
              <a:t>印第安人</a:t>
            </a:r>
            <a:endParaRPr lang="zh-CN" altLang="en-US" b="1" i="1">
              <a:solidFill>
                <a:srgbClr val="66A498"/>
              </a:solidFill>
              <a:ea typeface="华文中宋" pitchFamily="2" charset="-122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09984" y="2222500"/>
            <a:ext cx="10365368" cy="3962400"/>
          </a:xfrm>
          <a:prstGeom prst="rect">
            <a:avLst/>
          </a:prstGeom>
        </p:spPr>
        <p:txBody>
          <a:bodyPr/>
          <a:lstStyle>
            <a:lvl1pPr marL="457200" indent="-4572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600" indent="-3810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40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6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8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4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0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6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zh-CN" altLang="en-US" sz="2800" b="1" smtClean="0">
                <a:solidFill>
                  <a:srgbClr val="66A498"/>
                </a:solidFill>
                <a:latin typeface="华文仿宋" pitchFamily="2" charset="-122"/>
                <a:ea typeface="华文仿宋" pitchFamily="2" charset="-122"/>
              </a:rPr>
              <a:t>　　　印第安人相信万物有灵论，他们崇敬自然，对自然界的一草一木、一山一石都报以敬畏态度。他们认为大山是有生命的，并把这些山称作“父亲”。印第安人相对比较封闭，他们不希望陌生人打扰他们的生活，直到今天，印第安人的许多村落还没有电、自来水和电视等现代生活设施。目前美国有印第安人</a:t>
            </a:r>
            <a:r>
              <a:rPr lang="en-US" altLang="zh-CN" sz="2800" b="1" smtClean="0">
                <a:solidFill>
                  <a:srgbClr val="66A498"/>
                </a:solidFill>
                <a:latin typeface="华文仿宋" pitchFamily="2" charset="-122"/>
                <a:ea typeface="华文仿宋" pitchFamily="2" charset="-122"/>
              </a:rPr>
              <a:t>253</a:t>
            </a:r>
            <a:r>
              <a:rPr lang="zh-CN" altLang="en-US" sz="2800" b="1" smtClean="0">
                <a:solidFill>
                  <a:srgbClr val="66A498"/>
                </a:solidFill>
                <a:latin typeface="华文仿宋" pitchFamily="2" charset="-122"/>
                <a:ea typeface="华文仿宋" pitchFamily="2" charset="-122"/>
              </a:rPr>
              <a:t>万，分属</a:t>
            </a:r>
            <a:r>
              <a:rPr lang="en-US" altLang="zh-CN" sz="2800" b="1" smtClean="0">
                <a:solidFill>
                  <a:srgbClr val="66A498"/>
                </a:solidFill>
                <a:latin typeface="华文仿宋" pitchFamily="2" charset="-122"/>
                <a:ea typeface="华文仿宋" pitchFamily="2" charset="-122"/>
              </a:rPr>
              <a:t>560</a:t>
            </a:r>
            <a:r>
              <a:rPr lang="zh-CN" altLang="en-US" sz="2800" b="1" smtClean="0">
                <a:solidFill>
                  <a:srgbClr val="66A498"/>
                </a:solidFill>
                <a:latin typeface="华文仿宋" pitchFamily="2" charset="-122"/>
                <a:ea typeface="华文仿宋" pitchFamily="2" charset="-122"/>
              </a:rPr>
              <a:t>多个部落，居住在</a:t>
            </a:r>
            <a:r>
              <a:rPr lang="en-US" altLang="zh-CN" sz="2800" b="1" smtClean="0">
                <a:solidFill>
                  <a:srgbClr val="66A498"/>
                </a:solidFill>
                <a:latin typeface="华文仿宋" pitchFamily="2" charset="-122"/>
                <a:ea typeface="华文仿宋" pitchFamily="2" charset="-122"/>
              </a:rPr>
              <a:t>200</a:t>
            </a:r>
            <a:r>
              <a:rPr lang="zh-CN" altLang="en-US" sz="2800" b="1" smtClean="0">
                <a:solidFill>
                  <a:srgbClr val="66A498"/>
                </a:solidFill>
                <a:latin typeface="华文仿宋" pitchFamily="2" charset="-122"/>
                <a:ea typeface="华文仿宋" pitchFamily="2" charset="-122"/>
              </a:rPr>
              <a:t>多块印第安保留区内。印第安人中，中低收入的人口占了绝大多数。</a:t>
            </a:r>
            <a:endParaRPr lang="zh-CN" altLang="en-US" sz="2800" b="1">
              <a:solidFill>
                <a:srgbClr val="66A498"/>
              </a:solidFill>
              <a:latin typeface="华文仿宋" pitchFamily="2" charset="-122"/>
              <a:ea typeface="华文仿宋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1000">
        <p14:warp dir="in"/>
      </p:transition>
    </mc:Choice>
    <mc:Fallback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文字&#10;&#10;已生成高可信度的说明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3077823" y="1707511"/>
            <a:ext cx="6075250" cy="830997"/>
            <a:chOff x="3612990" y="3518642"/>
            <a:chExt cx="5669781" cy="830997"/>
          </a:xfrm>
        </p:grpSpPr>
        <p:sp>
          <p:nvSpPr>
            <p:cNvPr id="13" name="矩形 12"/>
            <p:cNvSpPr/>
            <p:nvPr/>
          </p:nvSpPr>
          <p:spPr>
            <a:xfrm>
              <a:off x="3612990" y="3929741"/>
              <a:ext cx="1144627" cy="45719"/>
            </a:xfrm>
            <a:prstGeom prst="rect">
              <a:avLst/>
            </a:prstGeom>
            <a:solidFill>
              <a:srgbClr val="66A4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54A7B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8138144" y="3929741"/>
              <a:ext cx="1144627" cy="45719"/>
            </a:xfrm>
            <a:prstGeom prst="rect">
              <a:avLst/>
            </a:prstGeom>
            <a:solidFill>
              <a:srgbClr val="66A4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54A7B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5" name="TextBox 4"/>
            <p:cNvSpPr txBox="1"/>
            <p:nvPr/>
          </p:nvSpPr>
          <p:spPr>
            <a:xfrm>
              <a:off x="5058845" y="3518642"/>
              <a:ext cx="276942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4800" b="1" spc="600" smtClean="0">
                  <a:solidFill>
                    <a:srgbClr val="66A498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第二部</a:t>
              </a:r>
              <a:r>
                <a:rPr lang="zh-CN" altLang="en-US" sz="4800" b="1" spc="600" dirty="0">
                  <a:solidFill>
                    <a:srgbClr val="66A498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分</a:t>
              </a:r>
              <a:endParaRPr lang="en-US" altLang="zh-CN" sz="4800" b="1" spc="600" dirty="0">
                <a:solidFill>
                  <a:srgbClr val="66A498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16" name="文本框 3"/>
          <p:cNvSpPr txBox="1"/>
          <p:nvPr/>
        </p:nvSpPr>
        <p:spPr>
          <a:xfrm>
            <a:off x="3921251" y="2623835"/>
            <a:ext cx="4379130" cy="830997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4800" spc="600" smtClean="0">
                <a:solidFill>
                  <a:srgbClr val="66A498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认字识词</a:t>
            </a:r>
            <a:endParaRPr kumimoji="1" lang="zh-CN" altLang="en-US" sz="4800" spc="600" dirty="0">
              <a:solidFill>
                <a:srgbClr val="66A498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3371849" y="3539589"/>
            <a:ext cx="5428344" cy="479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/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1000">
        <p14:warp dir="in"/>
      </p:transition>
    </mc:Choice>
    <mc:Fallback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1395784" y="228361"/>
            <a:ext cx="9558502" cy="492443"/>
            <a:chOff x="1208832" y="516559"/>
            <a:chExt cx="9558502" cy="492443"/>
          </a:xfrm>
        </p:grpSpPr>
        <p:sp>
          <p:nvSpPr>
            <p:cNvPr id="11" name="矩形 10"/>
            <p:cNvSpPr/>
            <p:nvPr/>
          </p:nvSpPr>
          <p:spPr>
            <a:xfrm flipV="1">
              <a:off x="4274004" y="820382"/>
              <a:ext cx="6493330" cy="45719"/>
            </a:xfrm>
            <a:prstGeom prst="rect">
              <a:avLst/>
            </a:prstGeom>
            <a:solidFill>
              <a:srgbClr val="66A4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b="1">
                <a:solidFill>
                  <a:srgbClr val="66A498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2" name="TextBox 8"/>
            <p:cNvSpPr txBox="1">
              <a:spLocks noChangeArrowheads="1"/>
            </p:cNvSpPr>
            <p:nvPr/>
          </p:nvSpPr>
          <p:spPr bwMode="auto">
            <a:xfrm>
              <a:off x="1208832" y="516559"/>
              <a:ext cx="3255323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ctr" eaLnBrk="1" hangingPunct="1"/>
              <a:r>
                <a:rPr lang="zh-CN" altLang="en-US" sz="3200" b="1" spc="300" smtClean="0">
                  <a:solidFill>
                    <a:srgbClr val="66A498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Arial" panose="020B0604020202020204" pitchFamily="34" charset="0"/>
                </a:rPr>
                <a:t>认字识词</a:t>
              </a:r>
              <a:endParaRPr lang="zh-CN" altLang="en-US" sz="3200" b="1" spc="300" dirty="0">
                <a:solidFill>
                  <a:srgbClr val="66A498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endParaRPr>
            </a:p>
          </p:txBody>
        </p:sp>
      </p:grp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2616200" y="1563688"/>
            <a:ext cx="1066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rgbClr val="66A498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圣洁</a:t>
            </a:r>
            <a:endParaRPr lang="zh-CN" altLang="en-US" sz="3200" b="1">
              <a:solidFill>
                <a:srgbClr val="66A498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5054600" y="1639888"/>
            <a:ext cx="152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rgbClr val="66A498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骏马</a:t>
            </a:r>
            <a:endParaRPr lang="zh-CN" altLang="en-US" sz="3200" b="1">
              <a:solidFill>
                <a:srgbClr val="66A498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7416800" y="1639888"/>
            <a:ext cx="1371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rgbClr val="66A498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雄鹰</a:t>
            </a:r>
            <a:endParaRPr lang="zh-CN" altLang="en-US" sz="3200" b="1">
              <a:solidFill>
                <a:srgbClr val="66A498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2616200" y="2478088"/>
            <a:ext cx="1295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rgbClr val="66A498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潺潺</a:t>
            </a:r>
            <a:endParaRPr lang="zh-CN" altLang="en-US" sz="3200" b="1">
              <a:solidFill>
                <a:srgbClr val="66A498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5054600" y="2478088"/>
            <a:ext cx="1143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rgbClr val="66A498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回荡</a:t>
            </a:r>
            <a:endParaRPr lang="zh-CN" altLang="en-US" sz="3200" b="1">
              <a:solidFill>
                <a:srgbClr val="66A498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7493000" y="2478088"/>
            <a:ext cx="1295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rgbClr val="66A498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滋润</a:t>
            </a:r>
            <a:endParaRPr lang="zh-CN" altLang="en-US" sz="3200" b="1">
              <a:solidFill>
                <a:srgbClr val="66A498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4" name="Text Box 17"/>
          <p:cNvSpPr txBox="1">
            <a:spLocks noChangeArrowheads="1"/>
          </p:cNvSpPr>
          <p:nvPr/>
        </p:nvSpPr>
        <p:spPr bwMode="auto">
          <a:xfrm>
            <a:off x="2616200" y="3316288"/>
            <a:ext cx="1143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rgbClr val="66A498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善待</a:t>
            </a:r>
            <a:endParaRPr lang="zh-CN" altLang="en-US" sz="3200" b="1">
              <a:solidFill>
                <a:srgbClr val="66A498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5" name="Text Box 18"/>
          <p:cNvSpPr txBox="1">
            <a:spLocks noChangeArrowheads="1"/>
          </p:cNvSpPr>
          <p:nvPr/>
        </p:nvSpPr>
        <p:spPr bwMode="auto">
          <a:xfrm>
            <a:off x="5054600" y="3316288"/>
            <a:ext cx="1143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rgbClr val="66A498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松脂</a:t>
            </a:r>
            <a:endParaRPr lang="zh-CN" altLang="en-US" sz="3200" b="1">
              <a:solidFill>
                <a:srgbClr val="66A498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6" name="Text Box 19"/>
          <p:cNvSpPr txBox="1">
            <a:spLocks noChangeArrowheads="1"/>
          </p:cNvSpPr>
          <p:nvPr/>
        </p:nvSpPr>
        <p:spPr bwMode="auto">
          <a:xfrm>
            <a:off x="7493000" y="3240088"/>
            <a:ext cx="1066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rgbClr val="66A498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宝贵</a:t>
            </a:r>
            <a:endParaRPr lang="zh-CN" altLang="en-US" sz="3200" b="1">
              <a:solidFill>
                <a:srgbClr val="66A498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7" name="Text Box 20"/>
          <p:cNvSpPr txBox="1">
            <a:spLocks noChangeArrowheads="1"/>
          </p:cNvSpPr>
          <p:nvPr/>
        </p:nvSpPr>
        <p:spPr bwMode="auto">
          <a:xfrm>
            <a:off x="2616200" y="4002088"/>
            <a:ext cx="1219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rgbClr val="66A498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滋养</a:t>
            </a:r>
            <a:endParaRPr lang="zh-CN" altLang="en-US" sz="3200" b="1">
              <a:solidFill>
                <a:srgbClr val="66A498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8" name="Text Box 21"/>
          <p:cNvSpPr txBox="1">
            <a:spLocks noChangeArrowheads="1"/>
          </p:cNvSpPr>
          <p:nvPr/>
        </p:nvSpPr>
        <p:spPr bwMode="auto">
          <a:xfrm>
            <a:off x="5054600" y="4002088"/>
            <a:ext cx="1219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>
                <a:solidFill>
                  <a:srgbClr val="66A498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婴儿</a:t>
            </a:r>
            <a:endParaRPr lang="zh-CN" altLang="en-US" sz="3600" b="1">
              <a:solidFill>
                <a:srgbClr val="66A498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9" name="Text Box 22"/>
          <p:cNvSpPr txBox="1">
            <a:spLocks noChangeArrowheads="1"/>
          </p:cNvSpPr>
          <p:nvPr/>
        </p:nvSpPr>
        <p:spPr bwMode="auto">
          <a:xfrm>
            <a:off x="7493000" y="4002088"/>
            <a:ext cx="1371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rgbClr val="66A498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眷恋</a:t>
            </a:r>
            <a:endParaRPr lang="zh-CN" altLang="en-US" sz="3200" b="1">
              <a:solidFill>
                <a:srgbClr val="66A498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20" name="Text Box 23"/>
          <p:cNvSpPr txBox="1">
            <a:spLocks noChangeArrowheads="1"/>
          </p:cNvSpPr>
          <p:nvPr/>
        </p:nvSpPr>
        <p:spPr bwMode="auto">
          <a:xfrm>
            <a:off x="2616200" y="4687888"/>
            <a:ext cx="2133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>
                <a:solidFill>
                  <a:srgbClr val="66A498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闪闪发光</a:t>
            </a:r>
            <a:endParaRPr lang="zh-CN" altLang="en-US" sz="3600" b="1">
              <a:solidFill>
                <a:srgbClr val="66A498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grpSp>
        <p:nvGrpSpPr>
          <p:cNvPr id="21" name="Group 41"/>
          <p:cNvGrpSpPr/>
          <p:nvPr/>
        </p:nvGrpSpPr>
        <p:grpSpPr bwMode="auto">
          <a:xfrm>
            <a:off x="3606800" y="1563688"/>
            <a:ext cx="6477000" cy="3733800"/>
            <a:chOff x="1344" y="1200"/>
            <a:chExt cx="4080" cy="2352"/>
          </a:xfrm>
        </p:grpSpPr>
        <p:sp>
          <p:nvSpPr>
            <p:cNvPr id="22" name="Text Box 25"/>
            <p:cNvSpPr txBox="1">
              <a:spLocks noChangeArrowheads="1"/>
            </p:cNvSpPr>
            <p:nvPr/>
          </p:nvSpPr>
          <p:spPr bwMode="auto">
            <a:xfrm>
              <a:off x="1344" y="1200"/>
              <a:ext cx="86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200" b="1">
                  <a:solidFill>
                    <a:srgbClr val="66A498"/>
                  </a:solidFill>
                  <a:latin typeface="宋体" panose="02010600030101010101" pitchFamily="2" charset="-122"/>
                </a:rPr>
                <a:t>shèng</a:t>
              </a:r>
              <a:endParaRPr lang="en-US" altLang="zh-CN" sz="3200" b="1">
                <a:solidFill>
                  <a:srgbClr val="66A498"/>
                </a:solidFill>
                <a:latin typeface="宋体" panose="02010600030101010101" pitchFamily="2" charset="-122"/>
              </a:endParaRPr>
            </a:p>
          </p:txBody>
        </p:sp>
        <p:sp>
          <p:nvSpPr>
            <p:cNvPr id="23" name="Text Box 26"/>
            <p:cNvSpPr txBox="1">
              <a:spLocks noChangeArrowheads="1"/>
            </p:cNvSpPr>
            <p:nvPr/>
          </p:nvSpPr>
          <p:spPr bwMode="auto">
            <a:xfrm>
              <a:off x="2880" y="1248"/>
              <a:ext cx="52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200" b="1">
                  <a:solidFill>
                    <a:srgbClr val="66A498"/>
                  </a:solidFill>
                  <a:latin typeface="宋体" panose="02010600030101010101" pitchFamily="2" charset="-122"/>
                </a:rPr>
                <a:t>jùn</a:t>
              </a:r>
              <a:endParaRPr lang="en-US" altLang="zh-CN" sz="3200" b="1">
                <a:solidFill>
                  <a:srgbClr val="66A498"/>
                </a:solidFill>
                <a:latin typeface="宋体" panose="02010600030101010101" pitchFamily="2" charset="-122"/>
              </a:endParaRPr>
            </a:p>
          </p:txBody>
        </p:sp>
        <p:sp>
          <p:nvSpPr>
            <p:cNvPr id="24" name="Text Box 27"/>
            <p:cNvSpPr txBox="1">
              <a:spLocks noChangeArrowheads="1"/>
            </p:cNvSpPr>
            <p:nvPr/>
          </p:nvSpPr>
          <p:spPr bwMode="auto">
            <a:xfrm>
              <a:off x="4464" y="1200"/>
              <a:ext cx="67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200" b="1">
                  <a:solidFill>
                    <a:srgbClr val="66A498"/>
                  </a:solidFill>
                  <a:latin typeface="宋体" panose="02010600030101010101" pitchFamily="2" charset="-122"/>
                </a:rPr>
                <a:t>yīng</a:t>
              </a:r>
              <a:endParaRPr lang="en-US" altLang="zh-CN" sz="3200" b="1">
                <a:solidFill>
                  <a:srgbClr val="66A498"/>
                </a:solidFill>
                <a:latin typeface="宋体" panose="02010600030101010101" pitchFamily="2" charset="-122"/>
              </a:endParaRPr>
            </a:p>
          </p:txBody>
        </p:sp>
        <p:sp>
          <p:nvSpPr>
            <p:cNvPr id="25" name="Text Box 28"/>
            <p:cNvSpPr txBox="1">
              <a:spLocks noChangeArrowheads="1"/>
            </p:cNvSpPr>
            <p:nvPr/>
          </p:nvSpPr>
          <p:spPr bwMode="auto">
            <a:xfrm>
              <a:off x="1392" y="1728"/>
              <a:ext cx="72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200" b="1">
                  <a:solidFill>
                    <a:srgbClr val="66A498"/>
                  </a:solidFill>
                  <a:latin typeface="宋体" panose="02010600030101010101" pitchFamily="2" charset="-122"/>
                </a:rPr>
                <a:t>chán</a:t>
              </a:r>
              <a:endParaRPr lang="en-US" altLang="zh-CN" sz="3200" b="1">
                <a:solidFill>
                  <a:srgbClr val="66A498"/>
                </a:solidFill>
                <a:latin typeface="宋体" panose="02010600030101010101" pitchFamily="2" charset="-122"/>
              </a:endParaRPr>
            </a:p>
          </p:txBody>
        </p:sp>
        <p:sp>
          <p:nvSpPr>
            <p:cNvPr id="26" name="Text Box 29"/>
            <p:cNvSpPr txBox="1">
              <a:spLocks noChangeArrowheads="1"/>
            </p:cNvSpPr>
            <p:nvPr/>
          </p:nvSpPr>
          <p:spPr bwMode="auto">
            <a:xfrm>
              <a:off x="2880" y="1776"/>
              <a:ext cx="86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200" b="1">
                  <a:solidFill>
                    <a:srgbClr val="66A498"/>
                  </a:solidFill>
                  <a:latin typeface="宋体" panose="02010600030101010101" pitchFamily="2" charset="-122"/>
                </a:rPr>
                <a:t>dàng</a:t>
              </a:r>
              <a:endParaRPr lang="en-US" altLang="zh-CN" sz="3200" b="1">
                <a:solidFill>
                  <a:srgbClr val="66A498"/>
                </a:solidFill>
                <a:latin typeface="宋体" panose="02010600030101010101" pitchFamily="2" charset="-122"/>
              </a:endParaRPr>
            </a:p>
          </p:txBody>
        </p:sp>
        <p:sp>
          <p:nvSpPr>
            <p:cNvPr id="27" name="Text Box 30"/>
            <p:cNvSpPr txBox="1">
              <a:spLocks noChangeArrowheads="1"/>
            </p:cNvSpPr>
            <p:nvPr/>
          </p:nvSpPr>
          <p:spPr bwMode="auto">
            <a:xfrm>
              <a:off x="4608" y="1776"/>
              <a:ext cx="62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200" b="1">
                  <a:solidFill>
                    <a:srgbClr val="66A498"/>
                  </a:solidFill>
                  <a:latin typeface="宋体" panose="02010600030101010101" pitchFamily="2" charset="-122"/>
                </a:rPr>
                <a:t>rùn</a:t>
              </a:r>
              <a:endParaRPr lang="en-US" altLang="zh-CN" sz="3200" b="1">
                <a:solidFill>
                  <a:srgbClr val="66A498"/>
                </a:solidFill>
                <a:latin typeface="宋体" panose="02010600030101010101" pitchFamily="2" charset="-122"/>
              </a:endParaRPr>
            </a:p>
          </p:txBody>
        </p:sp>
        <p:sp>
          <p:nvSpPr>
            <p:cNvPr id="28" name="Text Box 31"/>
            <p:cNvSpPr txBox="1">
              <a:spLocks noChangeArrowheads="1"/>
            </p:cNvSpPr>
            <p:nvPr/>
          </p:nvSpPr>
          <p:spPr bwMode="auto">
            <a:xfrm>
              <a:off x="1392" y="2256"/>
              <a:ext cx="67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200" b="1">
                  <a:solidFill>
                    <a:srgbClr val="66A498"/>
                  </a:solidFill>
                  <a:latin typeface="宋体" panose="02010600030101010101" pitchFamily="2" charset="-122"/>
                </a:rPr>
                <a:t>shàn</a:t>
              </a:r>
              <a:endParaRPr lang="en-US" altLang="zh-CN" sz="3200" b="1">
                <a:solidFill>
                  <a:srgbClr val="66A498"/>
                </a:solidFill>
                <a:latin typeface="宋体" panose="02010600030101010101" pitchFamily="2" charset="-122"/>
              </a:endParaRPr>
            </a:p>
          </p:txBody>
        </p:sp>
        <p:sp>
          <p:nvSpPr>
            <p:cNvPr id="29" name="Text Box 32"/>
            <p:cNvSpPr txBox="1">
              <a:spLocks noChangeArrowheads="1"/>
            </p:cNvSpPr>
            <p:nvPr/>
          </p:nvSpPr>
          <p:spPr bwMode="auto">
            <a:xfrm>
              <a:off x="1488" y="2688"/>
              <a:ext cx="48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200" b="1">
                  <a:solidFill>
                    <a:srgbClr val="66A498"/>
                  </a:solidFill>
                  <a:latin typeface="宋体" panose="02010600030101010101" pitchFamily="2" charset="-122"/>
                </a:rPr>
                <a:t>zī</a:t>
              </a:r>
              <a:endParaRPr lang="en-US" altLang="zh-CN" sz="3200" b="1">
                <a:solidFill>
                  <a:srgbClr val="66A498"/>
                </a:solidFill>
                <a:latin typeface="宋体" panose="02010600030101010101" pitchFamily="2" charset="-122"/>
              </a:endParaRPr>
            </a:p>
          </p:txBody>
        </p:sp>
        <p:sp>
          <p:nvSpPr>
            <p:cNvPr id="30" name="Text Box 33"/>
            <p:cNvSpPr txBox="1">
              <a:spLocks noChangeArrowheads="1"/>
            </p:cNvSpPr>
            <p:nvPr/>
          </p:nvSpPr>
          <p:spPr bwMode="auto">
            <a:xfrm>
              <a:off x="2928" y="2256"/>
              <a:ext cx="81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200" b="1">
                  <a:solidFill>
                    <a:srgbClr val="66A498"/>
                  </a:solidFill>
                  <a:latin typeface="宋体" panose="02010600030101010101" pitchFamily="2" charset="-122"/>
                </a:rPr>
                <a:t>zh</a:t>
              </a:r>
              <a:r>
                <a:rPr lang="en-US" altLang="zh-CN" sz="3200" b="1">
                  <a:solidFill>
                    <a:srgbClr val="66A498"/>
                  </a:solidFill>
                  <a:latin typeface="Arial" panose="020B0604020202020204" pitchFamily="34" charset="0"/>
                </a:rPr>
                <a:t>ī</a:t>
              </a:r>
              <a:endParaRPr lang="en-US" altLang="zh-CN" sz="3200" b="1">
                <a:solidFill>
                  <a:srgbClr val="66A498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1" name="Text Box 34"/>
            <p:cNvSpPr txBox="1">
              <a:spLocks noChangeArrowheads="1"/>
            </p:cNvSpPr>
            <p:nvPr/>
          </p:nvSpPr>
          <p:spPr bwMode="auto">
            <a:xfrm>
              <a:off x="4608" y="2208"/>
              <a:ext cx="72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200" b="1">
                  <a:solidFill>
                    <a:srgbClr val="66A498"/>
                  </a:solidFill>
                  <a:latin typeface="宋体" panose="02010600030101010101" pitchFamily="2" charset="-122"/>
                </a:rPr>
                <a:t>guì</a:t>
              </a:r>
              <a:endParaRPr lang="en-US" altLang="zh-CN" sz="3200" b="1">
                <a:solidFill>
                  <a:srgbClr val="66A498"/>
                </a:solidFill>
                <a:latin typeface="宋体" panose="02010600030101010101" pitchFamily="2" charset="-122"/>
              </a:endParaRPr>
            </a:p>
          </p:txBody>
        </p:sp>
        <p:sp>
          <p:nvSpPr>
            <p:cNvPr id="32" name="Text Box 35"/>
            <p:cNvSpPr txBox="1">
              <a:spLocks noChangeArrowheads="1"/>
            </p:cNvSpPr>
            <p:nvPr/>
          </p:nvSpPr>
          <p:spPr bwMode="auto">
            <a:xfrm>
              <a:off x="2928" y="2688"/>
              <a:ext cx="720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600" b="1">
                  <a:solidFill>
                    <a:srgbClr val="66A498"/>
                  </a:solidFill>
                  <a:latin typeface="宋体" panose="02010600030101010101" pitchFamily="2" charset="-122"/>
                </a:rPr>
                <a:t>yīng</a:t>
              </a:r>
              <a:endParaRPr lang="en-US" altLang="zh-CN" sz="3600" b="1">
                <a:solidFill>
                  <a:srgbClr val="66A498"/>
                </a:solidFill>
                <a:latin typeface="宋体" panose="02010600030101010101" pitchFamily="2" charset="-122"/>
              </a:endParaRPr>
            </a:p>
          </p:txBody>
        </p:sp>
        <p:sp>
          <p:nvSpPr>
            <p:cNvPr id="33" name="Text Box 36"/>
            <p:cNvSpPr txBox="1">
              <a:spLocks noChangeArrowheads="1"/>
            </p:cNvSpPr>
            <p:nvPr/>
          </p:nvSpPr>
          <p:spPr bwMode="auto">
            <a:xfrm>
              <a:off x="4560" y="2736"/>
              <a:ext cx="86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200" b="1">
                  <a:solidFill>
                    <a:srgbClr val="66A498"/>
                  </a:solidFill>
                  <a:latin typeface="宋体" panose="02010600030101010101" pitchFamily="2" charset="-122"/>
                </a:rPr>
                <a:t>juàn</a:t>
              </a:r>
              <a:endParaRPr lang="en-US" altLang="zh-CN" sz="3200" b="1">
                <a:solidFill>
                  <a:srgbClr val="66A498"/>
                </a:solidFill>
                <a:latin typeface="宋体" panose="02010600030101010101" pitchFamily="2" charset="-122"/>
              </a:endParaRPr>
            </a:p>
          </p:txBody>
        </p:sp>
        <p:sp>
          <p:nvSpPr>
            <p:cNvPr id="34" name="Text Box 37"/>
            <p:cNvSpPr txBox="1">
              <a:spLocks noChangeArrowheads="1"/>
            </p:cNvSpPr>
            <p:nvPr/>
          </p:nvSpPr>
          <p:spPr bwMode="auto">
            <a:xfrm>
              <a:off x="1920" y="3148"/>
              <a:ext cx="912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600" b="1">
                  <a:solidFill>
                    <a:srgbClr val="66A498"/>
                  </a:solidFill>
                  <a:latin typeface="宋体" panose="02010600030101010101" pitchFamily="2" charset="-122"/>
                </a:rPr>
                <a:t>shǎn</a:t>
              </a:r>
              <a:endParaRPr lang="en-US" altLang="zh-CN" sz="3600" b="1">
                <a:solidFill>
                  <a:srgbClr val="66A498"/>
                </a:solidFill>
                <a:latin typeface="宋体" panose="02010600030101010101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1000">
        <p14:warp dir="in"/>
      </p:transition>
    </mc:Choice>
    <mc:Fallback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10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1395784" y="228361"/>
            <a:ext cx="9558502" cy="492443"/>
            <a:chOff x="1208832" y="516559"/>
            <a:chExt cx="9558502" cy="492443"/>
          </a:xfrm>
        </p:grpSpPr>
        <p:sp>
          <p:nvSpPr>
            <p:cNvPr id="11" name="矩形 10"/>
            <p:cNvSpPr/>
            <p:nvPr/>
          </p:nvSpPr>
          <p:spPr>
            <a:xfrm flipV="1">
              <a:off x="4274004" y="820382"/>
              <a:ext cx="6493330" cy="45719"/>
            </a:xfrm>
            <a:prstGeom prst="rect">
              <a:avLst/>
            </a:prstGeom>
            <a:solidFill>
              <a:srgbClr val="66A4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b="1">
                <a:solidFill>
                  <a:srgbClr val="66A498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2" name="TextBox 8"/>
            <p:cNvSpPr txBox="1">
              <a:spLocks noChangeArrowheads="1"/>
            </p:cNvSpPr>
            <p:nvPr/>
          </p:nvSpPr>
          <p:spPr bwMode="auto">
            <a:xfrm>
              <a:off x="1208832" y="516559"/>
              <a:ext cx="3255323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ctr" eaLnBrk="1" hangingPunct="1"/>
              <a:r>
                <a:rPr lang="zh-CN" altLang="en-US" sz="3200" b="1" spc="300" smtClean="0">
                  <a:solidFill>
                    <a:srgbClr val="66A498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Arial" panose="020B0604020202020204" pitchFamily="34" charset="0"/>
                </a:rPr>
                <a:t>认字识词</a:t>
              </a:r>
              <a:endParaRPr lang="zh-CN" altLang="en-US" sz="3200" b="1" spc="300" dirty="0">
                <a:solidFill>
                  <a:srgbClr val="66A498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endParaRPr>
            </a:p>
          </p:txBody>
        </p:sp>
      </p:grp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044700" y="1562100"/>
            <a:ext cx="1752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rgbClr val="66A498"/>
                </a:solidFill>
                <a:latin typeface="Arial" panose="020B0604020202020204" pitchFamily="34" charset="0"/>
              </a:rPr>
              <a:t>麋鹿：</a:t>
            </a:r>
            <a:endParaRPr lang="zh-CN" altLang="en-US" sz="3200" b="1">
              <a:solidFill>
                <a:srgbClr val="66A498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416300" y="1485900"/>
            <a:ext cx="66294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66A498"/>
                </a:solidFill>
                <a:latin typeface="Arial" panose="020B0604020202020204" pitchFamily="34" charset="0"/>
              </a:rPr>
              <a:t>哺乳动物，毛淡褐色，性温顺，吃植物。原产我国，是一种稀有的珍贵兽类。</a:t>
            </a:r>
            <a:endParaRPr lang="zh-CN" altLang="en-US" sz="2800" b="1">
              <a:solidFill>
                <a:srgbClr val="66A498"/>
              </a:solidFill>
              <a:latin typeface="Arial" panose="020B0604020202020204" pitchFamily="34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968500" y="2400300"/>
            <a:ext cx="1752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rgbClr val="66A498"/>
                </a:solidFill>
                <a:latin typeface="Arial" panose="020B0604020202020204" pitchFamily="34" charset="0"/>
              </a:rPr>
              <a:t>滋润：</a:t>
            </a:r>
            <a:endParaRPr lang="zh-CN" altLang="en-US" sz="3200" b="1">
              <a:solidFill>
                <a:srgbClr val="66A498"/>
              </a:solidFill>
              <a:latin typeface="Arial" panose="020B0604020202020204" pitchFamily="34" charset="0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3416300" y="2552700"/>
            <a:ext cx="4038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66A498"/>
                </a:solidFill>
                <a:latin typeface="Arial" panose="020B0604020202020204" pitchFamily="34" charset="0"/>
              </a:rPr>
              <a:t>增添水分，使不干枯。</a:t>
            </a:r>
            <a:endParaRPr lang="zh-CN" altLang="en-US" sz="2800" b="1">
              <a:solidFill>
                <a:srgbClr val="66A498"/>
              </a:solidFill>
              <a:latin typeface="Arial" panose="020B0604020202020204" pitchFamily="34" charset="0"/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2044700" y="3314700"/>
            <a:ext cx="1828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rgbClr val="66A498"/>
                </a:solidFill>
                <a:latin typeface="Arial" panose="020B0604020202020204" pitchFamily="34" charset="0"/>
              </a:rPr>
              <a:t>松脂：</a:t>
            </a:r>
            <a:endParaRPr lang="zh-CN" altLang="en-US" sz="3200" b="1">
              <a:solidFill>
                <a:srgbClr val="66A498"/>
              </a:solidFill>
              <a:latin typeface="Arial" panose="020B0604020202020204" pitchFamily="34" charset="0"/>
            </a:endParaRP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3416300" y="3086100"/>
            <a:ext cx="64008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66A498"/>
                </a:solidFill>
                <a:latin typeface="Arial" panose="020B0604020202020204" pitchFamily="34" charset="0"/>
              </a:rPr>
              <a:t>针叶树的树干上渗出的胶状液体，主要由松香和松节油组成。</a:t>
            </a:r>
            <a:endParaRPr lang="zh-CN" altLang="en-US" sz="2800" b="1">
              <a:solidFill>
                <a:srgbClr val="66A498"/>
              </a:solidFill>
              <a:latin typeface="Arial" panose="020B0604020202020204" pitchFamily="34" charset="0"/>
            </a:endParaRP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1968500" y="4076700"/>
            <a:ext cx="1828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rgbClr val="66A498"/>
                </a:solidFill>
                <a:latin typeface="Arial" panose="020B0604020202020204" pitchFamily="34" charset="0"/>
              </a:rPr>
              <a:t>遗灰：</a:t>
            </a:r>
            <a:endParaRPr lang="zh-CN" altLang="en-US" sz="3200" b="1">
              <a:solidFill>
                <a:srgbClr val="66A498"/>
              </a:solidFill>
              <a:latin typeface="Arial" panose="020B0604020202020204" pitchFamily="34" charset="0"/>
            </a:endParaRP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3416300" y="4152900"/>
            <a:ext cx="4572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66A498"/>
                </a:solidFill>
                <a:latin typeface="Arial" panose="020B0604020202020204" pitchFamily="34" charset="0"/>
              </a:rPr>
              <a:t>遗留下来的痕迹。</a:t>
            </a:r>
            <a:endParaRPr lang="zh-CN" altLang="en-US" sz="2800" b="1">
              <a:solidFill>
                <a:srgbClr val="66A498"/>
              </a:solidFill>
              <a:latin typeface="Arial" panose="020B0604020202020204" pitchFamily="34" charset="0"/>
            </a:endParaRPr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2044700" y="4838700"/>
            <a:ext cx="1828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rgbClr val="66A498"/>
                </a:solidFill>
                <a:latin typeface="Arial" panose="020B0604020202020204" pitchFamily="34" charset="0"/>
              </a:rPr>
              <a:t>眷恋：</a:t>
            </a:r>
            <a:endParaRPr lang="zh-CN" altLang="en-US" sz="3200" b="1">
              <a:solidFill>
                <a:srgbClr val="66A498"/>
              </a:solidFill>
              <a:latin typeface="Arial" panose="020B0604020202020204" pitchFamily="34" charset="0"/>
            </a:endParaRPr>
          </a:p>
        </p:txBody>
      </p:sp>
      <p:sp>
        <p:nvSpPr>
          <p:cNvPr id="17" name="Text Box 13"/>
          <p:cNvSpPr txBox="1">
            <a:spLocks noChangeArrowheads="1"/>
          </p:cNvSpPr>
          <p:nvPr/>
        </p:nvSpPr>
        <p:spPr bwMode="auto">
          <a:xfrm>
            <a:off x="3187700" y="4838700"/>
            <a:ext cx="6781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66A498"/>
                </a:solidFill>
                <a:latin typeface="Arial" panose="020B0604020202020204" pitchFamily="34" charset="0"/>
              </a:rPr>
              <a:t>（对自己喜爱的人或地方）深切地留恋。</a:t>
            </a:r>
            <a:endParaRPr lang="zh-CN" altLang="en-US" sz="2800" b="1">
              <a:solidFill>
                <a:srgbClr val="66A498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1000">
        <p14:warp dir="in"/>
      </p:transition>
    </mc:Choice>
    <mc:Fallback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10" grpId="0"/>
      <p:bldP spid="14" grpId="0"/>
      <p:bldP spid="15" grpId="0"/>
      <p:bldP spid="16" grpId="0"/>
      <p:bldP spid="17" grpId="0"/>
    </p:bldLst>
  </p:timing>
</p:sld>
</file>

<file path=ppt/tags/tag1.xml><?xml version="1.0" encoding="utf-8"?>
<p:tagLst xmlns:p="http://schemas.openxmlformats.org/presentationml/2006/main">
  <p:tag name="ISPRING_ULTRA_SCORM_TRACKING_SLIDES" val="1"/>
  <p:tag name="GENSWF_OUTPUT_FILE_NAME" val="33"/>
</p:tagLst>
</file>

<file path=ppt/theme/theme1.xml><?xml version="1.0" encoding="utf-8"?>
<a:theme xmlns:a="http://schemas.openxmlformats.org/drawingml/2006/main" name="www.xq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2907</Words>
  <Application>WPS 演示</Application>
  <PresentationFormat>自定义</PresentationFormat>
  <Paragraphs>234</Paragraphs>
  <Slides>24</Slides>
  <Notes>24</Notes>
  <HiddenSlides>0</HiddenSlides>
  <MMClips>1</MMClips>
  <ScaleCrop>false</ScaleCrop>
  <HeadingPairs>
    <vt:vector size="6" baseType="variant">
      <vt:variant>
        <vt:lpstr>已用的字体</vt:lpstr>
      </vt:variant>
      <vt:variant>
        <vt:i4>24</vt:i4>
      </vt:variant>
      <vt:variant>
        <vt:lpstr>主题</vt:lpstr>
      </vt:variant>
      <vt:variant>
        <vt:i4>10</vt:i4>
      </vt:variant>
      <vt:variant>
        <vt:lpstr>幻灯片标题</vt:lpstr>
      </vt:variant>
      <vt:variant>
        <vt:i4>24</vt:i4>
      </vt:variant>
    </vt:vector>
  </HeadingPairs>
  <TitlesOfParts>
    <vt:vector size="58" baseType="lpstr">
      <vt:lpstr>Arial</vt:lpstr>
      <vt:lpstr>宋体</vt:lpstr>
      <vt:lpstr>Wingdings</vt:lpstr>
      <vt:lpstr>Calibri</vt:lpstr>
      <vt:lpstr>Impact</vt:lpstr>
      <vt:lpstr>Signika</vt:lpstr>
      <vt:lpstr>Segoe Print</vt:lpstr>
      <vt:lpstr>Open Sans Extrabold</vt:lpstr>
      <vt:lpstr>LiHei Pro</vt:lpstr>
      <vt:lpstr>迷你简汉真广标</vt:lpstr>
      <vt:lpstr>ITC Avant Garde Std Bk</vt:lpstr>
      <vt:lpstr>黑体</vt:lpstr>
      <vt:lpstr>华文中宋</vt:lpstr>
      <vt:lpstr>华文仿宋</vt:lpstr>
      <vt:lpstr>微软雅黑</vt:lpstr>
      <vt:lpstr>Arial Unicode MS</vt:lpstr>
      <vt:lpstr>等线</vt:lpstr>
      <vt:lpstr>华文中宋</vt:lpstr>
      <vt:lpstr>隶书</vt:lpstr>
      <vt:lpstr>楷体_GB2312</vt:lpstr>
      <vt:lpstr>新宋体</vt:lpstr>
      <vt:lpstr>仿宋_GB2312</vt:lpstr>
      <vt:lpstr>仿宋</vt:lpstr>
      <vt:lpstr>等线 Light</vt:lpstr>
      <vt:lpstr>www.xqppt.com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www.xqppt.com</dc:title>
  <dc:creator>小Q办公</dc:creator>
  <cp:lastModifiedBy> </cp:lastModifiedBy>
  <cp:revision>2</cp:revision>
  <dcterms:created xsi:type="dcterms:W3CDTF">2021-01-04T10:43:18Z</dcterms:created>
  <dcterms:modified xsi:type="dcterms:W3CDTF">2021-01-04T10:43:26Z</dcterms:modified>
  <cp:category/>
  <dc:description/>
  <cp:contentStatus/>
  <dc:identifier/>
  <cp:keywords/>
  <dc:language>utf-8</dc:language>
  <dc:subject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2052-11.1.0.10228</vt:lpwstr>
  </property>
</Properties>
</file>