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35A4170-6765-4D19-827D-D036E2269E6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9EE7937-50C4-4BEB-8085-907F58BC4AC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3AD98417-55D0-439B-9EE0-24F6AC0F6234}" type="slidenum">
              <a:rPr lang="en-US" altLang="zh-CN" smtClean="0"/>
              <a:t>2</a:t>
            </a:fld>
            <a:endParaRPr lang="en-US" altLang="zh-CN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5BA0472D-5DA7-417E-B754-CFA776F70E22}" type="slidenum">
              <a:rPr lang="en-US" altLang="zh-CN" smtClean="0"/>
              <a:t>3</a:t>
            </a:fld>
            <a:endParaRPr lang="en-US" altLang="zh-CN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12D78782-30F4-40DC-BB04-799AD1B1FA4A}" type="slidenum">
              <a:rPr lang="en-US" altLang="zh-CN" smtClean="0"/>
              <a:t>4</a:t>
            </a:fld>
            <a:endParaRPr lang="en-US" altLang="zh-CN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DE8C784F-FD7C-4960-94DA-810348F26564}" type="slidenum">
              <a:rPr lang="en-US" altLang="zh-CN" smtClean="0"/>
              <a:t>5</a:t>
            </a:fld>
            <a:endParaRPr lang="en-US" altLang="zh-CN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53B5CC71-DE6C-468D-9917-09101B33991F}" type="slidenum">
              <a:rPr lang="en-US" altLang="zh-CN" smtClean="0"/>
              <a:t>6</a:t>
            </a:fld>
            <a:endParaRPr lang="en-US" altLang="zh-CN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DF9767FA-4F16-4E28-B5DF-70D95A2C96D2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AFC34-6C30-421E-BD7F-77B5E987AF7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7C57D-CBF4-4A74-A1F3-55AFD2E2D79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7E50B-6355-4AAF-8B48-211403763AE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79BD0-A8F4-4653-B12D-F9CCF60498A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FC242-4B1B-4E81-95E9-5670ECE7E45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36C22-F0A8-45B0-8219-D78B2F8EDE3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6308-1B87-46FA-8BEF-4DE35C0B8BC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4F236-2846-4A55-AB54-96EE7D78C32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FB2D6-5833-40F2-97E1-539BA777152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3A734-353B-4814-A819-A88502FE2AC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BC32B2E-AEF4-41B5-AAEA-7C0C44DE61D9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20061610451665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33248" y="3767998"/>
            <a:ext cx="3077503" cy="2206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1863362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8.2  </a:t>
            </a:r>
            <a:r>
              <a:rPr lang="zh-CN" altLang="en-US" sz="4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平行投</a:t>
            </a:r>
            <a:r>
              <a:rPr lang="zh-CN" altLang="en-US" sz="4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影</a:t>
            </a:r>
            <a:endParaRPr lang="en-US" altLang="zh-CN" sz="4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905103"/>
            <a:ext cx="9144000" cy="63631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zh-CN" altLang="en-US" sz="3200" b="1" kern="0" dirty="0" smtClean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第八章 投影与识图</a:t>
            </a:r>
            <a:endParaRPr lang="zh-CN" altLang="zh-CN" sz="3200" b="1" kern="0" dirty="0" smtClean="0">
              <a:solidFill>
                <a:schemeClr val="accent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6104865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 flipH="1">
            <a:off x="431800" y="5003800"/>
            <a:ext cx="2862263" cy="539750"/>
          </a:xfrm>
          <a:prstGeom prst="parallelogram">
            <a:avLst>
              <a:gd name="adj" fmla="val 127442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 flipH="1">
            <a:off x="3140075" y="5003800"/>
            <a:ext cx="2862263" cy="539750"/>
          </a:xfrm>
          <a:prstGeom prst="parallelogram">
            <a:avLst>
              <a:gd name="adj" fmla="val 127442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 flipH="1">
            <a:off x="5876925" y="5003800"/>
            <a:ext cx="2862263" cy="539750"/>
          </a:xfrm>
          <a:prstGeom prst="parallelogram">
            <a:avLst>
              <a:gd name="adj" fmla="val 127442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421" name="Freeform 5"/>
          <p:cNvSpPr/>
          <p:nvPr/>
        </p:nvSpPr>
        <p:spPr bwMode="auto">
          <a:xfrm>
            <a:off x="6415088" y="5129213"/>
            <a:ext cx="995362" cy="242887"/>
          </a:xfrm>
          <a:custGeom>
            <a:avLst/>
            <a:gdLst>
              <a:gd name="T0" fmla="*/ 0 w 627"/>
              <a:gd name="T1" fmla="*/ 2147483647 h 153"/>
              <a:gd name="T2" fmla="*/ 2147483647 w 627"/>
              <a:gd name="T3" fmla="*/ 2147483647 h 153"/>
              <a:gd name="T4" fmla="*/ 2147483647 w 627"/>
              <a:gd name="T5" fmla="*/ 2147483647 h 153"/>
              <a:gd name="T6" fmla="*/ 0 w 627"/>
              <a:gd name="T7" fmla="*/ 0 h 1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7" h="153">
                <a:moveTo>
                  <a:pt x="0" y="2"/>
                </a:moveTo>
                <a:lnTo>
                  <a:pt x="173" y="147"/>
                </a:lnTo>
                <a:lnTo>
                  <a:pt x="627" y="153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22" name="Freeform 6"/>
          <p:cNvSpPr/>
          <p:nvPr/>
        </p:nvSpPr>
        <p:spPr bwMode="auto">
          <a:xfrm>
            <a:off x="3581400" y="5094288"/>
            <a:ext cx="998538" cy="276225"/>
          </a:xfrm>
          <a:custGeom>
            <a:avLst/>
            <a:gdLst>
              <a:gd name="T0" fmla="*/ 0 w 629"/>
              <a:gd name="T1" fmla="*/ 0 h 174"/>
              <a:gd name="T2" fmla="*/ 2147483647 w 629"/>
              <a:gd name="T3" fmla="*/ 2147483647 h 174"/>
              <a:gd name="T4" fmla="*/ 2147483647 w 629"/>
              <a:gd name="T5" fmla="*/ 2147483647 h 174"/>
              <a:gd name="T6" fmla="*/ 2147483647 w 629"/>
              <a:gd name="T7" fmla="*/ 0 h 17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9" h="174">
                <a:moveTo>
                  <a:pt x="0" y="0"/>
                </a:moveTo>
                <a:lnTo>
                  <a:pt x="198" y="168"/>
                </a:lnTo>
                <a:lnTo>
                  <a:pt x="629" y="174"/>
                </a:lnTo>
                <a:lnTo>
                  <a:pt x="1" y="0"/>
                </a:ln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9" name="Freeform 7"/>
          <p:cNvSpPr/>
          <p:nvPr/>
        </p:nvSpPr>
        <p:spPr bwMode="auto">
          <a:xfrm>
            <a:off x="1036638" y="4032250"/>
            <a:ext cx="1006475" cy="263525"/>
          </a:xfrm>
          <a:custGeom>
            <a:avLst/>
            <a:gdLst>
              <a:gd name="T0" fmla="*/ 2147483647 w 634"/>
              <a:gd name="T1" fmla="*/ 2147483647 h 166"/>
              <a:gd name="T2" fmla="*/ 2147483647 w 634"/>
              <a:gd name="T3" fmla="*/ 2147483647 h 166"/>
              <a:gd name="T4" fmla="*/ 2147483647 w 634"/>
              <a:gd name="T5" fmla="*/ 2147483647 h 166"/>
              <a:gd name="T6" fmla="*/ 0 w 634"/>
              <a:gd name="T7" fmla="*/ 0 h 16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34" h="166">
                <a:moveTo>
                  <a:pt x="1" y="4"/>
                </a:moveTo>
                <a:lnTo>
                  <a:pt x="205" y="165"/>
                </a:lnTo>
                <a:lnTo>
                  <a:pt x="634" y="166"/>
                </a:lnTo>
                <a:lnTo>
                  <a:pt x="0" y="0"/>
                </a:lnTo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0" name="Freeform 8"/>
          <p:cNvSpPr/>
          <p:nvPr/>
        </p:nvSpPr>
        <p:spPr bwMode="auto">
          <a:xfrm>
            <a:off x="3833813" y="4013200"/>
            <a:ext cx="1022350" cy="276225"/>
          </a:xfrm>
          <a:custGeom>
            <a:avLst/>
            <a:gdLst>
              <a:gd name="T0" fmla="*/ 0 w 644"/>
              <a:gd name="T1" fmla="*/ 2147483647 h 174"/>
              <a:gd name="T2" fmla="*/ 2147483647 w 644"/>
              <a:gd name="T3" fmla="*/ 2147483647 h 174"/>
              <a:gd name="T4" fmla="*/ 2147483647 w 644"/>
              <a:gd name="T5" fmla="*/ 2147483647 h 174"/>
              <a:gd name="T6" fmla="*/ 0 w 644"/>
              <a:gd name="T7" fmla="*/ 0 h 17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44" h="174">
                <a:moveTo>
                  <a:pt x="0" y="3"/>
                </a:moveTo>
                <a:lnTo>
                  <a:pt x="218" y="168"/>
                </a:lnTo>
                <a:lnTo>
                  <a:pt x="644" y="174"/>
                </a:lnTo>
                <a:lnTo>
                  <a:pt x="0" y="0"/>
                </a:lnTo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1" name="Freeform 9"/>
          <p:cNvSpPr/>
          <p:nvPr/>
        </p:nvSpPr>
        <p:spPr bwMode="auto">
          <a:xfrm>
            <a:off x="6413500" y="4133850"/>
            <a:ext cx="989013" cy="234950"/>
          </a:xfrm>
          <a:custGeom>
            <a:avLst/>
            <a:gdLst>
              <a:gd name="T0" fmla="*/ 0 w 623"/>
              <a:gd name="T1" fmla="*/ 2147483647 h 148"/>
              <a:gd name="T2" fmla="*/ 2147483647 w 623"/>
              <a:gd name="T3" fmla="*/ 2147483647 h 148"/>
              <a:gd name="T4" fmla="*/ 2147483647 w 623"/>
              <a:gd name="T5" fmla="*/ 2147483647 h 148"/>
              <a:gd name="T6" fmla="*/ 2147483647 w 623"/>
              <a:gd name="T7" fmla="*/ 0 h 1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3" h="148">
                <a:moveTo>
                  <a:pt x="0" y="2"/>
                </a:moveTo>
                <a:lnTo>
                  <a:pt x="168" y="134"/>
                </a:lnTo>
                <a:lnTo>
                  <a:pt x="623" y="148"/>
                </a:lnTo>
                <a:lnTo>
                  <a:pt x="3" y="0"/>
                </a:lnTo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26" name="Freeform 10"/>
          <p:cNvSpPr/>
          <p:nvPr/>
        </p:nvSpPr>
        <p:spPr bwMode="auto">
          <a:xfrm>
            <a:off x="747713" y="5146675"/>
            <a:ext cx="1355725" cy="363538"/>
          </a:xfrm>
          <a:custGeom>
            <a:avLst/>
            <a:gdLst>
              <a:gd name="T0" fmla="*/ 2147483647 w 854"/>
              <a:gd name="T1" fmla="*/ 2147483647 h 229"/>
              <a:gd name="T2" fmla="*/ 2147483647 w 854"/>
              <a:gd name="T3" fmla="*/ 2147483647 h 229"/>
              <a:gd name="T4" fmla="*/ 2147483647 w 854"/>
              <a:gd name="T5" fmla="*/ 2147483647 h 229"/>
              <a:gd name="T6" fmla="*/ 0 w 854"/>
              <a:gd name="T7" fmla="*/ 0 h 22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4" h="229">
                <a:moveTo>
                  <a:pt x="2" y="1"/>
                </a:moveTo>
                <a:lnTo>
                  <a:pt x="272" y="229"/>
                </a:lnTo>
                <a:lnTo>
                  <a:pt x="854" y="216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0427" name="Group 11"/>
          <p:cNvGrpSpPr/>
          <p:nvPr/>
        </p:nvGrpSpPr>
        <p:grpSpPr bwMode="auto">
          <a:xfrm>
            <a:off x="746125" y="908050"/>
            <a:ext cx="1350963" cy="4606925"/>
            <a:chOff x="442" y="562"/>
            <a:chExt cx="879" cy="2892"/>
          </a:xfrm>
        </p:grpSpPr>
        <p:sp>
          <p:nvSpPr>
            <p:cNvPr id="3100" name="Line 12"/>
            <p:cNvSpPr>
              <a:spLocks noChangeShapeType="1"/>
            </p:cNvSpPr>
            <p:nvPr/>
          </p:nvSpPr>
          <p:spPr bwMode="auto">
            <a:xfrm>
              <a:off x="1179" y="572"/>
              <a:ext cx="142" cy="286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1" name="Line 13"/>
            <p:cNvSpPr>
              <a:spLocks noChangeShapeType="1"/>
            </p:cNvSpPr>
            <p:nvPr/>
          </p:nvSpPr>
          <p:spPr bwMode="auto">
            <a:xfrm flipH="1">
              <a:off x="725" y="562"/>
              <a:ext cx="454" cy="28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2" name="Line 14"/>
            <p:cNvSpPr>
              <a:spLocks noChangeShapeType="1"/>
            </p:cNvSpPr>
            <p:nvPr/>
          </p:nvSpPr>
          <p:spPr bwMode="auto">
            <a:xfrm flipH="1">
              <a:off x="442" y="601"/>
              <a:ext cx="709" cy="26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0431" name="Group 15"/>
          <p:cNvGrpSpPr/>
          <p:nvPr/>
        </p:nvGrpSpPr>
        <p:grpSpPr bwMode="auto">
          <a:xfrm>
            <a:off x="3581400" y="2798763"/>
            <a:ext cx="1576388" cy="2565400"/>
            <a:chOff x="2256" y="1763"/>
            <a:chExt cx="993" cy="1616"/>
          </a:xfrm>
        </p:grpSpPr>
        <p:sp>
          <p:nvSpPr>
            <p:cNvPr id="3097" name="Line 16"/>
            <p:cNvSpPr>
              <a:spLocks noChangeShapeType="1"/>
            </p:cNvSpPr>
            <p:nvPr/>
          </p:nvSpPr>
          <p:spPr bwMode="auto">
            <a:xfrm flipH="1">
              <a:off x="2880" y="1962"/>
              <a:ext cx="369" cy="141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8" name="Line 17"/>
            <p:cNvSpPr>
              <a:spLocks noChangeShapeType="1"/>
            </p:cNvSpPr>
            <p:nvPr/>
          </p:nvSpPr>
          <p:spPr bwMode="auto">
            <a:xfrm flipH="1">
              <a:off x="2455" y="1962"/>
              <a:ext cx="369" cy="141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9" name="Line 18"/>
            <p:cNvSpPr>
              <a:spLocks noChangeShapeType="1"/>
            </p:cNvSpPr>
            <p:nvPr/>
          </p:nvSpPr>
          <p:spPr bwMode="auto">
            <a:xfrm flipH="1">
              <a:off x="2256" y="1763"/>
              <a:ext cx="346" cy="144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0435" name="Freeform 19"/>
          <p:cNvSpPr/>
          <p:nvPr/>
        </p:nvSpPr>
        <p:spPr bwMode="auto">
          <a:xfrm>
            <a:off x="4962525" y="3159125"/>
            <a:ext cx="598488" cy="2206625"/>
          </a:xfrm>
          <a:custGeom>
            <a:avLst/>
            <a:gdLst>
              <a:gd name="T0" fmla="*/ 2147483647 w 377"/>
              <a:gd name="T1" fmla="*/ 0 h 1390"/>
              <a:gd name="T2" fmla="*/ 0 w 377"/>
              <a:gd name="T3" fmla="*/ 2147483647 h 1390"/>
              <a:gd name="T4" fmla="*/ 2147483647 w 377"/>
              <a:gd name="T5" fmla="*/ 2147483647 h 13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7" h="1390">
                <a:moveTo>
                  <a:pt x="350" y="0"/>
                </a:moveTo>
                <a:lnTo>
                  <a:pt x="0" y="1390"/>
                </a:lnTo>
                <a:lnTo>
                  <a:pt x="377" y="139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0436" name="Group 20"/>
          <p:cNvGrpSpPr/>
          <p:nvPr/>
        </p:nvGrpSpPr>
        <p:grpSpPr bwMode="auto">
          <a:xfrm>
            <a:off x="6416675" y="3203575"/>
            <a:ext cx="990600" cy="2160588"/>
            <a:chOff x="4042" y="2018"/>
            <a:chExt cx="624" cy="1361"/>
          </a:xfrm>
        </p:grpSpPr>
        <p:sp>
          <p:nvSpPr>
            <p:cNvPr id="3094" name="Line 21"/>
            <p:cNvSpPr>
              <a:spLocks noChangeShapeType="1"/>
            </p:cNvSpPr>
            <p:nvPr/>
          </p:nvSpPr>
          <p:spPr bwMode="auto">
            <a:xfrm>
              <a:off x="4666" y="2160"/>
              <a:ext cx="0" cy="121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5" name="Line 22"/>
            <p:cNvSpPr>
              <a:spLocks noChangeShapeType="1"/>
            </p:cNvSpPr>
            <p:nvPr/>
          </p:nvSpPr>
          <p:spPr bwMode="auto">
            <a:xfrm>
              <a:off x="4212" y="2160"/>
              <a:ext cx="0" cy="121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6" name="Line 23"/>
            <p:cNvSpPr>
              <a:spLocks noChangeShapeType="1"/>
            </p:cNvSpPr>
            <p:nvPr/>
          </p:nvSpPr>
          <p:spPr bwMode="auto">
            <a:xfrm>
              <a:off x="4042" y="2018"/>
              <a:ext cx="0" cy="121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0440" name="Freeform 24"/>
          <p:cNvSpPr/>
          <p:nvPr/>
        </p:nvSpPr>
        <p:spPr bwMode="auto">
          <a:xfrm>
            <a:off x="7721600" y="3114675"/>
            <a:ext cx="628650" cy="2251075"/>
          </a:xfrm>
          <a:custGeom>
            <a:avLst/>
            <a:gdLst>
              <a:gd name="T0" fmla="*/ 0 w 396"/>
              <a:gd name="T1" fmla="*/ 0 h 1418"/>
              <a:gd name="T2" fmla="*/ 2147483647 w 396"/>
              <a:gd name="T3" fmla="*/ 2147483647 h 1418"/>
              <a:gd name="T4" fmla="*/ 2147483647 w 396"/>
              <a:gd name="T5" fmla="*/ 2147483647 h 14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6" h="1418">
                <a:moveTo>
                  <a:pt x="0" y="0"/>
                </a:moveTo>
                <a:lnTo>
                  <a:pt x="8" y="1409"/>
                </a:lnTo>
                <a:lnTo>
                  <a:pt x="396" y="141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1150938" y="5678488"/>
            <a:ext cx="1576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</a:rPr>
              <a:t>中心投影</a:t>
            </a:r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4257675" y="5768975"/>
            <a:ext cx="184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</a:rPr>
              <a:t>平行投影</a:t>
            </a:r>
          </a:p>
        </p:txBody>
      </p:sp>
      <p:sp>
        <p:nvSpPr>
          <p:cNvPr id="60443" name="Text Box 27"/>
          <p:cNvSpPr txBox="1">
            <a:spLocks noChangeArrowheads="1"/>
          </p:cNvSpPr>
          <p:nvPr/>
        </p:nvSpPr>
        <p:spPr bwMode="auto">
          <a:xfrm>
            <a:off x="6597650" y="5678488"/>
            <a:ext cx="184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0000FF"/>
                </a:solidFill>
              </a:rPr>
              <a:t>平行投影</a:t>
            </a:r>
          </a:p>
        </p:txBody>
      </p:sp>
      <p:sp>
        <p:nvSpPr>
          <p:cNvPr id="3091" name="Oval 29"/>
          <p:cNvSpPr>
            <a:spLocks noChangeArrowheads="1"/>
          </p:cNvSpPr>
          <p:nvPr/>
        </p:nvSpPr>
        <p:spPr bwMode="auto">
          <a:xfrm>
            <a:off x="1812925" y="898525"/>
            <a:ext cx="90488" cy="90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60452" name="Picture 3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650" y="5202238"/>
            <a:ext cx="5429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3140075" y="898525"/>
            <a:ext cx="2879725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4400" b="1" dirty="0">
                <a:solidFill>
                  <a:srgbClr val="FF0000"/>
                </a:solidFill>
                <a:latin typeface="+mj-ea"/>
                <a:ea typeface="+mj-ea"/>
              </a:rPr>
              <a:t>复习回顾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animBg="1"/>
      <p:bldP spid="60422" grpId="0" animBg="1"/>
      <p:bldP spid="60426" grpId="0" animBg="1"/>
      <p:bldP spid="60435" grpId="0" animBg="1"/>
      <p:bldP spid="60440" grpId="0" animBg="1"/>
      <p:bldP spid="60441" grpId="0"/>
      <p:bldP spid="60442" grpId="0"/>
      <p:bldP spid="604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 noChangeArrowheads="1"/>
          </p:cNvSpPr>
          <p:nvPr/>
        </p:nvSpPr>
        <p:spPr bwMode="auto">
          <a:xfrm flipH="1">
            <a:off x="1993900" y="4379913"/>
            <a:ext cx="2862263" cy="539750"/>
          </a:xfrm>
          <a:prstGeom prst="parallelogram">
            <a:avLst>
              <a:gd name="adj" fmla="val 127442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zh-CN" altLang="zh-CN" sz="3200" b="1">
              <a:solidFill>
                <a:srgbClr val="CC6600"/>
              </a:solidFill>
            </a:endParaRPr>
          </a:p>
        </p:txBody>
      </p:sp>
      <p:sp>
        <p:nvSpPr>
          <p:cNvPr id="80901" name="Freeform 5"/>
          <p:cNvSpPr/>
          <p:nvPr/>
        </p:nvSpPr>
        <p:spPr bwMode="auto">
          <a:xfrm>
            <a:off x="2532063" y="4505325"/>
            <a:ext cx="995362" cy="242888"/>
          </a:xfrm>
          <a:custGeom>
            <a:avLst/>
            <a:gdLst>
              <a:gd name="T0" fmla="*/ 0 w 627"/>
              <a:gd name="T1" fmla="*/ 2147483647 h 153"/>
              <a:gd name="T2" fmla="*/ 2147483647 w 627"/>
              <a:gd name="T3" fmla="*/ 2147483647 h 153"/>
              <a:gd name="T4" fmla="*/ 2147483647 w 627"/>
              <a:gd name="T5" fmla="*/ 2147483647 h 153"/>
              <a:gd name="T6" fmla="*/ 0 w 627"/>
              <a:gd name="T7" fmla="*/ 0 h 1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7" h="153">
                <a:moveTo>
                  <a:pt x="0" y="2"/>
                </a:moveTo>
                <a:lnTo>
                  <a:pt x="173" y="147"/>
                </a:lnTo>
                <a:lnTo>
                  <a:pt x="627" y="153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0" name="Freeform 6"/>
          <p:cNvSpPr/>
          <p:nvPr/>
        </p:nvSpPr>
        <p:spPr bwMode="auto">
          <a:xfrm>
            <a:off x="2530475" y="3509963"/>
            <a:ext cx="989013" cy="234950"/>
          </a:xfrm>
          <a:custGeom>
            <a:avLst/>
            <a:gdLst>
              <a:gd name="T0" fmla="*/ 0 w 623"/>
              <a:gd name="T1" fmla="*/ 2147483647 h 148"/>
              <a:gd name="T2" fmla="*/ 2147483647 w 623"/>
              <a:gd name="T3" fmla="*/ 2147483647 h 148"/>
              <a:gd name="T4" fmla="*/ 2147483647 w 623"/>
              <a:gd name="T5" fmla="*/ 2147483647 h 148"/>
              <a:gd name="T6" fmla="*/ 2147483647 w 623"/>
              <a:gd name="T7" fmla="*/ 0 h 14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3" h="148">
                <a:moveTo>
                  <a:pt x="0" y="2"/>
                </a:moveTo>
                <a:lnTo>
                  <a:pt x="168" y="134"/>
                </a:lnTo>
                <a:lnTo>
                  <a:pt x="623" y="148"/>
                </a:lnTo>
                <a:lnTo>
                  <a:pt x="3" y="0"/>
                </a:lnTo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80903" name="Group 7"/>
          <p:cNvGrpSpPr/>
          <p:nvPr/>
        </p:nvGrpSpPr>
        <p:grpSpPr bwMode="auto">
          <a:xfrm>
            <a:off x="2533650" y="2579688"/>
            <a:ext cx="990600" cy="2160587"/>
            <a:chOff x="4042" y="2018"/>
            <a:chExt cx="624" cy="1361"/>
          </a:xfrm>
        </p:grpSpPr>
        <p:sp>
          <p:nvSpPr>
            <p:cNvPr id="4108" name="Line 8"/>
            <p:cNvSpPr>
              <a:spLocks noChangeShapeType="1"/>
            </p:cNvSpPr>
            <p:nvPr/>
          </p:nvSpPr>
          <p:spPr bwMode="auto">
            <a:xfrm>
              <a:off x="4666" y="2160"/>
              <a:ext cx="0" cy="121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9" name="Line 9"/>
            <p:cNvSpPr>
              <a:spLocks noChangeShapeType="1"/>
            </p:cNvSpPr>
            <p:nvPr/>
          </p:nvSpPr>
          <p:spPr bwMode="auto">
            <a:xfrm>
              <a:off x="4212" y="2160"/>
              <a:ext cx="0" cy="121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0" name="Line 10"/>
            <p:cNvSpPr>
              <a:spLocks noChangeShapeType="1"/>
            </p:cNvSpPr>
            <p:nvPr/>
          </p:nvSpPr>
          <p:spPr bwMode="auto">
            <a:xfrm>
              <a:off x="4042" y="2018"/>
              <a:ext cx="0" cy="121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0907" name="Freeform 11"/>
          <p:cNvSpPr/>
          <p:nvPr/>
        </p:nvSpPr>
        <p:spPr bwMode="auto">
          <a:xfrm>
            <a:off x="3838575" y="2490788"/>
            <a:ext cx="628650" cy="2251075"/>
          </a:xfrm>
          <a:custGeom>
            <a:avLst/>
            <a:gdLst>
              <a:gd name="T0" fmla="*/ 0 w 396"/>
              <a:gd name="T1" fmla="*/ 0 h 1418"/>
              <a:gd name="T2" fmla="*/ 2147483647 w 396"/>
              <a:gd name="T3" fmla="*/ 2147483647 h 1418"/>
              <a:gd name="T4" fmla="*/ 2147483647 w 396"/>
              <a:gd name="T5" fmla="*/ 2147483647 h 14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6" h="1418">
                <a:moveTo>
                  <a:pt x="0" y="0"/>
                </a:moveTo>
                <a:lnTo>
                  <a:pt x="8" y="1409"/>
                </a:lnTo>
                <a:lnTo>
                  <a:pt x="396" y="141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2714625" y="5054600"/>
            <a:ext cx="1844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0000FF"/>
                </a:solidFill>
              </a:rPr>
              <a:t>平行投影</a:t>
            </a:r>
          </a:p>
          <a:p>
            <a:pPr algn="ctr" eaLnBrk="1" hangingPunct="1"/>
            <a:endParaRPr lang="en-US" altLang="zh-CN" sz="2400" b="1">
              <a:solidFill>
                <a:srgbClr val="0000FF"/>
              </a:solidFill>
            </a:endParaRPr>
          </a:p>
        </p:txBody>
      </p:sp>
      <p:pic>
        <p:nvPicPr>
          <p:cNvPr id="80909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4581525"/>
            <a:ext cx="5429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Rectangle 14"/>
          <p:cNvSpPr>
            <a:spLocks noChangeArrowheads="1"/>
          </p:cNvSpPr>
          <p:nvPr/>
        </p:nvSpPr>
        <p:spPr bwMode="auto">
          <a:xfrm>
            <a:off x="4013200" y="4954588"/>
            <a:ext cx="2216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3200" b="1">
                <a:solidFill>
                  <a:srgbClr val="0000FF"/>
                </a:solidFill>
              </a:rPr>
              <a:t>（</a:t>
            </a:r>
            <a:r>
              <a:rPr lang="zh-CN" altLang="en-US" sz="3200" b="1">
                <a:solidFill>
                  <a:srgbClr val="CC0000"/>
                </a:solidFill>
              </a:rPr>
              <a:t>正投影</a:t>
            </a:r>
            <a:r>
              <a:rPr lang="zh-CN" altLang="en-US" sz="3200" b="1">
                <a:solidFill>
                  <a:srgbClr val="0000FF"/>
                </a:solidFill>
              </a:rPr>
              <a:t>）</a:t>
            </a:r>
          </a:p>
        </p:txBody>
      </p:sp>
      <p:sp>
        <p:nvSpPr>
          <p:cNvPr id="4106" name="Text Box 15"/>
          <p:cNvSpPr txBox="1">
            <a:spLocks noChangeArrowheads="1"/>
          </p:cNvSpPr>
          <p:nvPr/>
        </p:nvSpPr>
        <p:spPr bwMode="auto">
          <a:xfrm>
            <a:off x="376238" y="850900"/>
            <a:ext cx="727233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32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在平行投影中，当投影线与投影面垂直时，几何体在投影面内的投影，称为</a:t>
            </a:r>
            <a:r>
              <a:rPr lang="zh-CN" altLang="en-US" sz="3200" b="1" dirty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正投影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 animBg="1"/>
      <p:bldP spid="80907" grpId="0" animBg="1"/>
      <p:bldP spid="809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701675" y="4202113"/>
            <a:ext cx="7740650" cy="855662"/>
          </a:xfrm>
          <a:prstGeom prst="parallelogram">
            <a:avLst>
              <a:gd name="adj" fmla="val 22616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zh-CN" altLang="zh-CN" sz="2400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2411413" y="3076575"/>
            <a:ext cx="13954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1444" name="Group 4"/>
          <p:cNvGrpSpPr/>
          <p:nvPr/>
        </p:nvGrpSpPr>
        <p:grpSpPr bwMode="auto">
          <a:xfrm>
            <a:off x="2411413" y="3071813"/>
            <a:ext cx="1395412" cy="1501775"/>
            <a:chOff x="1519" y="1845"/>
            <a:chExt cx="879" cy="946"/>
          </a:xfrm>
        </p:grpSpPr>
        <p:sp>
          <p:nvSpPr>
            <p:cNvPr id="5153" name="Line 5"/>
            <p:cNvSpPr>
              <a:spLocks noChangeShapeType="1"/>
            </p:cNvSpPr>
            <p:nvPr/>
          </p:nvSpPr>
          <p:spPr bwMode="auto">
            <a:xfrm>
              <a:off x="1519" y="1848"/>
              <a:ext cx="0" cy="9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4" name="Line 6"/>
            <p:cNvSpPr>
              <a:spLocks noChangeShapeType="1"/>
            </p:cNvSpPr>
            <p:nvPr/>
          </p:nvSpPr>
          <p:spPr bwMode="auto">
            <a:xfrm>
              <a:off x="2398" y="1855"/>
              <a:ext cx="0" cy="9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5" name="Line 7"/>
            <p:cNvSpPr>
              <a:spLocks noChangeShapeType="1"/>
            </p:cNvSpPr>
            <p:nvPr/>
          </p:nvSpPr>
          <p:spPr bwMode="auto">
            <a:xfrm>
              <a:off x="1746" y="1848"/>
              <a:ext cx="0" cy="9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6" name="Line 8"/>
            <p:cNvSpPr>
              <a:spLocks noChangeShapeType="1"/>
            </p:cNvSpPr>
            <p:nvPr/>
          </p:nvSpPr>
          <p:spPr bwMode="auto">
            <a:xfrm>
              <a:off x="1973" y="1845"/>
              <a:ext cx="0" cy="9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7" name="Line 9"/>
            <p:cNvSpPr>
              <a:spLocks noChangeShapeType="1"/>
            </p:cNvSpPr>
            <p:nvPr/>
          </p:nvSpPr>
          <p:spPr bwMode="auto">
            <a:xfrm>
              <a:off x="2171" y="1848"/>
              <a:ext cx="0" cy="9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2406650" y="4564063"/>
            <a:ext cx="139541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 flipV="1">
            <a:off x="4572000" y="2536825"/>
            <a:ext cx="1169988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4572000" y="4562475"/>
            <a:ext cx="1169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53" name="Freeform 13"/>
          <p:cNvSpPr/>
          <p:nvPr/>
        </p:nvSpPr>
        <p:spPr bwMode="auto">
          <a:xfrm>
            <a:off x="4572000" y="3257550"/>
            <a:ext cx="1588" cy="1304925"/>
          </a:xfrm>
          <a:custGeom>
            <a:avLst/>
            <a:gdLst>
              <a:gd name="T0" fmla="*/ 0 w 1"/>
              <a:gd name="T1" fmla="*/ 0 h 822"/>
              <a:gd name="T2" fmla="*/ 2147483647 w 1"/>
              <a:gd name="T3" fmla="*/ 2147483647 h 82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822">
                <a:moveTo>
                  <a:pt x="0" y="0"/>
                </a:moveTo>
                <a:lnTo>
                  <a:pt x="1" y="822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54" name="Freeform 14"/>
          <p:cNvSpPr/>
          <p:nvPr/>
        </p:nvSpPr>
        <p:spPr bwMode="auto">
          <a:xfrm>
            <a:off x="5741988" y="2566988"/>
            <a:ext cx="1587" cy="1995487"/>
          </a:xfrm>
          <a:custGeom>
            <a:avLst/>
            <a:gdLst>
              <a:gd name="T0" fmla="*/ 0 w 1"/>
              <a:gd name="T1" fmla="*/ 0 h 1257"/>
              <a:gd name="T2" fmla="*/ 2147483647 w 1"/>
              <a:gd name="T3" fmla="*/ 2147483647 h 125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257">
                <a:moveTo>
                  <a:pt x="0" y="0"/>
                </a:moveTo>
                <a:lnTo>
                  <a:pt x="1" y="1257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55" name="Freeform 15"/>
          <p:cNvSpPr/>
          <p:nvPr/>
        </p:nvSpPr>
        <p:spPr bwMode="auto">
          <a:xfrm>
            <a:off x="5156200" y="2922588"/>
            <a:ext cx="3175" cy="1639887"/>
          </a:xfrm>
          <a:custGeom>
            <a:avLst/>
            <a:gdLst>
              <a:gd name="T0" fmla="*/ 0 w 2"/>
              <a:gd name="T1" fmla="*/ 0 h 1033"/>
              <a:gd name="T2" fmla="*/ 2147483647 w 2"/>
              <a:gd name="T3" fmla="*/ 2147483647 h 103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" h="1033">
                <a:moveTo>
                  <a:pt x="0" y="0"/>
                </a:moveTo>
                <a:lnTo>
                  <a:pt x="2" y="1033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56" name="Freeform 16"/>
          <p:cNvSpPr/>
          <p:nvPr/>
        </p:nvSpPr>
        <p:spPr bwMode="auto">
          <a:xfrm>
            <a:off x="5427663" y="2757488"/>
            <a:ext cx="1587" cy="1804987"/>
          </a:xfrm>
          <a:custGeom>
            <a:avLst/>
            <a:gdLst>
              <a:gd name="T0" fmla="*/ 0 w 1"/>
              <a:gd name="T1" fmla="*/ 0 h 1137"/>
              <a:gd name="T2" fmla="*/ 2147483647 w 1"/>
              <a:gd name="T3" fmla="*/ 2147483647 h 113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137">
                <a:moveTo>
                  <a:pt x="0" y="0"/>
                </a:moveTo>
                <a:lnTo>
                  <a:pt x="1" y="1137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>
            <a:off x="4841875" y="3122613"/>
            <a:ext cx="0" cy="14398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3" name="Line 18"/>
          <p:cNvSpPr>
            <a:spLocks noChangeShapeType="1"/>
          </p:cNvSpPr>
          <p:nvPr/>
        </p:nvSpPr>
        <p:spPr bwMode="auto">
          <a:xfrm>
            <a:off x="6732588" y="2482850"/>
            <a:ext cx="0" cy="148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59" name="Freeform 19"/>
          <p:cNvSpPr/>
          <p:nvPr/>
        </p:nvSpPr>
        <p:spPr bwMode="auto">
          <a:xfrm>
            <a:off x="6732588" y="3967163"/>
            <a:ext cx="1587" cy="587375"/>
          </a:xfrm>
          <a:custGeom>
            <a:avLst/>
            <a:gdLst>
              <a:gd name="T0" fmla="*/ 0 w 1"/>
              <a:gd name="T1" fmla="*/ 0 h 370"/>
              <a:gd name="T2" fmla="*/ 2147483647 w 1"/>
              <a:gd name="T3" fmla="*/ 2147483647 h 37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370">
                <a:moveTo>
                  <a:pt x="0" y="0"/>
                </a:moveTo>
                <a:lnTo>
                  <a:pt x="1" y="37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5" name="Text Box 20"/>
          <p:cNvSpPr txBox="1">
            <a:spLocks noChangeArrowheads="1"/>
          </p:cNvSpPr>
          <p:nvPr/>
        </p:nvSpPr>
        <p:spPr bwMode="auto">
          <a:xfrm>
            <a:off x="2097088" y="2581275"/>
            <a:ext cx="811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136" name="Text Box 21"/>
          <p:cNvSpPr txBox="1">
            <a:spLocks noChangeArrowheads="1"/>
          </p:cNvSpPr>
          <p:nvPr/>
        </p:nvSpPr>
        <p:spPr bwMode="auto">
          <a:xfrm>
            <a:off x="3779838" y="2620963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137" name="Text Box 22"/>
          <p:cNvSpPr txBox="1">
            <a:spLocks noChangeArrowheads="1"/>
          </p:cNvSpPr>
          <p:nvPr/>
        </p:nvSpPr>
        <p:spPr bwMode="auto">
          <a:xfrm>
            <a:off x="4184650" y="302577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138" name="Text Box 23"/>
          <p:cNvSpPr txBox="1">
            <a:spLocks noChangeArrowheads="1"/>
          </p:cNvSpPr>
          <p:nvPr/>
        </p:nvSpPr>
        <p:spPr bwMode="auto">
          <a:xfrm>
            <a:off x="5694363" y="21717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139" name="Text Box 24"/>
          <p:cNvSpPr txBox="1">
            <a:spLocks noChangeArrowheads="1"/>
          </p:cNvSpPr>
          <p:nvPr/>
        </p:nvSpPr>
        <p:spPr bwMode="auto">
          <a:xfrm>
            <a:off x="6808788" y="2360613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140" name="Text Box 25"/>
          <p:cNvSpPr txBox="1">
            <a:spLocks noChangeArrowheads="1"/>
          </p:cNvSpPr>
          <p:nvPr/>
        </p:nvSpPr>
        <p:spPr bwMode="auto">
          <a:xfrm>
            <a:off x="6777038" y="36068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141" name="Text Box 26"/>
          <p:cNvSpPr txBox="1">
            <a:spLocks noChangeArrowheads="1"/>
          </p:cNvSpPr>
          <p:nvPr/>
        </p:nvSpPr>
        <p:spPr bwMode="auto">
          <a:xfrm>
            <a:off x="1239838" y="4691063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61467" name="Text Box 27"/>
          <p:cNvSpPr txBox="1">
            <a:spLocks noChangeArrowheads="1"/>
          </p:cNvSpPr>
          <p:nvPr/>
        </p:nvSpPr>
        <p:spPr bwMode="auto">
          <a:xfrm>
            <a:off x="2220913" y="45116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latin typeface="Times New Roman" panose="02020603050405020304" pitchFamily="18" charset="0"/>
              </a:rPr>
              <a:t>A</a:t>
            </a:r>
            <a:r>
              <a:rPr lang="en-US" altLang="zh-CN" sz="2400" i="1"/>
              <a:t>’</a:t>
            </a:r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3581400" y="451802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latin typeface="Times New Roman" panose="02020603050405020304" pitchFamily="18" charset="0"/>
              </a:rPr>
              <a:t>B</a:t>
            </a:r>
            <a:r>
              <a:rPr lang="en-US" altLang="zh-CN" sz="2400"/>
              <a:t>’</a:t>
            </a:r>
          </a:p>
        </p:txBody>
      </p:sp>
      <p:sp>
        <p:nvSpPr>
          <p:cNvPr id="61469" name="Text Box 29"/>
          <p:cNvSpPr txBox="1">
            <a:spLocks noChangeArrowheads="1"/>
          </p:cNvSpPr>
          <p:nvPr/>
        </p:nvSpPr>
        <p:spPr bwMode="auto">
          <a:xfrm>
            <a:off x="4392613" y="4508500"/>
            <a:ext cx="744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</a:rPr>
              <a:t>A</a:t>
            </a:r>
            <a:r>
              <a:rPr lang="en-US" altLang="zh-CN" sz="2400"/>
              <a:t>’</a:t>
            </a:r>
          </a:p>
        </p:txBody>
      </p:sp>
      <p:sp>
        <p:nvSpPr>
          <p:cNvPr id="61470" name="Text Box 30"/>
          <p:cNvSpPr txBox="1">
            <a:spLocks noChangeArrowheads="1"/>
          </p:cNvSpPr>
          <p:nvPr/>
        </p:nvSpPr>
        <p:spPr bwMode="auto">
          <a:xfrm>
            <a:off x="5514975" y="451802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latin typeface="Times New Roman" panose="02020603050405020304" pitchFamily="18" charset="0"/>
              </a:rPr>
              <a:t>B</a:t>
            </a:r>
            <a:r>
              <a:rPr lang="en-US" altLang="zh-CN" sz="2400"/>
              <a:t>’</a:t>
            </a:r>
          </a:p>
        </p:txBody>
      </p:sp>
      <p:sp>
        <p:nvSpPr>
          <p:cNvPr id="61471" name="Text Box 31"/>
          <p:cNvSpPr txBox="1">
            <a:spLocks noChangeArrowheads="1"/>
          </p:cNvSpPr>
          <p:nvPr/>
        </p:nvSpPr>
        <p:spPr bwMode="auto">
          <a:xfrm>
            <a:off x="6735763" y="4286250"/>
            <a:ext cx="89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latin typeface="Times New Roman" panose="02020603050405020304" pitchFamily="18" charset="0"/>
              </a:rPr>
              <a:t>A</a:t>
            </a:r>
            <a:r>
              <a:rPr lang="en-US" altLang="zh-CN" sz="2400"/>
              <a:t>’(</a:t>
            </a:r>
            <a:r>
              <a:rPr lang="en-US" altLang="zh-CN" sz="2400" i="1">
                <a:latin typeface="Times New Roman" panose="02020603050405020304" pitchFamily="18" charset="0"/>
              </a:rPr>
              <a:t>B</a:t>
            </a:r>
            <a:r>
              <a:rPr lang="en-US" altLang="zh-CN" sz="2400"/>
              <a:t>’)</a:t>
            </a:r>
          </a:p>
        </p:txBody>
      </p:sp>
      <p:sp>
        <p:nvSpPr>
          <p:cNvPr id="61472" name="Oval 32"/>
          <p:cNvSpPr>
            <a:spLocks noChangeArrowheads="1"/>
          </p:cNvSpPr>
          <p:nvPr/>
        </p:nvSpPr>
        <p:spPr bwMode="auto">
          <a:xfrm>
            <a:off x="6686550" y="4516438"/>
            <a:ext cx="90488" cy="9048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8" name="Text Box 33"/>
          <p:cNvSpPr txBox="1">
            <a:spLocks noChangeArrowheads="1"/>
          </p:cNvSpPr>
          <p:nvPr/>
        </p:nvSpPr>
        <p:spPr bwMode="auto">
          <a:xfrm>
            <a:off x="2052638" y="5441950"/>
            <a:ext cx="20701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）线段平行于投影面</a:t>
            </a:r>
            <a:r>
              <a:rPr lang="en-US" altLang="zh-CN" sz="2400" b="1" dirty="0"/>
              <a:t>.</a:t>
            </a:r>
            <a:endParaRPr lang="zh-CN" altLang="en-US" sz="2400" b="1" dirty="0"/>
          </a:p>
        </p:txBody>
      </p:sp>
      <p:sp>
        <p:nvSpPr>
          <p:cNvPr id="5149" name="Text Box 34"/>
          <p:cNvSpPr txBox="1">
            <a:spLocks noChangeArrowheads="1"/>
          </p:cNvSpPr>
          <p:nvPr/>
        </p:nvSpPr>
        <p:spPr bwMode="auto">
          <a:xfrm>
            <a:off x="4098925" y="5408613"/>
            <a:ext cx="2093913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）线段倾斜于投影面</a:t>
            </a:r>
            <a:r>
              <a:rPr lang="en-US" altLang="zh-CN" sz="2400" b="1" dirty="0"/>
              <a:t>.</a:t>
            </a:r>
            <a:endParaRPr lang="zh-CN" altLang="en-US" sz="2400" b="1" dirty="0"/>
          </a:p>
        </p:txBody>
      </p:sp>
      <p:sp>
        <p:nvSpPr>
          <p:cNvPr id="5150" name="Text Box 35"/>
          <p:cNvSpPr txBox="1">
            <a:spLocks noChangeArrowheads="1"/>
          </p:cNvSpPr>
          <p:nvPr/>
        </p:nvSpPr>
        <p:spPr bwMode="auto">
          <a:xfrm>
            <a:off x="6145213" y="5397500"/>
            <a:ext cx="2071687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3</a:t>
            </a:r>
            <a:r>
              <a:rPr lang="zh-CN" altLang="en-US" sz="2400" b="1" dirty="0"/>
              <a:t>）线段垂直于投影面</a:t>
            </a:r>
            <a:r>
              <a:rPr lang="en-US" altLang="zh-CN" sz="2400" b="1" dirty="0"/>
              <a:t>.</a:t>
            </a:r>
            <a:endParaRPr lang="zh-CN" altLang="en-US" sz="2400" b="1" dirty="0"/>
          </a:p>
        </p:txBody>
      </p:sp>
      <p:sp>
        <p:nvSpPr>
          <p:cNvPr id="5151" name="Rectangle 39"/>
          <p:cNvSpPr>
            <a:spLocks noGrp="1" noChangeArrowheads="1"/>
          </p:cNvSpPr>
          <p:nvPr>
            <p:ph type="title"/>
          </p:nvPr>
        </p:nvSpPr>
        <p:spPr>
          <a:xfrm>
            <a:off x="441325" y="1730375"/>
            <a:ext cx="7775575" cy="630238"/>
          </a:xfrm>
        </p:spPr>
        <p:txBody>
          <a:bodyPr/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把一条线段</a:t>
            </a:r>
            <a:r>
              <a:rPr lang="en-US" altLang="zh-CN" sz="2800" b="1" i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AB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放在三个不同的位置：</a:t>
            </a:r>
          </a:p>
        </p:txBody>
      </p:sp>
      <p:sp>
        <p:nvSpPr>
          <p:cNvPr id="5152" name="TextBox 1"/>
          <p:cNvSpPr txBox="1">
            <a:spLocks noChangeArrowheads="1"/>
          </p:cNvSpPr>
          <p:nvPr/>
        </p:nvSpPr>
        <p:spPr bwMode="auto">
          <a:xfrm>
            <a:off x="566738" y="727075"/>
            <a:ext cx="2879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FF0000"/>
                </a:solidFill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0" grpId="0" animBg="1"/>
      <p:bldP spid="61452" grpId="0" animBg="1"/>
      <p:bldP spid="61453" grpId="0" animBg="1"/>
      <p:bldP spid="61454" grpId="0" animBg="1"/>
      <p:bldP spid="61455" grpId="0" animBg="1"/>
      <p:bldP spid="61456" grpId="0" animBg="1"/>
      <p:bldP spid="61457" grpId="0" animBg="1"/>
      <p:bldP spid="61459" grpId="0" animBg="1"/>
      <p:bldP spid="61467" grpId="0"/>
      <p:bldP spid="61468" grpId="0"/>
      <p:bldP spid="61469" grpId="0"/>
      <p:bldP spid="61470" grpId="0"/>
      <p:bldP spid="61471" grpId="0"/>
      <p:bldP spid="614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/>
          <p:cNvSpPr>
            <a:spLocks noChangeArrowheads="1"/>
          </p:cNvSpPr>
          <p:nvPr/>
        </p:nvSpPr>
        <p:spPr bwMode="auto">
          <a:xfrm>
            <a:off x="701675" y="2506663"/>
            <a:ext cx="7740650" cy="855662"/>
          </a:xfrm>
          <a:prstGeom prst="parallelogram">
            <a:avLst>
              <a:gd name="adj" fmla="val 22616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zh-CN" altLang="zh-CN" sz="2400"/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2411413" y="1381125"/>
            <a:ext cx="13954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148" name="Group 6"/>
          <p:cNvGrpSpPr/>
          <p:nvPr/>
        </p:nvGrpSpPr>
        <p:grpSpPr bwMode="auto">
          <a:xfrm>
            <a:off x="2411413" y="1376363"/>
            <a:ext cx="1395412" cy="1501775"/>
            <a:chOff x="1519" y="1845"/>
            <a:chExt cx="879" cy="946"/>
          </a:xfrm>
        </p:grpSpPr>
        <p:sp>
          <p:nvSpPr>
            <p:cNvPr id="6174" name="Line 7"/>
            <p:cNvSpPr>
              <a:spLocks noChangeShapeType="1"/>
            </p:cNvSpPr>
            <p:nvPr/>
          </p:nvSpPr>
          <p:spPr bwMode="auto">
            <a:xfrm>
              <a:off x="1519" y="1848"/>
              <a:ext cx="0" cy="9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5" name="Line 8"/>
            <p:cNvSpPr>
              <a:spLocks noChangeShapeType="1"/>
            </p:cNvSpPr>
            <p:nvPr/>
          </p:nvSpPr>
          <p:spPr bwMode="auto">
            <a:xfrm>
              <a:off x="2398" y="1855"/>
              <a:ext cx="0" cy="9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6" name="Line 9"/>
            <p:cNvSpPr>
              <a:spLocks noChangeShapeType="1"/>
            </p:cNvSpPr>
            <p:nvPr/>
          </p:nvSpPr>
          <p:spPr bwMode="auto">
            <a:xfrm>
              <a:off x="1746" y="1848"/>
              <a:ext cx="0" cy="9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7" name="Line 10"/>
            <p:cNvSpPr>
              <a:spLocks noChangeShapeType="1"/>
            </p:cNvSpPr>
            <p:nvPr/>
          </p:nvSpPr>
          <p:spPr bwMode="auto">
            <a:xfrm>
              <a:off x="1973" y="1845"/>
              <a:ext cx="0" cy="9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8" name="Line 11"/>
            <p:cNvSpPr>
              <a:spLocks noChangeShapeType="1"/>
            </p:cNvSpPr>
            <p:nvPr/>
          </p:nvSpPr>
          <p:spPr bwMode="auto">
            <a:xfrm>
              <a:off x="2171" y="1848"/>
              <a:ext cx="0" cy="9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49" name="Line 12"/>
          <p:cNvSpPr>
            <a:spLocks noChangeShapeType="1"/>
          </p:cNvSpPr>
          <p:nvPr/>
        </p:nvSpPr>
        <p:spPr bwMode="auto">
          <a:xfrm>
            <a:off x="2406650" y="2868613"/>
            <a:ext cx="139541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0" name="Line 13"/>
          <p:cNvSpPr>
            <a:spLocks noChangeShapeType="1"/>
          </p:cNvSpPr>
          <p:nvPr/>
        </p:nvSpPr>
        <p:spPr bwMode="auto">
          <a:xfrm flipV="1">
            <a:off x="4572000" y="841375"/>
            <a:ext cx="1169988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1" name="Line 14"/>
          <p:cNvSpPr>
            <a:spLocks noChangeShapeType="1"/>
          </p:cNvSpPr>
          <p:nvPr/>
        </p:nvSpPr>
        <p:spPr bwMode="auto">
          <a:xfrm>
            <a:off x="4572000" y="2867025"/>
            <a:ext cx="11699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2" name="Freeform 15"/>
          <p:cNvSpPr/>
          <p:nvPr/>
        </p:nvSpPr>
        <p:spPr bwMode="auto">
          <a:xfrm>
            <a:off x="4572000" y="1562100"/>
            <a:ext cx="1588" cy="1304925"/>
          </a:xfrm>
          <a:custGeom>
            <a:avLst/>
            <a:gdLst>
              <a:gd name="T0" fmla="*/ 0 w 1"/>
              <a:gd name="T1" fmla="*/ 0 h 822"/>
              <a:gd name="T2" fmla="*/ 2147483647 w 1"/>
              <a:gd name="T3" fmla="*/ 2147483647 h 82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822">
                <a:moveTo>
                  <a:pt x="0" y="0"/>
                </a:moveTo>
                <a:lnTo>
                  <a:pt x="1" y="822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3" name="Freeform 16"/>
          <p:cNvSpPr/>
          <p:nvPr/>
        </p:nvSpPr>
        <p:spPr bwMode="auto">
          <a:xfrm>
            <a:off x="5741988" y="871538"/>
            <a:ext cx="1587" cy="1995487"/>
          </a:xfrm>
          <a:custGeom>
            <a:avLst/>
            <a:gdLst>
              <a:gd name="T0" fmla="*/ 0 w 1"/>
              <a:gd name="T1" fmla="*/ 0 h 1257"/>
              <a:gd name="T2" fmla="*/ 2147483647 w 1"/>
              <a:gd name="T3" fmla="*/ 2147483647 h 125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257">
                <a:moveTo>
                  <a:pt x="0" y="0"/>
                </a:moveTo>
                <a:lnTo>
                  <a:pt x="1" y="1257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4" name="Freeform 17"/>
          <p:cNvSpPr/>
          <p:nvPr/>
        </p:nvSpPr>
        <p:spPr bwMode="auto">
          <a:xfrm>
            <a:off x="5156200" y="1227138"/>
            <a:ext cx="3175" cy="1639887"/>
          </a:xfrm>
          <a:custGeom>
            <a:avLst/>
            <a:gdLst>
              <a:gd name="T0" fmla="*/ 0 w 2"/>
              <a:gd name="T1" fmla="*/ 0 h 1033"/>
              <a:gd name="T2" fmla="*/ 2147483647 w 2"/>
              <a:gd name="T3" fmla="*/ 2147483647 h 103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" h="1033">
                <a:moveTo>
                  <a:pt x="0" y="0"/>
                </a:moveTo>
                <a:lnTo>
                  <a:pt x="2" y="1033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5" name="Freeform 18"/>
          <p:cNvSpPr/>
          <p:nvPr/>
        </p:nvSpPr>
        <p:spPr bwMode="auto">
          <a:xfrm>
            <a:off x="5427663" y="1062038"/>
            <a:ext cx="1587" cy="1804987"/>
          </a:xfrm>
          <a:custGeom>
            <a:avLst/>
            <a:gdLst>
              <a:gd name="T0" fmla="*/ 0 w 1"/>
              <a:gd name="T1" fmla="*/ 0 h 1137"/>
              <a:gd name="T2" fmla="*/ 2147483647 w 1"/>
              <a:gd name="T3" fmla="*/ 2147483647 h 113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137">
                <a:moveTo>
                  <a:pt x="0" y="0"/>
                </a:moveTo>
                <a:lnTo>
                  <a:pt x="1" y="1137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6" name="Line 19"/>
          <p:cNvSpPr>
            <a:spLocks noChangeShapeType="1"/>
          </p:cNvSpPr>
          <p:nvPr/>
        </p:nvSpPr>
        <p:spPr bwMode="auto">
          <a:xfrm>
            <a:off x="4841875" y="1427163"/>
            <a:ext cx="0" cy="14398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7" name="Line 20"/>
          <p:cNvSpPr>
            <a:spLocks noChangeShapeType="1"/>
          </p:cNvSpPr>
          <p:nvPr/>
        </p:nvSpPr>
        <p:spPr bwMode="auto">
          <a:xfrm>
            <a:off x="6732588" y="787400"/>
            <a:ext cx="0" cy="148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8" name="Freeform 21"/>
          <p:cNvSpPr/>
          <p:nvPr/>
        </p:nvSpPr>
        <p:spPr bwMode="auto">
          <a:xfrm>
            <a:off x="6732588" y="2271713"/>
            <a:ext cx="1587" cy="587375"/>
          </a:xfrm>
          <a:custGeom>
            <a:avLst/>
            <a:gdLst>
              <a:gd name="T0" fmla="*/ 0 w 1"/>
              <a:gd name="T1" fmla="*/ 0 h 370"/>
              <a:gd name="T2" fmla="*/ 2147483647 w 1"/>
              <a:gd name="T3" fmla="*/ 2147483647 h 37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370">
                <a:moveTo>
                  <a:pt x="0" y="0"/>
                </a:moveTo>
                <a:lnTo>
                  <a:pt x="1" y="37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9" name="Text Box 22"/>
          <p:cNvSpPr txBox="1">
            <a:spLocks noChangeArrowheads="1"/>
          </p:cNvSpPr>
          <p:nvPr/>
        </p:nvSpPr>
        <p:spPr bwMode="auto">
          <a:xfrm>
            <a:off x="2097088" y="885825"/>
            <a:ext cx="811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160" name="Text Box 23"/>
          <p:cNvSpPr txBox="1">
            <a:spLocks noChangeArrowheads="1"/>
          </p:cNvSpPr>
          <p:nvPr/>
        </p:nvSpPr>
        <p:spPr bwMode="auto">
          <a:xfrm>
            <a:off x="3779838" y="925513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161" name="Text Box 24"/>
          <p:cNvSpPr txBox="1">
            <a:spLocks noChangeArrowheads="1"/>
          </p:cNvSpPr>
          <p:nvPr/>
        </p:nvSpPr>
        <p:spPr bwMode="auto">
          <a:xfrm>
            <a:off x="4184650" y="133032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162" name="Text Box 25"/>
          <p:cNvSpPr txBox="1">
            <a:spLocks noChangeArrowheads="1"/>
          </p:cNvSpPr>
          <p:nvPr/>
        </p:nvSpPr>
        <p:spPr bwMode="auto">
          <a:xfrm>
            <a:off x="5694363" y="47625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163" name="Text Box 26"/>
          <p:cNvSpPr txBox="1">
            <a:spLocks noChangeArrowheads="1"/>
          </p:cNvSpPr>
          <p:nvPr/>
        </p:nvSpPr>
        <p:spPr bwMode="auto">
          <a:xfrm>
            <a:off x="6808788" y="665163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164" name="Text Box 27"/>
          <p:cNvSpPr txBox="1">
            <a:spLocks noChangeArrowheads="1"/>
          </p:cNvSpPr>
          <p:nvPr/>
        </p:nvSpPr>
        <p:spPr bwMode="auto">
          <a:xfrm>
            <a:off x="6777038" y="191135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165" name="Text Box 28"/>
          <p:cNvSpPr txBox="1">
            <a:spLocks noChangeArrowheads="1"/>
          </p:cNvSpPr>
          <p:nvPr/>
        </p:nvSpPr>
        <p:spPr bwMode="auto">
          <a:xfrm>
            <a:off x="1239838" y="2995613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6166" name="Text Box 29"/>
          <p:cNvSpPr txBox="1">
            <a:spLocks noChangeArrowheads="1"/>
          </p:cNvSpPr>
          <p:nvPr/>
        </p:nvSpPr>
        <p:spPr bwMode="auto">
          <a:xfrm>
            <a:off x="2220913" y="281622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latin typeface="Times New Roman" panose="02020603050405020304" pitchFamily="18" charset="0"/>
              </a:rPr>
              <a:t>A</a:t>
            </a:r>
            <a:r>
              <a:rPr lang="en-US" altLang="zh-CN" sz="2400" i="1"/>
              <a:t>’</a:t>
            </a:r>
          </a:p>
        </p:txBody>
      </p:sp>
      <p:sp>
        <p:nvSpPr>
          <p:cNvPr id="6167" name="Text Box 30"/>
          <p:cNvSpPr txBox="1">
            <a:spLocks noChangeArrowheads="1"/>
          </p:cNvSpPr>
          <p:nvPr/>
        </p:nvSpPr>
        <p:spPr bwMode="auto">
          <a:xfrm>
            <a:off x="3581400" y="28225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latin typeface="Times New Roman" panose="02020603050405020304" pitchFamily="18" charset="0"/>
              </a:rPr>
              <a:t>B</a:t>
            </a:r>
            <a:r>
              <a:rPr lang="en-US" altLang="zh-CN" sz="2400"/>
              <a:t>’</a:t>
            </a:r>
          </a:p>
        </p:txBody>
      </p:sp>
      <p:sp>
        <p:nvSpPr>
          <p:cNvPr id="6168" name="Text Box 31"/>
          <p:cNvSpPr txBox="1">
            <a:spLocks noChangeArrowheads="1"/>
          </p:cNvSpPr>
          <p:nvPr/>
        </p:nvSpPr>
        <p:spPr bwMode="auto">
          <a:xfrm>
            <a:off x="4392613" y="2813050"/>
            <a:ext cx="744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</a:rPr>
              <a:t>A</a:t>
            </a:r>
            <a:r>
              <a:rPr lang="en-US" altLang="zh-CN" sz="2400"/>
              <a:t>’</a:t>
            </a:r>
          </a:p>
        </p:txBody>
      </p:sp>
      <p:sp>
        <p:nvSpPr>
          <p:cNvPr id="6169" name="Text Box 32"/>
          <p:cNvSpPr txBox="1">
            <a:spLocks noChangeArrowheads="1"/>
          </p:cNvSpPr>
          <p:nvPr/>
        </p:nvSpPr>
        <p:spPr bwMode="auto">
          <a:xfrm>
            <a:off x="5514975" y="28225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latin typeface="Times New Roman" panose="02020603050405020304" pitchFamily="18" charset="0"/>
              </a:rPr>
              <a:t>B</a:t>
            </a:r>
            <a:r>
              <a:rPr lang="en-US" altLang="zh-CN" sz="2400"/>
              <a:t>’</a:t>
            </a:r>
          </a:p>
        </p:txBody>
      </p:sp>
      <p:sp>
        <p:nvSpPr>
          <p:cNvPr id="6170" name="Text Box 33"/>
          <p:cNvSpPr txBox="1">
            <a:spLocks noChangeArrowheads="1"/>
          </p:cNvSpPr>
          <p:nvPr/>
        </p:nvSpPr>
        <p:spPr bwMode="auto">
          <a:xfrm>
            <a:off x="6735763" y="2590800"/>
            <a:ext cx="89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i="1">
                <a:latin typeface="Times New Roman" panose="02020603050405020304" pitchFamily="18" charset="0"/>
              </a:rPr>
              <a:t>A</a:t>
            </a:r>
            <a:r>
              <a:rPr lang="en-US" altLang="zh-CN" sz="2400"/>
              <a:t>’(</a:t>
            </a:r>
            <a:r>
              <a:rPr lang="en-US" altLang="zh-CN" sz="2400" i="1">
                <a:latin typeface="Times New Roman" panose="02020603050405020304" pitchFamily="18" charset="0"/>
              </a:rPr>
              <a:t>B</a:t>
            </a:r>
            <a:r>
              <a:rPr lang="en-US" altLang="zh-CN" sz="2400"/>
              <a:t>’)</a:t>
            </a:r>
          </a:p>
        </p:txBody>
      </p:sp>
      <p:sp>
        <p:nvSpPr>
          <p:cNvPr id="6171" name="Oval 34"/>
          <p:cNvSpPr>
            <a:spLocks noChangeArrowheads="1"/>
          </p:cNvSpPr>
          <p:nvPr/>
        </p:nvSpPr>
        <p:spPr bwMode="auto">
          <a:xfrm>
            <a:off x="6686550" y="2820988"/>
            <a:ext cx="90488" cy="9048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84003" name="Picture 3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1913" y="4811713"/>
            <a:ext cx="5976937" cy="1354137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004" name="Picture 3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42975" y="3787775"/>
            <a:ext cx="751681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84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1285875" y="4597400"/>
            <a:ext cx="6707188" cy="1214438"/>
          </a:xfrm>
          <a:prstGeom prst="parallelogram">
            <a:avLst>
              <a:gd name="adj" fmla="val 138072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zh-CN" altLang="zh-CN" sz="2400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501900" y="4138613"/>
            <a:ext cx="944563" cy="179387"/>
          </a:xfrm>
          <a:prstGeom prst="parallelogram">
            <a:avLst>
              <a:gd name="adj" fmla="val 131638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 rot="1417933">
            <a:off x="4616450" y="4102100"/>
            <a:ext cx="944563" cy="223838"/>
          </a:xfrm>
          <a:prstGeom prst="parallelogram">
            <a:avLst>
              <a:gd name="adj" fmla="val 62047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 rot="16200000" flipH="1">
            <a:off x="6147595" y="3733006"/>
            <a:ext cx="855662" cy="225425"/>
          </a:xfrm>
          <a:prstGeom prst="parallelogram">
            <a:avLst>
              <a:gd name="adj" fmla="val 67603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2501900" y="5129213"/>
            <a:ext cx="944563" cy="179387"/>
          </a:xfrm>
          <a:prstGeom prst="parallelogram">
            <a:avLst>
              <a:gd name="adj" fmla="val 1316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2501900" y="4327525"/>
            <a:ext cx="1588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2743200" y="4138613"/>
            <a:ext cx="1588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3208338" y="4318000"/>
            <a:ext cx="1587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3443288" y="4143375"/>
            <a:ext cx="1587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75" name="AutoShape 11"/>
          <p:cNvSpPr>
            <a:spLocks noChangeArrowheads="1"/>
          </p:cNvSpPr>
          <p:nvPr/>
        </p:nvSpPr>
        <p:spPr bwMode="auto">
          <a:xfrm>
            <a:off x="4597400" y="4991100"/>
            <a:ext cx="984250" cy="358775"/>
          </a:xfrm>
          <a:prstGeom prst="parallelogram">
            <a:avLst>
              <a:gd name="adj" fmla="val 66615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76" name="Freeform 12"/>
          <p:cNvSpPr/>
          <p:nvPr/>
        </p:nvSpPr>
        <p:spPr bwMode="auto">
          <a:xfrm>
            <a:off x="4600575" y="4127500"/>
            <a:ext cx="1588" cy="1225550"/>
          </a:xfrm>
          <a:custGeom>
            <a:avLst/>
            <a:gdLst>
              <a:gd name="T0" fmla="*/ 2147483647 w 1"/>
              <a:gd name="T1" fmla="*/ 0 h 772"/>
              <a:gd name="T2" fmla="*/ 0 w 1"/>
              <a:gd name="T3" fmla="*/ 2147483647 h 77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772">
                <a:moveTo>
                  <a:pt x="1" y="0"/>
                </a:moveTo>
                <a:lnTo>
                  <a:pt x="0" y="772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5346700" y="4452938"/>
            <a:ext cx="1588" cy="9001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78" name="Freeform 14"/>
          <p:cNvSpPr/>
          <p:nvPr/>
        </p:nvSpPr>
        <p:spPr bwMode="auto">
          <a:xfrm>
            <a:off x="5565775" y="4306888"/>
            <a:ext cx="9525" cy="684212"/>
          </a:xfrm>
          <a:custGeom>
            <a:avLst/>
            <a:gdLst>
              <a:gd name="T0" fmla="*/ 0 w 6"/>
              <a:gd name="T1" fmla="*/ 0 h 431"/>
              <a:gd name="T2" fmla="*/ 2147483647 w 6"/>
              <a:gd name="T3" fmla="*/ 2147483647 h 43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431">
                <a:moveTo>
                  <a:pt x="0" y="0"/>
                </a:moveTo>
                <a:lnTo>
                  <a:pt x="6" y="431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V="1">
            <a:off x="6462713" y="5173663"/>
            <a:ext cx="223837" cy="1349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80" name="Freeform 16"/>
          <p:cNvSpPr/>
          <p:nvPr/>
        </p:nvSpPr>
        <p:spPr bwMode="auto">
          <a:xfrm>
            <a:off x="6461125" y="4270375"/>
            <a:ext cx="3175" cy="1039813"/>
          </a:xfrm>
          <a:custGeom>
            <a:avLst/>
            <a:gdLst>
              <a:gd name="T0" fmla="*/ 0 w 2"/>
              <a:gd name="T1" fmla="*/ 0 h 655"/>
              <a:gd name="T2" fmla="*/ 2147483647 w 2"/>
              <a:gd name="T3" fmla="*/ 2147483647 h 65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" h="655">
                <a:moveTo>
                  <a:pt x="0" y="0"/>
                </a:moveTo>
                <a:lnTo>
                  <a:pt x="2" y="655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81" name="Freeform 17"/>
          <p:cNvSpPr/>
          <p:nvPr/>
        </p:nvSpPr>
        <p:spPr bwMode="auto">
          <a:xfrm>
            <a:off x="6686550" y="4102100"/>
            <a:ext cx="1588" cy="1052513"/>
          </a:xfrm>
          <a:custGeom>
            <a:avLst/>
            <a:gdLst>
              <a:gd name="T0" fmla="*/ 2147483647 w 1"/>
              <a:gd name="T1" fmla="*/ 0 h 663"/>
              <a:gd name="T2" fmla="*/ 0 w 1"/>
              <a:gd name="T3" fmla="*/ 2147483647 h 66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63">
                <a:moveTo>
                  <a:pt x="1" y="0"/>
                </a:moveTo>
                <a:lnTo>
                  <a:pt x="0" y="663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554163" y="548163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H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232025" y="41925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A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132138" y="42211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B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311525" y="38623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C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2513013" y="38623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D</a:t>
            </a: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2262188" y="52308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A</a:t>
            </a:r>
            <a:r>
              <a:rPr lang="en-US" altLang="zh-CN"/>
              <a:t>’</a:t>
            </a: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3111500" y="52181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B</a:t>
            </a:r>
            <a:r>
              <a:rPr lang="en-US" altLang="zh-CN"/>
              <a:t>’</a:t>
            </a: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3389313" y="4911725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C</a:t>
            </a:r>
            <a:r>
              <a:rPr lang="en-US" altLang="zh-CN"/>
              <a:t>’</a:t>
            </a: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2411413" y="4897438"/>
            <a:ext cx="400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D</a:t>
            </a:r>
            <a:r>
              <a:rPr lang="en-US" altLang="zh-CN"/>
              <a:t>’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4327525" y="4052888"/>
            <a:ext cx="269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/>
              <a:t>A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5097463" y="43434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B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5472113" y="40989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C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4679950" y="37068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D</a:t>
            </a:r>
          </a:p>
        </p:txBody>
      </p:sp>
      <p:sp>
        <p:nvSpPr>
          <p:cNvPr id="62495" name="Text Box 31"/>
          <p:cNvSpPr txBox="1">
            <a:spLocks noChangeArrowheads="1"/>
          </p:cNvSpPr>
          <p:nvPr/>
        </p:nvSpPr>
        <p:spPr bwMode="auto">
          <a:xfrm>
            <a:off x="4298950" y="52562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A</a:t>
            </a:r>
            <a:r>
              <a:rPr lang="en-US" altLang="zh-CN"/>
              <a:t>’</a:t>
            </a:r>
          </a:p>
        </p:txBody>
      </p:sp>
      <p:sp>
        <p:nvSpPr>
          <p:cNvPr id="62496" name="Text Box 32"/>
          <p:cNvSpPr txBox="1">
            <a:spLocks noChangeArrowheads="1"/>
          </p:cNvSpPr>
          <p:nvPr/>
        </p:nvSpPr>
        <p:spPr bwMode="auto">
          <a:xfrm>
            <a:off x="5208588" y="52562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B</a:t>
            </a:r>
            <a:r>
              <a:rPr lang="en-US" altLang="zh-CN"/>
              <a:t>’</a:t>
            </a:r>
          </a:p>
        </p:txBody>
      </p:sp>
      <p:sp>
        <p:nvSpPr>
          <p:cNvPr id="62497" name="Text Box 33"/>
          <p:cNvSpPr txBox="1">
            <a:spLocks noChangeArrowheads="1"/>
          </p:cNvSpPr>
          <p:nvPr/>
        </p:nvSpPr>
        <p:spPr bwMode="auto">
          <a:xfrm>
            <a:off x="5499100" y="4838700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C</a:t>
            </a:r>
            <a:r>
              <a:rPr lang="en-US" altLang="zh-CN"/>
              <a:t>’</a:t>
            </a:r>
          </a:p>
        </p:txBody>
      </p:sp>
      <p:sp>
        <p:nvSpPr>
          <p:cNvPr id="62498" name="Text Box 34"/>
          <p:cNvSpPr txBox="1">
            <a:spLocks noChangeArrowheads="1"/>
          </p:cNvSpPr>
          <p:nvPr/>
        </p:nvSpPr>
        <p:spPr bwMode="auto">
          <a:xfrm>
            <a:off x="4532313" y="4840288"/>
            <a:ext cx="400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D</a:t>
            </a:r>
            <a:r>
              <a:rPr lang="en-US" altLang="zh-CN"/>
              <a:t>’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6170613" y="337502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A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6192838" y="409257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B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6642100" y="390683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C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6642100" y="314166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D</a:t>
            </a:r>
          </a:p>
        </p:txBody>
      </p:sp>
      <p:sp>
        <p:nvSpPr>
          <p:cNvPr id="62503" name="Text Box 39"/>
          <p:cNvSpPr txBox="1">
            <a:spLocks noChangeArrowheads="1"/>
          </p:cNvSpPr>
          <p:nvPr/>
        </p:nvSpPr>
        <p:spPr bwMode="auto">
          <a:xfrm>
            <a:off x="6146800" y="5272088"/>
            <a:ext cx="74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A’(B’)</a:t>
            </a:r>
          </a:p>
        </p:txBody>
      </p:sp>
      <p:sp>
        <p:nvSpPr>
          <p:cNvPr id="62504" name="Text Box 40"/>
          <p:cNvSpPr txBox="1">
            <a:spLocks noChangeArrowheads="1"/>
          </p:cNvSpPr>
          <p:nvPr/>
        </p:nvSpPr>
        <p:spPr bwMode="auto">
          <a:xfrm>
            <a:off x="6642100" y="4911725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D’(C</a:t>
            </a:r>
            <a:r>
              <a:rPr lang="en-US" altLang="zh-CN"/>
              <a:t>’)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2681288" y="5761038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(1)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4829175" y="5751513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(2)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6462713" y="5713413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(3)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1014413" y="412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2400">
              <a:solidFill>
                <a:srgbClr val="FF0000"/>
              </a:solidFill>
            </a:endParaRPr>
          </a:p>
        </p:txBody>
      </p:sp>
      <p:sp>
        <p:nvSpPr>
          <p:cNvPr id="62509" name="Freeform 45"/>
          <p:cNvSpPr/>
          <p:nvPr/>
        </p:nvSpPr>
        <p:spPr bwMode="auto">
          <a:xfrm>
            <a:off x="4826000" y="3978275"/>
            <a:ext cx="9525" cy="1012825"/>
          </a:xfrm>
          <a:custGeom>
            <a:avLst/>
            <a:gdLst>
              <a:gd name="T0" fmla="*/ 0 w 6"/>
              <a:gd name="T1" fmla="*/ 0 h 638"/>
              <a:gd name="T2" fmla="*/ 2147483647 w 6"/>
              <a:gd name="T3" fmla="*/ 2147483647 h 63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638">
                <a:moveTo>
                  <a:pt x="0" y="0"/>
                </a:moveTo>
                <a:lnTo>
                  <a:pt x="6" y="638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14" name="Rectangle 49"/>
          <p:cNvSpPr>
            <a:spLocks noGrp="1" noChangeArrowheads="1"/>
          </p:cNvSpPr>
          <p:nvPr>
            <p:ph type="title"/>
          </p:nvPr>
        </p:nvSpPr>
        <p:spPr>
          <a:xfrm>
            <a:off x="25400" y="720725"/>
            <a:ext cx="8604250" cy="2836863"/>
          </a:xfrm>
        </p:spPr>
        <p:txBody>
          <a:bodyPr/>
          <a:lstStyle/>
          <a:p>
            <a:pPr algn="l"/>
            <a:r>
              <a:rPr lang="zh-CN" altLang="en-US" sz="2800" b="1" dirty="0" smtClean="0">
                <a:solidFill>
                  <a:srgbClr val="0033CC"/>
                </a:solidFill>
              </a:rPr>
              <a:t>如图，把个平行四边形</a:t>
            </a:r>
            <a:r>
              <a:rPr lang="en-US" altLang="zh-CN" sz="2800" b="1" i="1" dirty="0" smtClean="0">
                <a:solidFill>
                  <a:srgbClr val="0033CC"/>
                </a:solidFill>
              </a:rPr>
              <a:t>ABCD</a:t>
            </a:r>
            <a:r>
              <a:rPr lang="zh-CN" altLang="en-US" sz="2800" b="1" dirty="0" smtClean="0">
                <a:solidFill>
                  <a:srgbClr val="0033CC"/>
                </a:solidFill>
              </a:rPr>
              <a:t>放在三个不同的位置：</a:t>
            </a:r>
            <a:br>
              <a:rPr lang="zh-CN" altLang="en-US" sz="2800" b="1" dirty="0" smtClean="0">
                <a:solidFill>
                  <a:srgbClr val="0033CC"/>
                </a:solidFill>
              </a:rPr>
            </a:br>
            <a:r>
              <a:rPr lang="zh-CN" altLang="en-US" sz="2800" b="1" dirty="0" smtClean="0">
                <a:solidFill>
                  <a:srgbClr val="0033CC"/>
                </a:solidFill>
              </a:rPr>
              <a:t>（</a:t>
            </a:r>
            <a:r>
              <a:rPr lang="en-US" altLang="zh-CN" sz="2800" b="1" dirty="0" smtClean="0">
                <a:solidFill>
                  <a:srgbClr val="0033CC"/>
                </a:solidFill>
              </a:rPr>
              <a:t>1</a:t>
            </a:r>
            <a:r>
              <a:rPr lang="zh-CN" altLang="en-US" sz="2800" b="1" dirty="0" smtClean="0">
                <a:solidFill>
                  <a:srgbClr val="0033CC"/>
                </a:solidFill>
              </a:rPr>
              <a:t>）纸板平行于投影面；</a:t>
            </a:r>
            <a:br>
              <a:rPr lang="zh-CN" altLang="en-US" sz="2800" b="1" dirty="0" smtClean="0">
                <a:solidFill>
                  <a:srgbClr val="0033CC"/>
                </a:solidFill>
              </a:rPr>
            </a:br>
            <a:r>
              <a:rPr lang="zh-CN" altLang="en-US" sz="2800" b="1" dirty="0" smtClean="0">
                <a:solidFill>
                  <a:srgbClr val="0033CC"/>
                </a:solidFill>
              </a:rPr>
              <a:t>（</a:t>
            </a:r>
            <a:r>
              <a:rPr lang="en-US" altLang="zh-CN" sz="2800" b="1" dirty="0" smtClean="0">
                <a:solidFill>
                  <a:srgbClr val="0033CC"/>
                </a:solidFill>
              </a:rPr>
              <a:t>2</a:t>
            </a:r>
            <a:r>
              <a:rPr lang="zh-CN" altLang="en-US" sz="2800" b="1" dirty="0" smtClean="0">
                <a:solidFill>
                  <a:srgbClr val="0033CC"/>
                </a:solidFill>
              </a:rPr>
              <a:t>）纸板倾斜于投影面；</a:t>
            </a:r>
            <a:br>
              <a:rPr lang="zh-CN" altLang="en-US" sz="2800" b="1" dirty="0" smtClean="0">
                <a:solidFill>
                  <a:srgbClr val="0033CC"/>
                </a:solidFill>
              </a:rPr>
            </a:br>
            <a:r>
              <a:rPr lang="zh-CN" altLang="en-US" sz="2800" b="1" dirty="0" smtClean="0">
                <a:solidFill>
                  <a:srgbClr val="0033CC"/>
                </a:solidFill>
              </a:rPr>
              <a:t>（</a:t>
            </a:r>
            <a:r>
              <a:rPr lang="en-US" altLang="zh-CN" sz="2800" b="1" dirty="0" smtClean="0">
                <a:solidFill>
                  <a:srgbClr val="0033CC"/>
                </a:solidFill>
              </a:rPr>
              <a:t>3</a:t>
            </a:r>
            <a:r>
              <a:rPr lang="zh-CN" altLang="en-US" sz="2800" b="1" dirty="0" smtClean="0">
                <a:solidFill>
                  <a:srgbClr val="0033CC"/>
                </a:solidFill>
              </a:rPr>
              <a:t>）纸板垂直于投影面</a:t>
            </a:r>
            <a:r>
              <a:rPr lang="en-US" altLang="zh-CN" sz="2800" b="1" dirty="0" smtClean="0">
                <a:solidFill>
                  <a:srgbClr val="0033CC"/>
                </a:solidFill>
              </a:rPr>
              <a:t>.</a:t>
            </a:r>
            <a:r>
              <a:rPr lang="zh-CN" altLang="en-US" sz="2800" b="1" dirty="0" smtClean="0">
                <a:solidFill>
                  <a:srgbClr val="0033CC"/>
                </a:solidFill>
              </a:rPr>
              <a:t/>
            </a:r>
            <a:br>
              <a:rPr lang="zh-CN" altLang="en-US" sz="2800" b="1" dirty="0" smtClean="0">
                <a:solidFill>
                  <a:srgbClr val="0033CC"/>
                </a:solidFill>
              </a:rPr>
            </a:br>
            <a:r>
              <a:rPr lang="zh-CN" altLang="en-US" sz="2800" b="1" dirty="0" smtClean="0">
                <a:solidFill>
                  <a:srgbClr val="0033CC"/>
                </a:solidFill>
              </a:rPr>
              <a:t>三种情况的正投影各是什么形状？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2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2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2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2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2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2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 animBg="1"/>
      <p:bldP spid="62471" grpId="0" animBg="1"/>
      <p:bldP spid="62472" grpId="0" animBg="1"/>
      <p:bldP spid="62473" grpId="0" animBg="1"/>
      <p:bldP spid="62474" grpId="0" animBg="1"/>
      <p:bldP spid="62475" grpId="0" animBg="1"/>
      <p:bldP spid="62476" grpId="0" animBg="1"/>
      <p:bldP spid="62477" grpId="0" animBg="1"/>
      <p:bldP spid="62478" grpId="0" animBg="1"/>
      <p:bldP spid="62479" grpId="0" animBg="1"/>
      <p:bldP spid="62480" grpId="0" animBg="1"/>
      <p:bldP spid="62481" grpId="0" animBg="1"/>
      <p:bldP spid="62487" grpId="0"/>
      <p:bldP spid="62488" grpId="0"/>
      <p:bldP spid="62489" grpId="0"/>
      <p:bldP spid="62490" grpId="0"/>
      <p:bldP spid="62495" grpId="0"/>
      <p:bldP spid="62496" grpId="0"/>
      <p:bldP spid="62497" grpId="0"/>
      <p:bldP spid="62498" grpId="0"/>
      <p:bldP spid="62503" grpId="0"/>
      <p:bldP spid="62504" grpId="0"/>
      <p:bldP spid="6250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268288" y="860425"/>
            <a:ext cx="4013200" cy="1143000"/>
          </a:xfrm>
        </p:spPr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正投影的规律：</a:t>
            </a:r>
          </a:p>
        </p:txBody>
      </p:sp>
      <p:sp>
        <p:nvSpPr>
          <p:cNvPr id="8195" name="矩形 2"/>
          <p:cNvSpPr>
            <a:spLocks noChangeArrowheads="1"/>
          </p:cNvSpPr>
          <p:nvPr/>
        </p:nvSpPr>
        <p:spPr bwMode="auto">
          <a:xfrm>
            <a:off x="268288" y="1992313"/>
            <a:ext cx="84264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    </a:t>
            </a:r>
            <a:r>
              <a:rPr lang="zh-CN" altLang="zh-CN" sz="3200" b="1" dirty="0"/>
              <a:t>当物体平行于投影面时</a:t>
            </a:r>
            <a:r>
              <a:rPr lang="zh-CN" altLang="zh-CN" sz="3200" dirty="0"/>
              <a:t>，其正投影与原物体的形状、大小</a:t>
            </a:r>
            <a:r>
              <a:rPr lang="en-US" altLang="zh-CN" sz="3200" u="sng" dirty="0"/>
              <a:t>        </a:t>
            </a:r>
            <a:r>
              <a:rPr lang="zh-CN" altLang="zh-CN" sz="3200" dirty="0"/>
              <a:t>；</a:t>
            </a:r>
            <a:endParaRPr lang="en-US" altLang="zh-CN" sz="3200" dirty="0"/>
          </a:p>
          <a:p>
            <a:r>
              <a:rPr lang="en-US" altLang="zh-CN" sz="3200" b="1" dirty="0"/>
              <a:t>     </a:t>
            </a:r>
            <a:r>
              <a:rPr lang="zh-CN" altLang="zh-CN" sz="3200" b="1" dirty="0"/>
              <a:t>当物体倾斜于投影面时</a:t>
            </a:r>
            <a:r>
              <a:rPr lang="zh-CN" altLang="zh-CN" sz="3200" dirty="0"/>
              <a:t>，其正投影与原物体的形状、大小</a:t>
            </a:r>
            <a:r>
              <a:rPr lang="en-US" altLang="zh-CN" sz="3200" u="sng" dirty="0"/>
              <a:t>        </a:t>
            </a:r>
            <a:r>
              <a:rPr lang="zh-CN" altLang="zh-CN" sz="3200" dirty="0"/>
              <a:t>；</a:t>
            </a:r>
            <a:endParaRPr lang="en-US" altLang="zh-CN" sz="3200" dirty="0"/>
          </a:p>
          <a:p>
            <a:r>
              <a:rPr lang="en-US" altLang="zh-CN" sz="3200" b="1" dirty="0"/>
              <a:t>   </a:t>
            </a:r>
            <a:r>
              <a:rPr lang="zh-CN" altLang="zh-CN" sz="3200" b="1" dirty="0"/>
              <a:t>当物体垂直于投影面时</a:t>
            </a:r>
            <a:r>
              <a:rPr lang="zh-CN" altLang="zh-CN" sz="3200" dirty="0"/>
              <a:t>，其正投影成</a:t>
            </a:r>
            <a:r>
              <a:rPr lang="en-US" altLang="zh-CN" sz="3200" u="sng" dirty="0"/>
              <a:t>        </a:t>
            </a:r>
            <a:r>
              <a:rPr lang="zh-CN" altLang="zh-CN" sz="3200" dirty="0"/>
              <a:t>．</a:t>
            </a:r>
            <a:endParaRPr lang="en-US" altLang="zh-CN" sz="3200" dirty="0"/>
          </a:p>
          <a:p>
            <a:endParaRPr lang="en-US" altLang="zh-CN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93788" y="5070475"/>
            <a:ext cx="6775450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zh-CN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平行形不变，倾斜形改变，垂直成线段．</a:t>
            </a:r>
            <a:endParaRPr lang="zh-CN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562600" y="2708275"/>
            <a:ext cx="2835275" cy="2881313"/>
          </a:xfrm>
          <a:prstGeom prst="bevel">
            <a:avLst>
              <a:gd name="adj" fmla="val 1310"/>
            </a:avLst>
          </a:prstGeom>
          <a:solidFill>
            <a:srgbClr val="FFC78F"/>
          </a:solidFill>
          <a:ln w="12700">
            <a:solidFill>
              <a:schemeClr val="accent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1062038" y="2736850"/>
            <a:ext cx="2835275" cy="2881313"/>
          </a:xfrm>
          <a:prstGeom prst="bevel">
            <a:avLst>
              <a:gd name="adj" fmla="val 1310"/>
            </a:avLst>
          </a:prstGeom>
          <a:solidFill>
            <a:srgbClr val="FFC78F"/>
          </a:solidFill>
          <a:ln w="12700">
            <a:solidFill>
              <a:schemeClr val="accent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3492" name="Group 4"/>
          <p:cNvGrpSpPr/>
          <p:nvPr/>
        </p:nvGrpSpPr>
        <p:grpSpPr bwMode="auto">
          <a:xfrm>
            <a:off x="6821488" y="3114675"/>
            <a:ext cx="1165225" cy="830263"/>
            <a:chOff x="4297" y="1962"/>
            <a:chExt cx="734" cy="523"/>
          </a:xfrm>
        </p:grpSpPr>
        <p:sp>
          <p:nvSpPr>
            <p:cNvPr id="9272" name="Rectangle 5"/>
            <p:cNvSpPr>
              <a:spLocks noChangeArrowheads="1"/>
            </p:cNvSpPr>
            <p:nvPr/>
          </p:nvSpPr>
          <p:spPr bwMode="auto">
            <a:xfrm>
              <a:off x="4297" y="1962"/>
              <a:ext cx="734" cy="523"/>
            </a:xfrm>
            <a:prstGeom prst="rect">
              <a:avLst/>
            </a:prstGeom>
            <a:solidFill>
              <a:srgbClr val="9EECA0"/>
            </a:solidFill>
            <a:ln w="9525">
              <a:solidFill>
                <a:srgbClr val="00CC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73" name="Line 6"/>
            <p:cNvSpPr>
              <a:spLocks noChangeShapeType="1"/>
            </p:cNvSpPr>
            <p:nvPr/>
          </p:nvSpPr>
          <p:spPr bwMode="auto">
            <a:xfrm>
              <a:off x="4694" y="1962"/>
              <a:ext cx="0" cy="510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655638" y="415925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A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431800" y="495935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B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1671638" y="497046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C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1692275" y="41925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D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1916113" y="28432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A’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1871663" y="369252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B’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2906713" y="3654425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C</a:t>
            </a:r>
            <a:r>
              <a:rPr lang="en-US" altLang="zh-CN"/>
              <a:t>’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2919413" y="2847975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D</a:t>
            </a:r>
            <a:r>
              <a:rPr lang="en-US" altLang="zh-CN"/>
              <a:t>’</a:t>
            </a:r>
          </a:p>
        </p:txBody>
      </p:sp>
      <p:sp>
        <p:nvSpPr>
          <p:cNvPr id="9229" name="Text Box 15"/>
          <p:cNvSpPr txBox="1">
            <a:spLocks noChangeArrowheads="1"/>
          </p:cNvSpPr>
          <p:nvPr/>
        </p:nvSpPr>
        <p:spPr bwMode="auto">
          <a:xfrm>
            <a:off x="3492500" y="522763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V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5562600" y="554355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B</a:t>
            </a: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6372225" y="53578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C</a:t>
            </a: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6427788" y="44577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D</a:t>
            </a: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5900738" y="41036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E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5057775" y="446405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F</a:t>
            </a: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5019675" y="5222875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G</a:t>
            </a: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6629400" y="28178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F </a:t>
            </a:r>
            <a:r>
              <a:rPr lang="en-US" altLang="zh-CN"/>
              <a:t>’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7386638" y="281781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A</a:t>
            </a:r>
            <a:r>
              <a:rPr lang="en-US" altLang="zh-CN"/>
              <a:t>’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7947025" y="2836863"/>
            <a:ext cx="400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D</a:t>
            </a:r>
            <a:r>
              <a:rPr lang="en-US" altLang="zh-CN"/>
              <a:t>’</a:t>
            </a: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7902575" y="3698875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C</a:t>
            </a:r>
            <a:r>
              <a:rPr lang="en-US" altLang="zh-CN"/>
              <a:t>’</a:t>
            </a: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7386638" y="387826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B</a:t>
            </a:r>
            <a:r>
              <a:rPr lang="en-US" altLang="zh-CN"/>
              <a:t>’</a:t>
            </a: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6507163" y="37433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G’</a:t>
            </a:r>
          </a:p>
        </p:txBody>
      </p:sp>
      <p:sp>
        <p:nvSpPr>
          <p:cNvPr id="9242" name="Text Box 28"/>
          <p:cNvSpPr txBox="1">
            <a:spLocks noChangeArrowheads="1"/>
          </p:cNvSpPr>
          <p:nvPr/>
        </p:nvSpPr>
        <p:spPr bwMode="auto">
          <a:xfrm>
            <a:off x="8061325" y="518477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V</a:t>
            </a:r>
          </a:p>
        </p:txBody>
      </p:sp>
      <p:sp>
        <p:nvSpPr>
          <p:cNvPr id="9243" name="Text Box 29"/>
          <p:cNvSpPr txBox="1">
            <a:spLocks noChangeArrowheads="1"/>
          </p:cNvSpPr>
          <p:nvPr/>
        </p:nvSpPr>
        <p:spPr bwMode="auto">
          <a:xfrm>
            <a:off x="971550" y="27987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2400">
              <a:solidFill>
                <a:srgbClr val="FF0000"/>
              </a:solidFill>
            </a:endParaRPr>
          </a:p>
        </p:txBody>
      </p:sp>
      <p:sp>
        <p:nvSpPr>
          <p:cNvPr id="9244" name="Rectangle 31"/>
          <p:cNvSpPr>
            <a:spLocks noGrp="1" noChangeArrowheads="1"/>
          </p:cNvSpPr>
          <p:nvPr>
            <p:ph type="title"/>
          </p:nvPr>
        </p:nvSpPr>
        <p:spPr>
          <a:xfrm>
            <a:off x="265113" y="1247775"/>
            <a:ext cx="8540750" cy="1646238"/>
          </a:xfrm>
        </p:spPr>
        <p:txBody>
          <a:bodyPr/>
          <a:lstStyle/>
          <a:p>
            <a:pPr algn="l"/>
            <a:r>
              <a:rPr lang="zh-CN" altLang="en-US" sz="2400" b="1" dirty="0" smtClean="0">
                <a:solidFill>
                  <a:srgbClr val="0000FF"/>
                </a:solidFill>
              </a:rPr>
              <a:t>例  画出如图摆放的正方体在投影面</a:t>
            </a:r>
            <a:r>
              <a:rPr lang="en-US" altLang="zh-CN" sz="2400" b="1" i="1" dirty="0" smtClean="0">
                <a:solidFill>
                  <a:srgbClr val="0000FF"/>
                </a:solidFill>
              </a:rPr>
              <a:t>V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上的正投影。</a:t>
            </a:r>
            <a:br>
              <a:rPr lang="zh-CN" altLang="en-US" sz="2400" b="1" dirty="0" smtClean="0">
                <a:solidFill>
                  <a:srgbClr val="0000FF"/>
                </a:solidFill>
              </a:rPr>
            </a:br>
            <a:r>
              <a:rPr lang="zh-CN" altLang="en-US" sz="2400" b="1" dirty="0" smtClean="0">
                <a:solidFill>
                  <a:srgbClr val="0000FF"/>
                </a:solidFill>
              </a:rPr>
              <a:t>     （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1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）正方体的一个面</a:t>
            </a:r>
            <a:r>
              <a:rPr lang="en-US" altLang="zh-CN" sz="2400" b="1" i="1" dirty="0" smtClean="0">
                <a:solidFill>
                  <a:srgbClr val="0000FF"/>
                </a:solidFill>
              </a:rPr>
              <a:t>ABCD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平行于投影面</a:t>
            </a:r>
            <a:r>
              <a:rPr lang="en-US" altLang="zh-CN" sz="2400" b="1" i="1" dirty="0" smtClean="0">
                <a:solidFill>
                  <a:srgbClr val="0000FF"/>
                </a:solidFill>
              </a:rPr>
              <a:t>V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；</a:t>
            </a:r>
            <a:br>
              <a:rPr lang="zh-CN" altLang="en-US" sz="2400" b="1" dirty="0" smtClean="0">
                <a:solidFill>
                  <a:srgbClr val="0000FF"/>
                </a:solidFill>
              </a:rPr>
            </a:br>
            <a:r>
              <a:rPr lang="zh-CN" altLang="en-US" sz="2400" b="1" dirty="0" smtClean="0">
                <a:solidFill>
                  <a:srgbClr val="0000FF"/>
                </a:solidFill>
              </a:rPr>
              <a:t>     （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2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）正方体的一个面</a:t>
            </a:r>
            <a:r>
              <a:rPr lang="en-US" altLang="zh-CN" sz="2400" b="1" i="1" dirty="0" smtClean="0">
                <a:solidFill>
                  <a:srgbClr val="0000FF"/>
                </a:solidFill>
              </a:rPr>
              <a:t>ABCD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倾斜于投影面</a:t>
            </a:r>
            <a:r>
              <a:rPr lang="en-US" altLang="zh-CN" sz="2400" b="1" i="1" dirty="0" smtClean="0">
                <a:solidFill>
                  <a:srgbClr val="0000FF"/>
                </a:solidFill>
              </a:rPr>
              <a:t>V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,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上底面</a:t>
            </a:r>
            <a:br>
              <a:rPr lang="zh-CN" altLang="en-US" sz="2400" b="1" dirty="0" smtClean="0">
                <a:solidFill>
                  <a:srgbClr val="0000FF"/>
                </a:solidFill>
              </a:rPr>
            </a:br>
            <a:r>
              <a:rPr lang="en-US" altLang="zh-CN" sz="2400" b="1" i="1" dirty="0" smtClean="0">
                <a:solidFill>
                  <a:srgbClr val="0000FF"/>
                </a:solidFill>
              </a:rPr>
              <a:t>ADEF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垂直于投影面</a:t>
            </a:r>
            <a:r>
              <a:rPr lang="en-US" altLang="zh-CN" sz="2400" b="1" i="1" dirty="0" smtClean="0">
                <a:solidFill>
                  <a:srgbClr val="0000FF"/>
                </a:solidFill>
              </a:rPr>
              <a:t>V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.</a:t>
            </a:r>
            <a:br>
              <a:rPr lang="en-US" altLang="zh-CN" sz="2400" b="1" dirty="0" smtClean="0">
                <a:solidFill>
                  <a:srgbClr val="0000FF"/>
                </a:solidFill>
              </a:rPr>
            </a:br>
            <a:endParaRPr lang="en-US" altLang="zh-CN" sz="2400" b="1" dirty="0" smtClean="0">
              <a:solidFill>
                <a:srgbClr val="0000FF"/>
              </a:solidFill>
            </a:endParaRPr>
          </a:p>
        </p:txBody>
      </p:sp>
      <p:sp>
        <p:nvSpPr>
          <p:cNvPr id="63520" name="Line 32"/>
          <p:cNvSpPr>
            <a:spLocks noChangeShapeType="1"/>
          </p:cNvSpPr>
          <p:nvPr/>
        </p:nvSpPr>
        <p:spPr bwMode="auto">
          <a:xfrm flipV="1">
            <a:off x="701675" y="3897313"/>
            <a:ext cx="1514475" cy="1516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21" name="Rectangle 33"/>
          <p:cNvSpPr>
            <a:spLocks noChangeArrowheads="1"/>
          </p:cNvSpPr>
          <p:nvPr/>
        </p:nvSpPr>
        <p:spPr bwMode="auto">
          <a:xfrm>
            <a:off x="2219325" y="3114675"/>
            <a:ext cx="773113" cy="773113"/>
          </a:xfrm>
          <a:prstGeom prst="rect">
            <a:avLst/>
          </a:prstGeom>
          <a:solidFill>
            <a:srgbClr val="53FFB9"/>
          </a:solidFill>
          <a:ln w="9525">
            <a:solidFill>
              <a:srgbClr val="0066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522" name="Line 34"/>
          <p:cNvSpPr>
            <a:spLocks noChangeShapeType="1"/>
          </p:cNvSpPr>
          <p:nvPr/>
        </p:nvSpPr>
        <p:spPr bwMode="auto">
          <a:xfrm flipV="1">
            <a:off x="1749425" y="3892550"/>
            <a:ext cx="1247775" cy="12525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23" name="Line 35"/>
          <p:cNvSpPr>
            <a:spLocks noChangeShapeType="1"/>
          </p:cNvSpPr>
          <p:nvPr/>
        </p:nvSpPr>
        <p:spPr bwMode="auto">
          <a:xfrm flipV="1">
            <a:off x="1498600" y="3119438"/>
            <a:ext cx="1492250" cy="149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3524" name="Group 36"/>
          <p:cNvGrpSpPr/>
          <p:nvPr/>
        </p:nvGrpSpPr>
        <p:grpSpPr bwMode="auto">
          <a:xfrm>
            <a:off x="684213" y="4365625"/>
            <a:ext cx="1046162" cy="1035050"/>
            <a:chOff x="1257" y="2897"/>
            <a:chExt cx="659" cy="652"/>
          </a:xfrm>
        </p:grpSpPr>
        <p:sp>
          <p:nvSpPr>
            <p:cNvPr id="9269" name="AutoShape 37"/>
            <p:cNvSpPr>
              <a:spLocks noChangeArrowheads="1"/>
            </p:cNvSpPr>
            <p:nvPr/>
          </p:nvSpPr>
          <p:spPr bwMode="auto">
            <a:xfrm>
              <a:off x="1257" y="3382"/>
              <a:ext cx="658" cy="166"/>
            </a:xfrm>
            <a:prstGeom prst="parallelogram">
              <a:avLst>
                <a:gd name="adj" fmla="val 99096"/>
              </a:avLst>
            </a:prstGeom>
            <a:solidFill>
              <a:srgbClr val="53FFB9">
                <a:alpha val="43921"/>
              </a:srgbClr>
            </a:solidFill>
            <a:ln w="3175">
              <a:solidFill>
                <a:srgbClr val="0000CC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70" name="AutoShape 38"/>
            <p:cNvSpPr>
              <a:spLocks noChangeArrowheads="1"/>
            </p:cNvSpPr>
            <p:nvPr/>
          </p:nvSpPr>
          <p:spPr bwMode="auto">
            <a:xfrm rot="16200000" flipH="1">
              <a:off x="1020" y="3137"/>
              <a:ext cx="646" cy="166"/>
            </a:xfrm>
            <a:prstGeom prst="parallelogram">
              <a:avLst>
                <a:gd name="adj" fmla="val 97289"/>
              </a:avLst>
            </a:prstGeom>
            <a:solidFill>
              <a:srgbClr val="53FFB9">
                <a:alpha val="43921"/>
              </a:srgbClr>
            </a:solidFill>
            <a:ln w="3175">
              <a:solidFill>
                <a:srgbClr val="0000CC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71" name="AutoShape 39"/>
            <p:cNvSpPr>
              <a:spLocks noChangeArrowheads="1"/>
            </p:cNvSpPr>
            <p:nvPr/>
          </p:nvSpPr>
          <p:spPr bwMode="auto">
            <a:xfrm>
              <a:off x="1264" y="2897"/>
              <a:ext cx="652" cy="652"/>
            </a:xfrm>
            <a:prstGeom prst="cube">
              <a:avLst>
                <a:gd name="adj" fmla="val 25000"/>
              </a:avLst>
            </a:prstGeom>
            <a:solidFill>
              <a:srgbClr val="53FFB9">
                <a:alpha val="43921"/>
              </a:srgbClr>
            </a:solidFill>
            <a:ln w="3175">
              <a:solidFill>
                <a:srgbClr val="0000CC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3528" name="Line 40"/>
          <p:cNvSpPr>
            <a:spLocks noChangeShapeType="1"/>
          </p:cNvSpPr>
          <p:nvPr/>
        </p:nvSpPr>
        <p:spPr bwMode="auto">
          <a:xfrm flipV="1">
            <a:off x="965200" y="3124200"/>
            <a:ext cx="1257300" cy="1257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29" name="Line 41"/>
          <p:cNvSpPr>
            <a:spLocks noChangeShapeType="1"/>
          </p:cNvSpPr>
          <p:nvPr/>
        </p:nvSpPr>
        <p:spPr bwMode="auto">
          <a:xfrm flipV="1">
            <a:off x="6507163" y="3968750"/>
            <a:ext cx="1500187" cy="149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30" name="Line 42"/>
          <p:cNvSpPr>
            <a:spLocks noChangeShapeType="1"/>
          </p:cNvSpPr>
          <p:nvPr/>
        </p:nvSpPr>
        <p:spPr bwMode="auto">
          <a:xfrm flipV="1">
            <a:off x="6496050" y="3117850"/>
            <a:ext cx="1479550" cy="1511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31" name="Line 43"/>
          <p:cNvSpPr>
            <a:spLocks noChangeShapeType="1"/>
          </p:cNvSpPr>
          <p:nvPr/>
        </p:nvSpPr>
        <p:spPr bwMode="auto">
          <a:xfrm flipV="1">
            <a:off x="5334000" y="3124200"/>
            <a:ext cx="1485900" cy="14795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32" name="Line 44"/>
          <p:cNvSpPr>
            <a:spLocks noChangeShapeType="1"/>
          </p:cNvSpPr>
          <p:nvPr/>
        </p:nvSpPr>
        <p:spPr bwMode="auto">
          <a:xfrm flipV="1">
            <a:off x="5334000" y="3937000"/>
            <a:ext cx="1485900" cy="148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33" name="Line 45"/>
          <p:cNvSpPr>
            <a:spLocks noChangeShapeType="1"/>
          </p:cNvSpPr>
          <p:nvPr/>
        </p:nvSpPr>
        <p:spPr bwMode="auto">
          <a:xfrm flipV="1">
            <a:off x="5740400" y="3943350"/>
            <a:ext cx="1708150" cy="16891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3534" name="Group 46"/>
          <p:cNvGrpSpPr/>
          <p:nvPr/>
        </p:nvGrpSpPr>
        <p:grpSpPr bwMode="auto">
          <a:xfrm>
            <a:off x="5364163" y="4437063"/>
            <a:ext cx="1165225" cy="1206500"/>
            <a:chOff x="3786" y="2865"/>
            <a:chExt cx="734" cy="760"/>
          </a:xfrm>
        </p:grpSpPr>
        <p:grpSp>
          <p:nvGrpSpPr>
            <p:cNvPr id="9263" name="Group 47"/>
            <p:cNvGrpSpPr/>
            <p:nvPr/>
          </p:nvGrpSpPr>
          <p:grpSpPr bwMode="auto">
            <a:xfrm>
              <a:off x="3786" y="2865"/>
              <a:ext cx="734" cy="760"/>
              <a:chOff x="3786" y="2865"/>
              <a:chExt cx="734" cy="760"/>
            </a:xfrm>
          </p:grpSpPr>
          <p:sp>
            <p:nvSpPr>
              <p:cNvPr id="9265" name="AutoShape 48"/>
              <p:cNvSpPr>
                <a:spLocks noChangeArrowheads="1"/>
              </p:cNvSpPr>
              <p:nvPr/>
            </p:nvSpPr>
            <p:spPr bwMode="auto">
              <a:xfrm rot="-5400000">
                <a:off x="4075" y="3063"/>
                <a:ext cx="639" cy="251"/>
              </a:xfrm>
              <a:prstGeom prst="parallelogram">
                <a:avLst>
                  <a:gd name="adj" fmla="val 49396"/>
                </a:avLst>
              </a:prstGeom>
              <a:gradFill rotWithShape="1">
                <a:gsLst>
                  <a:gs pos="0">
                    <a:srgbClr val="028822">
                      <a:alpha val="40999"/>
                    </a:srgbClr>
                  </a:gs>
                  <a:gs pos="100000">
                    <a:srgbClr val="068A25">
                      <a:alpha val="87000"/>
                    </a:srgbClr>
                  </a:gs>
                </a:gsLst>
                <a:lin ang="5400000" scaled="1"/>
              </a:gradFill>
              <a:ln w="3175">
                <a:solidFill>
                  <a:srgbClr val="66FF66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66" name="AutoShape 49"/>
              <p:cNvSpPr>
                <a:spLocks noChangeArrowheads="1"/>
              </p:cNvSpPr>
              <p:nvPr/>
            </p:nvSpPr>
            <p:spPr bwMode="auto">
              <a:xfrm rot="16200000" flipH="1">
                <a:off x="3712" y="2939"/>
                <a:ext cx="629" cy="481"/>
              </a:xfrm>
              <a:prstGeom prst="parallelogram">
                <a:avLst>
                  <a:gd name="adj" fmla="val 24428"/>
                </a:avLst>
              </a:prstGeom>
              <a:gradFill rotWithShape="1">
                <a:gsLst>
                  <a:gs pos="0">
                    <a:srgbClr val="028822">
                      <a:alpha val="40999"/>
                    </a:srgbClr>
                  </a:gs>
                  <a:gs pos="100000">
                    <a:srgbClr val="068A25">
                      <a:alpha val="87000"/>
                    </a:srgbClr>
                  </a:gs>
                </a:gsLst>
                <a:lin ang="5400000" scaled="1"/>
              </a:gradFill>
              <a:ln w="3175">
                <a:solidFill>
                  <a:srgbClr val="66FF66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67" name="AutoShape 50"/>
              <p:cNvSpPr>
                <a:spLocks noChangeArrowheads="1"/>
              </p:cNvSpPr>
              <p:nvPr/>
            </p:nvSpPr>
            <p:spPr bwMode="auto">
              <a:xfrm rot="16200000" flipH="1">
                <a:off x="3963" y="3070"/>
                <a:ext cx="629" cy="481"/>
              </a:xfrm>
              <a:prstGeom prst="parallelogram">
                <a:avLst>
                  <a:gd name="adj" fmla="val 24428"/>
                </a:avLst>
              </a:prstGeom>
              <a:gradFill rotWithShape="1">
                <a:gsLst>
                  <a:gs pos="0">
                    <a:srgbClr val="028822">
                      <a:alpha val="40999"/>
                    </a:srgbClr>
                  </a:gs>
                  <a:gs pos="100000">
                    <a:srgbClr val="068A25">
                      <a:alpha val="87000"/>
                    </a:srgbClr>
                  </a:gs>
                </a:gsLst>
                <a:lin ang="5400000" scaled="1"/>
              </a:gradFill>
              <a:ln w="3175">
                <a:solidFill>
                  <a:srgbClr val="66FF66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68" name="AutoShape 51"/>
              <p:cNvSpPr>
                <a:spLocks noChangeArrowheads="1"/>
              </p:cNvSpPr>
              <p:nvPr/>
            </p:nvSpPr>
            <p:spPr bwMode="auto">
              <a:xfrm rot="-5400000">
                <a:off x="3592" y="3179"/>
                <a:ext cx="639" cy="251"/>
              </a:xfrm>
              <a:prstGeom prst="parallelogram">
                <a:avLst>
                  <a:gd name="adj" fmla="val 49396"/>
                </a:avLst>
              </a:prstGeom>
              <a:gradFill rotWithShape="1">
                <a:gsLst>
                  <a:gs pos="0">
                    <a:srgbClr val="028822">
                      <a:alpha val="40999"/>
                    </a:srgbClr>
                  </a:gs>
                  <a:gs pos="100000">
                    <a:srgbClr val="068A25">
                      <a:alpha val="87000"/>
                    </a:srgbClr>
                  </a:gs>
                </a:gsLst>
                <a:lin ang="5400000" scaled="1"/>
              </a:gradFill>
              <a:ln w="3175">
                <a:solidFill>
                  <a:srgbClr val="66FF66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9264" name="AutoShape 52"/>
            <p:cNvSpPr>
              <a:spLocks noChangeArrowheads="1"/>
            </p:cNvSpPr>
            <p:nvPr/>
          </p:nvSpPr>
          <p:spPr bwMode="auto">
            <a:xfrm rot="20787849" flipV="1">
              <a:off x="3793" y="2895"/>
              <a:ext cx="708" cy="186"/>
            </a:xfrm>
            <a:prstGeom prst="parallelogram">
              <a:avLst>
                <a:gd name="adj" fmla="val 115991"/>
              </a:avLst>
            </a:prstGeom>
            <a:gradFill rotWithShape="1">
              <a:gsLst>
                <a:gs pos="0">
                  <a:srgbClr val="028822">
                    <a:alpha val="40999"/>
                  </a:srgbClr>
                </a:gs>
                <a:gs pos="100000">
                  <a:srgbClr val="068A25">
                    <a:alpha val="87000"/>
                  </a:srgbClr>
                </a:gs>
              </a:gsLst>
              <a:lin ang="5400000" scaled="1"/>
            </a:gradFill>
            <a:ln w="3175">
              <a:solidFill>
                <a:srgbClr val="66FF66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3541" name="Text Box 53"/>
          <p:cNvSpPr txBox="1">
            <a:spLocks noChangeArrowheads="1"/>
          </p:cNvSpPr>
          <p:nvPr/>
        </p:nvSpPr>
        <p:spPr bwMode="auto">
          <a:xfrm>
            <a:off x="5449888" y="468947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A</a:t>
            </a:r>
          </a:p>
        </p:txBody>
      </p:sp>
      <p:sp>
        <p:nvSpPr>
          <p:cNvPr id="63542" name="Text Box 54"/>
          <p:cNvSpPr txBox="1">
            <a:spLocks noChangeArrowheads="1"/>
          </p:cNvSpPr>
          <p:nvPr/>
        </p:nvSpPr>
        <p:spPr bwMode="auto">
          <a:xfrm>
            <a:off x="5832475" y="4953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/>
              <a:t>H</a:t>
            </a:r>
          </a:p>
        </p:txBody>
      </p:sp>
      <p:sp>
        <p:nvSpPr>
          <p:cNvPr id="63543" name="Line 55"/>
          <p:cNvSpPr>
            <a:spLocks noChangeShapeType="1"/>
          </p:cNvSpPr>
          <p:nvPr/>
        </p:nvSpPr>
        <p:spPr bwMode="auto">
          <a:xfrm flipV="1">
            <a:off x="5741988" y="3114675"/>
            <a:ext cx="1712912" cy="17129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60" name="Rectangle 59"/>
          <p:cNvSpPr>
            <a:spLocks noChangeArrowheads="1"/>
          </p:cNvSpPr>
          <p:nvPr/>
        </p:nvSpPr>
        <p:spPr bwMode="auto">
          <a:xfrm>
            <a:off x="1458913" y="5791200"/>
            <a:ext cx="1816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3200" b="1">
                <a:solidFill>
                  <a:srgbClr val="CC0000"/>
                </a:solidFill>
              </a:rPr>
              <a:t>从正面看</a:t>
            </a:r>
          </a:p>
        </p:txBody>
      </p:sp>
      <p:sp>
        <p:nvSpPr>
          <p:cNvPr id="9261" name="Rectangle 60"/>
          <p:cNvSpPr>
            <a:spLocks noChangeArrowheads="1"/>
          </p:cNvSpPr>
          <p:nvPr/>
        </p:nvSpPr>
        <p:spPr bwMode="auto">
          <a:xfrm>
            <a:off x="6156325" y="5727700"/>
            <a:ext cx="1816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3200" b="1">
                <a:solidFill>
                  <a:srgbClr val="CC0000"/>
                </a:solidFill>
              </a:rPr>
              <a:t>从正面看</a:t>
            </a:r>
          </a:p>
        </p:txBody>
      </p:sp>
      <p:sp>
        <p:nvSpPr>
          <p:cNvPr id="9262" name="TextBox 58"/>
          <p:cNvSpPr txBox="1">
            <a:spLocks noChangeArrowheads="1"/>
          </p:cNvSpPr>
          <p:nvPr/>
        </p:nvSpPr>
        <p:spPr bwMode="auto">
          <a:xfrm>
            <a:off x="406400" y="398463"/>
            <a:ext cx="28797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FF0000"/>
                </a:solidFill>
              </a:rPr>
              <a:t>精讲点拨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0"/>
                                        <p:tgtEl>
                                          <p:spTgt spid="6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6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63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6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000"/>
                                        <p:tgtEl>
                                          <p:spTgt spid="63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1000"/>
                                        <p:tgtEl>
                                          <p:spTgt spid="63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1000"/>
                                        <p:tgtEl>
                                          <p:spTgt spid="63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1000"/>
                                        <p:tgtEl>
                                          <p:spTgt spid="63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1000"/>
                                        <p:tgtEl>
                                          <p:spTgt spid="6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1000"/>
                                        <p:tgtEl>
                                          <p:spTgt spid="63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000"/>
                            </p:stCondLst>
                            <p:childTnLst>
                              <p:par>
                                <p:cTn id="28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1500"/>
                            </p:stCondLst>
                            <p:childTnLst>
                              <p:par>
                                <p:cTn id="28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6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6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/>
      <p:bldP spid="63496" grpId="0"/>
      <p:bldP spid="63497" grpId="0"/>
      <p:bldP spid="63498" grpId="0"/>
      <p:bldP spid="63499" grpId="0"/>
      <p:bldP spid="63500" grpId="0"/>
      <p:bldP spid="63501" grpId="0"/>
      <p:bldP spid="63502" grpId="0"/>
      <p:bldP spid="63504" grpId="0"/>
      <p:bldP spid="63505" grpId="0"/>
      <p:bldP spid="63506" grpId="0"/>
      <p:bldP spid="63507" grpId="0"/>
      <p:bldP spid="63508" grpId="0"/>
      <p:bldP spid="63509" grpId="0"/>
      <p:bldP spid="63510" grpId="0"/>
      <p:bldP spid="63511" grpId="0"/>
      <p:bldP spid="63512" grpId="0"/>
      <p:bldP spid="63513" grpId="0"/>
      <p:bldP spid="63514" grpId="0"/>
      <p:bldP spid="63515" grpId="0"/>
      <p:bldP spid="63520" grpId="0" animBg="1"/>
      <p:bldP spid="63521" grpId="0" animBg="1"/>
      <p:bldP spid="63522" grpId="0" animBg="1"/>
      <p:bldP spid="63523" grpId="0" animBg="1"/>
      <p:bldP spid="63528" grpId="0" animBg="1"/>
      <p:bldP spid="63529" grpId="0" animBg="1"/>
      <p:bldP spid="63530" grpId="0" animBg="1"/>
      <p:bldP spid="63531" grpId="0" animBg="1"/>
      <p:bldP spid="63532" grpId="0" animBg="1"/>
      <p:bldP spid="63533" grpId="0" animBg="1"/>
      <p:bldP spid="63541" grpId="0"/>
      <p:bldP spid="63542" grpId="0"/>
      <p:bldP spid="635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312738" y="885825"/>
            <a:ext cx="3243262" cy="938213"/>
          </a:xfrm>
        </p:spPr>
        <p:txBody>
          <a:bodyPr/>
          <a:lstStyle/>
          <a:p>
            <a:r>
              <a:rPr lang="zh-CN" altLang="en-US" b="1" smtClean="0">
                <a:solidFill>
                  <a:srgbClr val="FF0000"/>
                </a:solidFill>
              </a:rPr>
              <a:t>课堂小结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821962" y="2859768"/>
            <a:ext cx="79214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 smtClean="0">
                <a:solidFill>
                  <a:srgbClr val="FF0000"/>
                </a:solidFill>
              </a:rPr>
              <a:t>通</a:t>
            </a:r>
            <a:r>
              <a:rPr lang="zh-CN" altLang="en-US" sz="3600" b="1" dirty="0">
                <a:solidFill>
                  <a:srgbClr val="FF0000"/>
                </a:solidFill>
              </a:rPr>
              <a:t>过本节课的学习，谈谈你的收获？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F0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全屏显示(4:3)</PresentationFormat>
  <Paragraphs>108</Paragraphs>
  <Slides>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楷体</vt:lpstr>
      <vt:lpstr>楷体_GB2312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把一条线段AB放在三个不同的位置：</vt:lpstr>
      <vt:lpstr>PowerPoint 演示文稿</vt:lpstr>
      <vt:lpstr>如图，把个平行四边形ABCD放在三个不同的位置： （1）纸板平行于投影面； （2）纸板倾斜于投影面； （3）纸板垂直于投影面. 三种情况的正投影各是什么形状？</vt:lpstr>
      <vt:lpstr>正投影的规律：</vt:lpstr>
      <vt:lpstr>例  画出如图摆放的正方体在投影面V上的正投影。      （1）正方体的一个面ABCD平行于投影面V；      （2）正方体的一个面ABCD倾斜于投影面V,上底面 ADEF垂直于投影面V. </vt:lpstr>
      <vt:lpstr>课堂小结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2013-01-25T01:44:00Z</dcterms:created>
  <dcterms:modified xsi:type="dcterms:W3CDTF">2023-01-16T15:28:25Z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F9F07166499244A6B3A5B41BBC64CC3A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