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68" r:id="rId15"/>
    <p:sldId id="269" r:id="rId16"/>
    <p:sldId id="270" r:id="rId17"/>
    <p:sldId id="286" r:id="rId18"/>
    <p:sldId id="271" r:id="rId19"/>
    <p:sldId id="272" r:id="rId20"/>
    <p:sldId id="284" r:id="rId21"/>
    <p:sldId id="279" r:id="rId22"/>
    <p:sldId id="280" r:id="rId23"/>
    <p:sldId id="285" r:id="rId24"/>
    <p:sldId id="273" r:id="rId25"/>
    <p:sldId id="275" r:id="rId26"/>
    <p:sldId id="276" r:id="rId27"/>
    <p:sldId id="277" r:id="rId28"/>
    <p:sldId id="282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E2BA3-1F84-4D5F-ADA2-828050D3DC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CB35-4050-4AB9-8E39-7CAAA06602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548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00" y="230800"/>
            <a:ext cx="1076324" cy="73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DF97-2D85-46B8-B094-54AD2086EB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093733" y="2885494"/>
            <a:ext cx="1716832" cy="21000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288653" y="429207"/>
            <a:ext cx="2323444" cy="3498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2952440" y="236997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8479243" y="1268961"/>
            <a:ext cx="1008059" cy="79310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76353" y="6172412"/>
            <a:ext cx="4002890" cy="512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民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俗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化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介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绍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7773871" y="3283640"/>
            <a:ext cx="705372" cy="5549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690546" y="885987"/>
            <a:ext cx="492443" cy="182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主讲</a:t>
            </a:r>
            <a:r>
              <a:rPr lang="zh-CN" altLang="en-US" sz="2000" dirty="0" smtClean="0">
                <a:cs typeface="+mn-ea"/>
                <a:sym typeface="+mn-lt"/>
              </a:rPr>
              <a:t>：第一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8760093" y="2734139"/>
            <a:ext cx="1218833" cy="1372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2499" y="42691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5689600" y="2401207"/>
            <a:ext cx="457200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明代刘侗、于奕正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帝京景物略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春场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有当时寒衣节的详细记载：“十月一日，纸肆裁纸五色，作男女衣，长尺有咫，曰寒衣，有疏印缄，识其姓字辈行，如寄书然。家家修具夜奠，呼而焚之其门，曰送寒衣。新丧，白纸为之，曰新鬼不敢衣彩也。送白衣者哭，女声十九，男声十一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792" y="1860549"/>
            <a:ext cx="3693584" cy="369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3788" y="4494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53788" y="2891584"/>
            <a:ext cx="52162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清代潘荣陛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帝京岁时纪胜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上有寒衣节的情形：“十月朔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士民家祭祖扫墓，如中元仪。晚夕缄书冥楮，加以五色彩帛作成冠带衣履，于门外奠而焚之，曰送寒衣。”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872" y="2299583"/>
            <a:ext cx="2012899" cy="295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3000" y="1480396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寒衣节民俗由来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423" y="1489839"/>
            <a:ext cx="107131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据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记，农历十月是立冬的月份。这一天，天子率三公九卿到北郊举行迎冬礼，礼毕返回，要奖赏为国捐躯者，并抚恤他们的妻子儿女。已经死去的人怎么受赏呢</a:t>
            </a:r>
            <a:r>
              <a:rPr lang="en-US" altLang="zh-CN" dirty="0">
                <a:cs typeface="+mn-ea"/>
                <a:sym typeface="+mn-lt"/>
              </a:rPr>
              <a:t>?</a:t>
            </a:r>
            <a:r>
              <a:rPr lang="zh-CN" altLang="en-US" dirty="0">
                <a:cs typeface="+mn-ea"/>
                <a:sym typeface="+mn-lt"/>
              </a:rPr>
              <a:t>为他们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当是题中应有之义，上行下效，遂相沿成习。不过这种观点只能停留在推论上，因为有关中国民间于十月初一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烧献</a:t>
            </a:r>
            <a:r>
              <a:rPr lang="en-US" altLang="zh-CN" dirty="0">
                <a:cs typeface="+mn-ea"/>
                <a:sym typeface="+mn-lt"/>
              </a:rPr>
              <a:t>""</a:t>
            </a:r>
            <a:r>
              <a:rPr lang="zh-CN" altLang="en-US" dirty="0">
                <a:cs typeface="+mn-ea"/>
                <a:sym typeface="+mn-lt"/>
              </a:rPr>
              <a:t>冥衣靴鞋席帽衣段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的记载，直到宋代才出现于文人的风土记述中，如果说寒衣节是先秦时就形成的，那就很难对这么长一段时间内的记录空白作出合理解释。所以，也有人推断寒衣节俗的形成不会早于宋代。</a:t>
            </a:r>
          </a:p>
        </p:txBody>
      </p:sp>
      <p:sp>
        <p:nvSpPr>
          <p:cNvPr id="3" name="矩形 2"/>
          <p:cNvSpPr/>
          <p:nvPr/>
        </p:nvSpPr>
        <p:spPr>
          <a:xfrm>
            <a:off x="1422364" y="4724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因先秦的迎冬礼仪脱胎而成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9867" y="3154659"/>
            <a:ext cx="5367162" cy="3703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2134" y="2121968"/>
            <a:ext cx="587022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农历十月在古代是一个重要的月份，此时正是稻谷收获进仓之际，“是月也，天子始裘”（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），天子以穿冬衣的仪式，昭告庶民：冬天已经来临。相传明初朱元璋在南京称帝，为了显示顺应天时，在十月初一这天早朝，行“授衣”之礼，并把刚收获的赤豆、糯米做成热羹赐给群臣尝新。南京民谚说：“十月朝、穿棉袄，吃豆羹、御寒冷。”“寒衣节”由此而来。人们还在加衣避寒的同时，也将冬衣捎给远在外地戍边、经商、求学的游子，以示牵挂和关怀。</a:t>
            </a:r>
          </a:p>
        </p:txBody>
      </p:sp>
      <p:sp>
        <p:nvSpPr>
          <p:cNvPr id="3" name="矩形 2"/>
          <p:cNvSpPr/>
          <p:nvPr/>
        </p:nvSpPr>
        <p:spPr>
          <a:xfrm>
            <a:off x="1391443" y="439527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朱元璋“授衣”传说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357" y="2199952"/>
            <a:ext cx="4371916" cy="298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9015" y="3278045"/>
            <a:ext cx="6096000" cy="26130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 </a:t>
            </a:r>
            <a:r>
              <a:rPr lang="zh-CN" altLang="en-US" dirty="0">
                <a:cs typeface="+mn-ea"/>
                <a:sym typeface="+mn-lt"/>
              </a:rPr>
              <a:t>孟姜女哭倒长城八百里后，与秦始皇面对面地抗争，为夫报仇、替己出气，最后怀抱丈夫遗骨，纵身跳海殉夫。就在跳海的刹那，海上波涛澎湃，缓缓拱起两方礁石。据说海上姜女坟，海潮再大也不曾没顶。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由于孟姜女千里寻夫送寒衣的故事，长城内外便将农历十月初一这天，称作“寒衣节”。“十月初一烧寒衣”，早已成为北方凭吊已故亲人的风俗。</a:t>
            </a:r>
          </a:p>
        </p:txBody>
      </p:sp>
      <p:sp>
        <p:nvSpPr>
          <p:cNvPr id="3" name="矩形 2"/>
          <p:cNvSpPr/>
          <p:nvPr/>
        </p:nvSpPr>
        <p:spPr>
          <a:xfrm>
            <a:off x="1444257" y="4360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孟姜女千里送寒衣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74" y="3368356"/>
            <a:ext cx="4217282" cy="23768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5024" y="1922129"/>
            <a:ext cx="1087155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zh-CN" altLang="en-US" dirty="0" smtClean="0">
                <a:cs typeface="+mn-ea"/>
                <a:sym typeface="+mn-lt"/>
              </a:rPr>
              <a:t>      相传</a:t>
            </a:r>
            <a:r>
              <a:rPr lang="zh-CN" altLang="en-US" dirty="0">
                <a:cs typeface="+mn-ea"/>
                <a:sym typeface="+mn-lt"/>
              </a:rPr>
              <a:t>，秦时江南松江府孟、姜两家，种葫芦而得女，取名孟姜女，配夫范杞良。后来，杞良被抓去修筑北疆长城，孟姜女千里寻夫送寒衣，寻到长城脚下，不想丈夫已死，被埋筑城墙里。孟姜女悲愤交加，向长城昼夜痛哭，终于感天动地，哭倒长城，露出丈夫尸骨。千百年来，这段忠贞爱情故事广为流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90" y="51228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商人促销伎俩</a:t>
            </a:r>
          </a:p>
        </p:txBody>
      </p:sp>
      <p:sp>
        <p:nvSpPr>
          <p:cNvPr id="3" name="矩形 2"/>
          <p:cNvSpPr/>
          <p:nvPr/>
        </p:nvSpPr>
        <p:spPr>
          <a:xfrm>
            <a:off x="980619" y="1567753"/>
            <a:ext cx="6650672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据不完全可靠消息，这个精明的商人生逢东汉，乃是造纸术的发明人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蔡伦的大嫂。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      </a:t>
            </a:r>
            <a:r>
              <a:rPr lang="zh-CN" altLang="en-US" dirty="0">
                <a:cs typeface="+mn-ea"/>
                <a:sym typeface="+mn-lt"/>
              </a:rPr>
              <a:t>这位大嫂芳名慧娘，她见蔡伦造纸有利可图，就鼓动丈夫蔡莫去向弟弟学造纸。蔡莫是个急性子，工夫还没学到家，就张罗着开了家造纸店，结果造出来的纸质量低劣，乏人问津，夫妻俩只好对着一屋子的废纸发愁。眼见就得关门大吉了，慧娘灵机一动，想出了个鬼主意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一天深夜，惊天动地的鬼哭声冲出了蔡家大院。邻居们吓得不轻，次日一早，赶紧跑过来探问究竟，这才知道慧娘昨晚暴病身亡。只见当屋一口棺材，蔡莫一边哭诉，一边烧纸。烧着烧着，棺材里忽然传出了响声，慧娘的声音在里面叫道：“开门！快开门！我回来了！”众人呆若木鸡，好半天才回过神儿来，上前打开了棺盖。只见一个女人跳出棺来，可不是慧娘是谁</a:t>
            </a:r>
            <a:r>
              <a:rPr lang="zh-CN" altLang="en-US" dirty="0" smtClean="0">
                <a:cs typeface="+mn-ea"/>
                <a:sym typeface="+mn-lt"/>
              </a:rPr>
              <a:t>？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5900" y="1818530"/>
            <a:ext cx="3635998" cy="427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90" y="51228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商人促销伎俩</a:t>
            </a:r>
          </a:p>
        </p:txBody>
      </p:sp>
      <p:sp>
        <p:nvSpPr>
          <p:cNvPr id="3" name="矩形 2"/>
          <p:cNvSpPr/>
          <p:nvPr/>
        </p:nvSpPr>
        <p:spPr>
          <a:xfrm>
            <a:off x="5170310" y="3093656"/>
            <a:ext cx="627662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 蔡莫装出一副莫名其妙的样子，说：“我没给你送钱啊！”慧娘指着燃烧的纸堆说：“那就是钱！在阴间，全靠这玩意儿换吃换喝。”蔡莫一听，马上又抱了两捆纸来烧，说是让阴间的爹娘少受点苦。夫妻俩合演的这一出双簧，可让邻居们上了大当！众人见纸钱竟有让人死而复生的妙用，纷纷掏钱买纸去烧。一传十，十传百，不出几天，蔡莫家囤积的纸张就卖光了。由于慧娘还阳的那天是十月初一，后世的人们便都在这天上坟烧纸，祭奠死者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8" y="3093655"/>
            <a:ext cx="3877653" cy="27878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0534" y="1660967"/>
            <a:ext cx="1040835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那</a:t>
            </a:r>
            <a:r>
              <a:rPr lang="zh-CN" altLang="en-US" dirty="0">
                <a:cs typeface="+mn-ea"/>
                <a:sym typeface="+mn-lt"/>
              </a:rPr>
              <a:t>慧娘摇头晃脑，高声唱道： “阳间钱路通四海，纸在阴间是钱财，不是丈夫把钱烧，谁肯放我回家来！”她告诉众人，她死后到了阴间，阎王发配她推磨。她拿丈夫送的纸钱买通了众小鬼，小鬼们都争着替她推磨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有钱能使鬼推磨啊！她又拿钱贿赂阎王，阎王就放她回来了。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4748" y="2608131"/>
            <a:ext cx="6096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后人把十月初一当悼亡节来过时，以红豆饭为奠。迄今江苏大丰一带还有个传说，大意为：从前有个放牛娃，因与地主抗争，被地主砍死，鲜血把撒在地上的米饭染得通红。这一天正是十月初一。此后，穷人在十月初一都要吃红豆饭纪念他，尚有童谣为证：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十月朝，看牛娃儿往家跑；如若不肯走，地主掴你三犁担子一薄刀。</a:t>
            </a:r>
            <a:r>
              <a:rPr lang="en-US" altLang="zh-CN" dirty="0">
                <a:cs typeface="+mn-ea"/>
                <a:sym typeface="+mn-lt"/>
              </a:rPr>
              <a:t>"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江苏“红豆饭”传说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48" y="2608131"/>
            <a:ext cx="3624364" cy="2406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3000" y="1480396"/>
            <a:ext cx="706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73760" y="282802"/>
            <a:ext cx="954107" cy="2390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6000" dirty="0" smtClean="0">
                <a:cs typeface="+mn-ea"/>
                <a:sym typeface="+mn-lt"/>
              </a:rPr>
              <a:t>目</a:t>
            </a:r>
            <a:endParaRPr lang="en-US" altLang="zh-CN" sz="6000" dirty="0" smtClean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6000" dirty="0" smtClean="0">
                <a:cs typeface="+mn-ea"/>
                <a:sym typeface="+mn-lt"/>
              </a:rPr>
              <a:t>录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194546" y="2329954"/>
            <a:ext cx="1490521" cy="10590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07397" y="688404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寒衣节的来源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寒衣节民俗由来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寒衣节风俗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寒衣节诗词鉴赏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6491" y="1768647"/>
            <a:ext cx="667849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晋（山西）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晋南地区送寒衣时，讲究在五色纸里夹裹一些棉花，说是为亡者做棉衣、棉被使用。</a:t>
            </a:r>
          </a:p>
        </p:txBody>
      </p:sp>
      <p:sp>
        <p:nvSpPr>
          <p:cNvPr id="3" name="矩形 2"/>
          <p:cNvSpPr/>
          <p:nvPr/>
        </p:nvSpPr>
        <p:spPr>
          <a:xfrm>
            <a:off x="855340" y="2882846"/>
            <a:ext cx="7045297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洛阳（河南）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洛阳话有云：“十月一，油唧唧”，意思是说，十月初一这天，人们要烹炸食品，剁肉、包饺子，准备供奉祖先的食品。这些东西油膏肥腻，操作间不免弄得满手、满脸皆是。</a:t>
            </a:r>
          </a:p>
        </p:txBody>
      </p:sp>
      <p:sp>
        <p:nvSpPr>
          <p:cNvPr id="4" name="矩形 3"/>
          <p:cNvSpPr/>
          <p:nvPr/>
        </p:nvSpPr>
        <p:spPr>
          <a:xfrm>
            <a:off x="866492" y="4317132"/>
            <a:ext cx="752115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北京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宅府门第，在祠堂里设奠；一般人家则将包裹当成主位，在堂上设奠，多以三碗水饺为供，富者不拘此限，乾鲜果品、满汉糕点、冷荤热炒，均无定例。焚香秉烛，全家依尊卑长幼次序行四叩首礼（谓“神三鬼四”）。祭罢，或送坟地，或在门口焚之。老丧一律不举哀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3370" y="5359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55" y="2314950"/>
            <a:ext cx="2851651" cy="3430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422" y="1568838"/>
            <a:ext cx="107402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鲁（山东）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鲁中一带流行傍晚在野外路口烧寒衣，为无后人的死者或孤魂野鬼祭祀的作法。每年的农历十月初一，也是山东人为死去的亲人上坟的日子，他们会将自己秋收的物品为死去的亲人供上，向祖先报告一年的丰收成果。除了这些之外，他们也会用彩纸剪成衣服，为祖先焚烧，表示“十月一，上坟烧寒衣”的意思。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鲁西南一带，寒衣节上除了准备寒衣外，还以亡者生前喜爱的戏曲或神话故事为题材制作纸扎供阴间娱乐。</a:t>
            </a:r>
          </a:p>
          <a:p>
            <a:pPr>
              <a:lnSpc>
                <a:spcPct val="130000"/>
              </a:lnSpc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46045" y="3788856"/>
            <a:ext cx="6078377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南京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受中原影响南京地区也有送寒衣习俗，要将各种冥衣装一红纸袋里，上面写明亡者的身份及姓名，初一当晚，把纸袋供在堂上祭奠一番，而后拿到门外焚化，同时将刚收获的赤豆、糯米等做成美食让祖先尝新。其实，这一系列的祭祀活动都是缅怀祖先，祈求保佑家族兴旺、子孙平安的表现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61" y="3661719"/>
            <a:ext cx="4283945" cy="230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2999" y="1480396"/>
            <a:ext cx="7771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11" y="1423210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塞下曲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许浑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夜战桑乾北，秦兵半不归。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朝来有乡信，犹自寄寒衣。</a:t>
            </a:r>
          </a:p>
        </p:txBody>
      </p:sp>
      <p:sp>
        <p:nvSpPr>
          <p:cNvPr id="3" name="矩形 2"/>
          <p:cNvSpPr/>
          <p:nvPr/>
        </p:nvSpPr>
        <p:spPr>
          <a:xfrm>
            <a:off x="5501819" y="3760645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闺怨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张纮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去年离别雁初归，今夜裁缝萤已飞。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征客近来音信断，不知何处寄寒衣？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30865" y="3916854"/>
            <a:ext cx="3048000" cy="21812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025819" y="1423210"/>
            <a:ext cx="3048000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186" y="1496034"/>
            <a:ext cx="6096000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吊边人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沈彬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杀声沈后野风悲，汉月高时望不归。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白骨已枯沙上草，家人犹自寄寒衣。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186" y="4309725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君不来</a:t>
            </a:r>
            <a:endParaRPr lang="zh-CN" altLang="en-US" sz="2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方干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远路东西欲问谁，寒来无处寄寒衣。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去时初种庭前树，树已胜巢人未归。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31" y="1873249"/>
            <a:ext cx="3042978" cy="4132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5424" y="1981582"/>
            <a:ext cx="6096000" cy="3777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江行见鸬鹚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宋之问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江畔鸬鹚鸟，迎霜处处飞。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北看疑是雁，南客更思归。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岭上行人绝，关中音信稀。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故园今夜里，应为捣寒衣。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67639" y="1816062"/>
            <a:ext cx="4762500" cy="394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32303" y="1815549"/>
            <a:ext cx="6096000" cy="3777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十二时</a:t>
            </a: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朱敦儒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连云衰草，连天晚照，连山红叶。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西风正摇落，更前溪呜咽。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燕去鸿归音信绝。问黄花、又共谁折。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征人最愁处，送寒衣时节。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71" y="2231702"/>
            <a:ext cx="3361676" cy="3361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093733" y="2885494"/>
            <a:ext cx="1716832" cy="21000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288653" y="429207"/>
            <a:ext cx="2323444" cy="3498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2952440" y="236997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8479243" y="1268961"/>
            <a:ext cx="1008059" cy="79310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76353" y="6172412"/>
            <a:ext cx="4002890" cy="512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民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俗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化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介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绍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7773871" y="3283640"/>
            <a:ext cx="705372" cy="5549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690546" y="885987"/>
            <a:ext cx="492443" cy="182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主讲</a:t>
            </a:r>
            <a:r>
              <a:rPr lang="zh-CN" altLang="en-US" sz="2000" dirty="0" smtClean="0">
                <a:cs typeface="+mn-ea"/>
                <a:sym typeface="+mn-lt"/>
              </a:rPr>
              <a:t>：第一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07077" y="2302448"/>
            <a:ext cx="492443" cy="2012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时间：二</a:t>
            </a:r>
            <a:r>
              <a:rPr lang="zh-CN" altLang="en-US" sz="2000" dirty="0" smtClean="0">
                <a:cs typeface="+mn-ea"/>
                <a:sym typeface="+mn-lt"/>
              </a:rPr>
              <a:t>零二九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8760093" y="2734139"/>
            <a:ext cx="1218833" cy="1372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92710" y="1513822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寒衣节的来源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56" y="1329605"/>
            <a:ext cx="1055511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</a:t>
            </a:r>
            <a:r>
              <a:rPr lang="zh-CN" altLang="en-US" dirty="0" smtClean="0">
                <a:cs typeface="+mn-ea"/>
                <a:sym typeface="+mn-lt"/>
              </a:rPr>
              <a:t>寒衣节，</a:t>
            </a:r>
            <a:r>
              <a:rPr lang="zh-CN" altLang="en-US" dirty="0">
                <a:cs typeface="+mn-ea"/>
                <a:sym typeface="+mn-lt"/>
              </a:rPr>
              <a:t>每年农历十月初一，又称“十月朝”、“祭祖节”、“冥阴节”，民众称为鬼头日，是我国传统的祭祀节日，相传起源于周代。寒衣节流行于北方，不少北方人会在这一天祭扫，纪念仙逝亲人，谓之送寒衣。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北方将寒衣节与每年春季的清明节、七月十五的中元节合称为中国的三大“鬼节”。 同时，这一天也标志着严冬的到来，所以也是为父母爱人等所关心的人送御寒衣物的日子。</a:t>
            </a:r>
          </a:p>
        </p:txBody>
      </p:sp>
      <p:sp>
        <p:nvSpPr>
          <p:cNvPr id="5" name="矩形 4"/>
          <p:cNvSpPr/>
          <p:nvPr/>
        </p:nvSpPr>
        <p:spPr>
          <a:xfrm>
            <a:off x="1484003" y="38357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73" y="3548167"/>
            <a:ext cx="501967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3067" y="2524036"/>
            <a:ext cx="505742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诗经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豳风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七月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曾提到“七月流火，九月授衣”，意思是说从九月开始天逐渐要冷了。人们该添置御寒的衣裳了，因此十月初一又俗称授衣节。 故前代授衣多在夏历九月，日期不确定。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6055" y="3930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90" y="2063750"/>
            <a:ext cx="4168422" cy="3126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4720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4594578" y="176902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唐大诏令集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卷</a:t>
            </a:r>
            <a:r>
              <a:rPr lang="en-US" altLang="zh-CN" dirty="0">
                <a:cs typeface="+mn-ea"/>
                <a:sym typeface="+mn-lt"/>
              </a:rPr>
              <a:t>77</a:t>
            </a:r>
            <a:r>
              <a:rPr lang="zh-CN" altLang="en-US" dirty="0">
                <a:cs typeface="+mn-ea"/>
                <a:sym typeface="+mn-lt"/>
              </a:rPr>
              <a:t>：唐玄宗天宝二年八月制曰：“禋祀者，所以展诚敬之心，荐新者，所以申霜露之思。 是知先王制礼，盖缘情而感时。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自流火届期，商风改律，载深追远，感物增怀，且诗著授衣，令存休浣，在于臣子，犹及恩私，恭事园陵，未标典式。 自今以后，每至九月一日，荐衣于寝陵，贻范千载，庶展孝思。 且仲夏端午，事无典实，传之浅俗，遂乃移风，况乎以孝道，人因亲设 教，感游衣于 汉纪，成献报 于礼文，宣 示 庶 僚 ，令 知 朕 意 。 ”这一诏令直接影响到中国民间拜墓送衣的习俗。 由于十月方入冬，九月稍嫌早，这一习俗在宋代便推移到十月朔日。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27" y="1396726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40433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693333" y="2559251"/>
            <a:ext cx="479777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宋代十月朔的习俗主要表现在三个方面：授衣、祭祀和开炉。吕希哲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岁时杂记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载：“十月朔，京师将校禁卫以上，并赐锦袍。 皆服之以谢。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边防大帅、都漕、正任侯，皆赐锦袍。 旧河北、陕西、河东转运使副无此赐。 祖宗朝，有人自陈，乃赐衣袄。 诸军将校皆赐锦袍。 ”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45" y="1830940"/>
            <a:ext cx="2801272" cy="406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96" y="65236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8633" y="4720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08633" y="1599694"/>
            <a:ext cx="948266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南宋时，民间开始兴起在十月朔日扫墓，并焚烧衣物。宋代周密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武林旧事</a:t>
            </a:r>
            <a:r>
              <a:rPr lang="en-US" altLang="zh-CN" dirty="0">
                <a:cs typeface="+mn-ea"/>
                <a:sym typeface="+mn-lt"/>
              </a:rPr>
              <a:t>》:“</a:t>
            </a:r>
            <a:r>
              <a:rPr lang="zh-CN" altLang="en-US" dirty="0">
                <a:cs typeface="+mn-ea"/>
                <a:sym typeface="+mn-lt"/>
              </a:rPr>
              <a:t>十月朔，都人出郊拜墓，用棉裘褚衣之类。”至元代，将十月一日祭先上坟称之为送寒衣节。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析津志辑佚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岁纪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：“是月，都城自一日之后，时令谓之送寒衣节。祭先上坟，为之扫黄叶。”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33" y="3157131"/>
            <a:ext cx="9129770" cy="2792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3930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19922" y="2514096"/>
            <a:ext cx="500345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明代北京，有专门售卖寒衣的纸店。寒衣上印有文字、印章，写明亡者的籍贯姓氏字号，仿佛邮寄信件一般。这一天晚上，家家准备齐全，出门祭奠，叫着亡者的名字将纸衣烧掉。家有新丧的，要用白纸来做。贫家无力购买，则自行制作。有谚云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十月一，送寒衣。”寒衣有的在坟上焚烧，也有的在家中烧寄。北方也称之为“烧包袱”。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06" y="2201357"/>
            <a:ext cx="47625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寒衣节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o3ybrl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2667</Words>
  <Application>Microsoft Office PowerPoint</Application>
  <PresentationFormat>宽屏</PresentationFormat>
  <Paragraphs>138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2022-03-10T05:57:23Z</dcterms:created>
  <dcterms:modified xsi:type="dcterms:W3CDTF">2023-01-10T10:15:09Z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DE0DE0FC5F8544D18C551B1570E0955D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